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58" r:id="rId3"/>
    <p:sldId id="259" r:id="rId4"/>
    <p:sldId id="271" r:id="rId5"/>
    <p:sldId id="272" r:id="rId6"/>
    <p:sldId id="260" r:id="rId7"/>
    <p:sldId id="261" r:id="rId8"/>
    <p:sldId id="273" r:id="rId9"/>
    <p:sldId id="262" r:id="rId10"/>
    <p:sldId id="275" r:id="rId11"/>
    <p:sldId id="276" r:id="rId12"/>
    <p:sldId id="278" r:id="rId13"/>
    <p:sldId id="279" r:id="rId14"/>
    <p:sldId id="280" r:id="rId15"/>
    <p:sldId id="281" r:id="rId16"/>
    <p:sldId id="282" r:id="rId17"/>
    <p:sldId id="263" r:id="rId18"/>
    <p:sldId id="264" r:id="rId19"/>
    <p:sldId id="265" r:id="rId20"/>
    <p:sldId id="266" r:id="rId21"/>
    <p:sldId id="267" r:id="rId22"/>
    <p:sldId id="269" r:id="rId23"/>
    <p:sldId id="270" r:id="rId24"/>
    <p:sldId id="283" r:id="rId25"/>
    <p:sldId id="285" r:id="rId26"/>
    <p:sldId id="286" r:id="rId27"/>
    <p:sldId id="287" r:id="rId28"/>
    <p:sldId id="284"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6E755F-E9D4-4CE2-97F7-6E5F0440ADBD}" type="doc">
      <dgm:prSet loTypeId="urn:microsoft.com/office/officeart/2005/8/layout/pyramid1" loCatId="pyramid" qsTypeId="urn:microsoft.com/office/officeart/2005/8/quickstyle/simple1#1" qsCatId="simple" csTypeId="urn:microsoft.com/office/officeart/2005/8/colors/accent1_2#1" csCatId="accent1" phldr="1"/>
      <dgm:spPr/>
      <dgm:t>
        <a:bodyPr/>
        <a:lstStyle/>
        <a:p>
          <a:endParaRPr lang="en-US"/>
        </a:p>
      </dgm:t>
    </dgm:pt>
    <dgm:pt modelId="{AA482F1C-B52B-44B5-8C12-BEC45B0B32EF}">
      <dgm:prSet phldrT="[Text]" custT="1"/>
      <dgm:spPr/>
      <dgm:t>
        <a:bodyPr/>
        <a:lstStyle/>
        <a:p>
          <a:r>
            <a:rPr lang="x-none" sz="2800" b="1" dirty="0" smtClean="0">
              <a:solidFill>
                <a:schemeClr val="bg1"/>
              </a:solidFill>
            </a:rPr>
            <a:t>5%</a:t>
          </a:r>
          <a:endParaRPr lang="en-US" sz="2800" b="1" dirty="0">
            <a:solidFill>
              <a:schemeClr val="bg1"/>
            </a:solidFill>
          </a:endParaRPr>
        </a:p>
      </dgm:t>
    </dgm:pt>
    <dgm:pt modelId="{9113D16A-331B-4B04-842B-89261920A4E8}" type="parTrans" cxnId="{3150EE9B-1EA2-4B55-A383-5DA94C5E61B2}">
      <dgm:prSet/>
      <dgm:spPr/>
      <dgm:t>
        <a:bodyPr/>
        <a:lstStyle/>
        <a:p>
          <a:endParaRPr lang="en-US"/>
        </a:p>
      </dgm:t>
    </dgm:pt>
    <dgm:pt modelId="{AA29D0B0-54CA-4980-ABF5-DD55723D7A71}" type="sibTrans" cxnId="{3150EE9B-1EA2-4B55-A383-5DA94C5E61B2}">
      <dgm:prSet/>
      <dgm:spPr/>
      <dgm:t>
        <a:bodyPr/>
        <a:lstStyle/>
        <a:p>
          <a:endParaRPr lang="en-US"/>
        </a:p>
      </dgm:t>
    </dgm:pt>
    <dgm:pt modelId="{141C6CB2-B989-42B7-A123-1C8751969923}">
      <dgm:prSet phldrT="[Text]" custT="1"/>
      <dgm:spPr/>
      <dgm:t>
        <a:bodyPr/>
        <a:lstStyle/>
        <a:p>
          <a:r>
            <a:rPr lang="x-none" sz="2800" b="1" dirty="0" smtClean="0">
              <a:solidFill>
                <a:schemeClr val="bg1"/>
              </a:solidFill>
            </a:rPr>
            <a:t>10%</a:t>
          </a:r>
          <a:endParaRPr lang="en-US" sz="2800" b="1" dirty="0">
            <a:solidFill>
              <a:schemeClr val="bg1"/>
            </a:solidFill>
          </a:endParaRPr>
        </a:p>
      </dgm:t>
    </dgm:pt>
    <dgm:pt modelId="{FC27EE4E-C7F6-42BA-ACA5-4F6B475C361C}" type="parTrans" cxnId="{4C9A39D9-7C15-4C41-9E53-F3556FA6BF6D}">
      <dgm:prSet/>
      <dgm:spPr/>
      <dgm:t>
        <a:bodyPr/>
        <a:lstStyle/>
        <a:p>
          <a:endParaRPr lang="en-US"/>
        </a:p>
      </dgm:t>
    </dgm:pt>
    <dgm:pt modelId="{06B8A22E-B70B-49DE-87D2-3E3B8C42CED0}" type="sibTrans" cxnId="{4C9A39D9-7C15-4C41-9E53-F3556FA6BF6D}">
      <dgm:prSet/>
      <dgm:spPr/>
      <dgm:t>
        <a:bodyPr/>
        <a:lstStyle/>
        <a:p>
          <a:endParaRPr lang="en-US"/>
        </a:p>
      </dgm:t>
    </dgm:pt>
    <dgm:pt modelId="{ABA580F6-5074-4F8A-A801-B4AACE5DC500}">
      <dgm:prSet phldrT="[Text]" custT="1"/>
      <dgm:spPr/>
      <dgm:t>
        <a:bodyPr/>
        <a:lstStyle/>
        <a:p>
          <a:r>
            <a:rPr lang="x-none" sz="2800" b="1" dirty="0" smtClean="0">
              <a:solidFill>
                <a:schemeClr val="bg1"/>
              </a:solidFill>
            </a:rPr>
            <a:t>90%</a:t>
          </a:r>
          <a:endParaRPr lang="en-US" sz="2800" b="1" dirty="0">
            <a:solidFill>
              <a:schemeClr val="bg1"/>
            </a:solidFill>
          </a:endParaRPr>
        </a:p>
      </dgm:t>
    </dgm:pt>
    <dgm:pt modelId="{E88FD9D9-86D1-4CC8-8A89-49083FE20365}" type="parTrans" cxnId="{367AFC38-C1EF-4C4E-9BE9-B30034F7916F}">
      <dgm:prSet/>
      <dgm:spPr/>
      <dgm:t>
        <a:bodyPr/>
        <a:lstStyle/>
        <a:p>
          <a:endParaRPr lang="en-US"/>
        </a:p>
      </dgm:t>
    </dgm:pt>
    <dgm:pt modelId="{F738BFB6-90C8-4256-AECE-C4F87822D8ED}" type="sibTrans" cxnId="{367AFC38-C1EF-4C4E-9BE9-B30034F7916F}">
      <dgm:prSet/>
      <dgm:spPr/>
      <dgm:t>
        <a:bodyPr/>
        <a:lstStyle/>
        <a:p>
          <a:endParaRPr lang="en-US"/>
        </a:p>
      </dgm:t>
    </dgm:pt>
    <dgm:pt modelId="{6C11C320-3FC6-4A7F-A6A1-57A229C32385}">
      <dgm:prSet custT="1"/>
      <dgm:spPr/>
      <dgm:t>
        <a:bodyPr/>
        <a:lstStyle/>
        <a:p>
          <a:r>
            <a:rPr lang="x-none" sz="2800" b="1" dirty="0" smtClean="0">
              <a:solidFill>
                <a:schemeClr val="bg1"/>
              </a:solidFill>
            </a:rPr>
            <a:t>20%</a:t>
          </a:r>
          <a:endParaRPr lang="en-US" sz="2800" b="1" dirty="0">
            <a:solidFill>
              <a:schemeClr val="bg1"/>
            </a:solidFill>
          </a:endParaRPr>
        </a:p>
      </dgm:t>
    </dgm:pt>
    <dgm:pt modelId="{A2184D89-3122-412C-B04B-4427E5C54FB7}" type="parTrans" cxnId="{0FED6DA4-032C-420E-BDBF-162C876DC809}">
      <dgm:prSet/>
      <dgm:spPr/>
      <dgm:t>
        <a:bodyPr/>
        <a:lstStyle/>
        <a:p>
          <a:endParaRPr lang="en-US"/>
        </a:p>
      </dgm:t>
    </dgm:pt>
    <dgm:pt modelId="{D0C9CBC0-0A92-4107-A311-514638CEC4E7}" type="sibTrans" cxnId="{0FED6DA4-032C-420E-BDBF-162C876DC809}">
      <dgm:prSet/>
      <dgm:spPr/>
      <dgm:t>
        <a:bodyPr/>
        <a:lstStyle/>
        <a:p>
          <a:endParaRPr lang="en-US"/>
        </a:p>
      </dgm:t>
    </dgm:pt>
    <dgm:pt modelId="{876443E1-1575-413A-AC65-A605343CB16D}">
      <dgm:prSet custT="1"/>
      <dgm:spPr/>
      <dgm:t>
        <a:bodyPr/>
        <a:lstStyle/>
        <a:p>
          <a:r>
            <a:rPr lang="x-none" sz="2800" b="1" dirty="0" smtClean="0">
              <a:solidFill>
                <a:schemeClr val="bg1"/>
              </a:solidFill>
            </a:rPr>
            <a:t>75%</a:t>
          </a:r>
          <a:endParaRPr lang="en-US" sz="2800" b="1" dirty="0">
            <a:solidFill>
              <a:schemeClr val="bg1"/>
            </a:solidFill>
          </a:endParaRPr>
        </a:p>
      </dgm:t>
    </dgm:pt>
    <dgm:pt modelId="{CCB201EA-92A4-4F60-A60D-036B4FB0B3DA}" type="parTrans" cxnId="{B41CC06E-3EA1-4E80-B442-01F00285B675}">
      <dgm:prSet/>
      <dgm:spPr/>
      <dgm:t>
        <a:bodyPr/>
        <a:lstStyle/>
        <a:p>
          <a:endParaRPr lang="en-US"/>
        </a:p>
      </dgm:t>
    </dgm:pt>
    <dgm:pt modelId="{A0719E76-E58F-466F-B28E-C1A24067FA3D}" type="sibTrans" cxnId="{B41CC06E-3EA1-4E80-B442-01F00285B675}">
      <dgm:prSet/>
      <dgm:spPr/>
      <dgm:t>
        <a:bodyPr/>
        <a:lstStyle/>
        <a:p>
          <a:endParaRPr lang="en-US"/>
        </a:p>
      </dgm:t>
    </dgm:pt>
    <dgm:pt modelId="{E63154DE-4392-449A-A60B-0542969B9ABB}">
      <dgm:prSet custT="1"/>
      <dgm:spPr/>
      <dgm:t>
        <a:bodyPr/>
        <a:lstStyle/>
        <a:p>
          <a:r>
            <a:rPr lang="x-none" sz="2800" b="1" dirty="0" smtClean="0">
              <a:solidFill>
                <a:schemeClr val="bg1"/>
              </a:solidFill>
            </a:rPr>
            <a:t>30%</a:t>
          </a:r>
          <a:endParaRPr lang="en-US" sz="2800" b="1" dirty="0">
            <a:solidFill>
              <a:schemeClr val="bg1"/>
            </a:solidFill>
          </a:endParaRPr>
        </a:p>
      </dgm:t>
    </dgm:pt>
    <dgm:pt modelId="{42AE5B89-759F-4C8A-8F42-1F2EB6DA1E32}" type="parTrans" cxnId="{6799E031-81D0-44C5-82AF-8C0B929AB3C8}">
      <dgm:prSet/>
      <dgm:spPr/>
      <dgm:t>
        <a:bodyPr/>
        <a:lstStyle/>
        <a:p>
          <a:endParaRPr lang="en-US"/>
        </a:p>
      </dgm:t>
    </dgm:pt>
    <dgm:pt modelId="{49C43145-B043-43C8-A0B3-D5D1C8D37D37}" type="sibTrans" cxnId="{6799E031-81D0-44C5-82AF-8C0B929AB3C8}">
      <dgm:prSet/>
      <dgm:spPr/>
      <dgm:t>
        <a:bodyPr/>
        <a:lstStyle/>
        <a:p>
          <a:endParaRPr lang="en-US"/>
        </a:p>
      </dgm:t>
    </dgm:pt>
    <dgm:pt modelId="{2E6B5609-70D0-41A3-B671-6AE520840DBB}">
      <dgm:prSet custT="1"/>
      <dgm:spPr/>
      <dgm:t>
        <a:bodyPr/>
        <a:lstStyle/>
        <a:p>
          <a:r>
            <a:rPr lang="x-none" sz="2800" b="1" dirty="0" smtClean="0">
              <a:solidFill>
                <a:schemeClr val="bg1"/>
              </a:solidFill>
            </a:rPr>
            <a:t>50%</a:t>
          </a:r>
          <a:endParaRPr lang="en-US" sz="2800" b="1" dirty="0">
            <a:solidFill>
              <a:schemeClr val="bg1"/>
            </a:solidFill>
          </a:endParaRPr>
        </a:p>
      </dgm:t>
    </dgm:pt>
    <dgm:pt modelId="{05508BA8-A5F1-4FD1-AB00-6E8F08BFBA7C}" type="parTrans" cxnId="{D1B7C7F9-43B9-4F31-8B0D-2A329B76BFB5}">
      <dgm:prSet/>
      <dgm:spPr/>
      <dgm:t>
        <a:bodyPr/>
        <a:lstStyle/>
        <a:p>
          <a:endParaRPr lang="en-US"/>
        </a:p>
      </dgm:t>
    </dgm:pt>
    <dgm:pt modelId="{4A7B87D2-4F4B-4F49-9CE6-68CB8420CFF3}" type="sibTrans" cxnId="{D1B7C7F9-43B9-4F31-8B0D-2A329B76BFB5}">
      <dgm:prSet/>
      <dgm:spPr/>
      <dgm:t>
        <a:bodyPr/>
        <a:lstStyle/>
        <a:p>
          <a:endParaRPr lang="en-US"/>
        </a:p>
      </dgm:t>
    </dgm:pt>
    <dgm:pt modelId="{70A9B25A-CA24-4CA6-AB5F-C0CAE81DCA74}" type="pres">
      <dgm:prSet presAssocID="{AD6E755F-E9D4-4CE2-97F7-6E5F0440ADBD}" presName="Name0" presStyleCnt="0">
        <dgm:presLayoutVars>
          <dgm:dir/>
          <dgm:animLvl val="lvl"/>
          <dgm:resizeHandles val="exact"/>
        </dgm:presLayoutVars>
      </dgm:prSet>
      <dgm:spPr/>
      <dgm:t>
        <a:bodyPr/>
        <a:lstStyle/>
        <a:p>
          <a:endParaRPr lang="en-US"/>
        </a:p>
      </dgm:t>
    </dgm:pt>
    <dgm:pt modelId="{BA74FB44-1BC8-4168-96EA-36FBDCAD5D5A}" type="pres">
      <dgm:prSet presAssocID="{AA482F1C-B52B-44B5-8C12-BEC45B0B32EF}" presName="Name8" presStyleCnt="0"/>
      <dgm:spPr/>
    </dgm:pt>
    <dgm:pt modelId="{A2B0BE80-70EA-4C86-B77A-F75B93723C3F}" type="pres">
      <dgm:prSet presAssocID="{AA482F1C-B52B-44B5-8C12-BEC45B0B32EF}" presName="level" presStyleLbl="node1" presStyleIdx="0" presStyleCnt="7">
        <dgm:presLayoutVars>
          <dgm:chMax val="1"/>
          <dgm:bulletEnabled val="1"/>
        </dgm:presLayoutVars>
      </dgm:prSet>
      <dgm:spPr/>
      <dgm:t>
        <a:bodyPr/>
        <a:lstStyle/>
        <a:p>
          <a:endParaRPr lang="en-US"/>
        </a:p>
      </dgm:t>
    </dgm:pt>
    <dgm:pt modelId="{2E3F7755-D37B-4B40-9B62-C6E2E8404E2B}" type="pres">
      <dgm:prSet presAssocID="{AA482F1C-B52B-44B5-8C12-BEC45B0B32EF}" presName="levelTx" presStyleLbl="revTx" presStyleIdx="0" presStyleCnt="0">
        <dgm:presLayoutVars>
          <dgm:chMax val="1"/>
          <dgm:bulletEnabled val="1"/>
        </dgm:presLayoutVars>
      </dgm:prSet>
      <dgm:spPr/>
      <dgm:t>
        <a:bodyPr/>
        <a:lstStyle/>
        <a:p>
          <a:endParaRPr lang="en-US"/>
        </a:p>
      </dgm:t>
    </dgm:pt>
    <dgm:pt modelId="{1587C136-F195-49CD-BE35-F16C26999BF4}" type="pres">
      <dgm:prSet presAssocID="{141C6CB2-B989-42B7-A123-1C8751969923}" presName="Name8" presStyleCnt="0"/>
      <dgm:spPr/>
    </dgm:pt>
    <dgm:pt modelId="{39CD15AF-AB25-4950-A3EC-150F6E1F59A5}" type="pres">
      <dgm:prSet presAssocID="{141C6CB2-B989-42B7-A123-1C8751969923}" presName="level" presStyleLbl="node1" presStyleIdx="1" presStyleCnt="7">
        <dgm:presLayoutVars>
          <dgm:chMax val="1"/>
          <dgm:bulletEnabled val="1"/>
        </dgm:presLayoutVars>
      </dgm:prSet>
      <dgm:spPr/>
      <dgm:t>
        <a:bodyPr/>
        <a:lstStyle/>
        <a:p>
          <a:endParaRPr lang="en-US"/>
        </a:p>
      </dgm:t>
    </dgm:pt>
    <dgm:pt modelId="{038AB666-B11E-41DC-99E0-FEA62439E5BA}" type="pres">
      <dgm:prSet presAssocID="{141C6CB2-B989-42B7-A123-1C8751969923}" presName="levelTx" presStyleLbl="revTx" presStyleIdx="0" presStyleCnt="0">
        <dgm:presLayoutVars>
          <dgm:chMax val="1"/>
          <dgm:bulletEnabled val="1"/>
        </dgm:presLayoutVars>
      </dgm:prSet>
      <dgm:spPr/>
      <dgm:t>
        <a:bodyPr/>
        <a:lstStyle/>
        <a:p>
          <a:endParaRPr lang="en-US"/>
        </a:p>
      </dgm:t>
    </dgm:pt>
    <dgm:pt modelId="{6833886A-DD64-446F-9BD4-7393D0DD9624}" type="pres">
      <dgm:prSet presAssocID="{6C11C320-3FC6-4A7F-A6A1-57A229C32385}" presName="Name8" presStyleCnt="0"/>
      <dgm:spPr/>
    </dgm:pt>
    <dgm:pt modelId="{DB45B255-3FB4-444A-A2BC-0449A1E174D5}" type="pres">
      <dgm:prSet presAssocID="{6C11C320-3FC6-4A7F-A6A1-57A229C32385}" presName="level" presStyleLbl="node1" presStyleIdx="2" presStyleCnt="7">
        <dgm:presLayoutVars>
          <dgm:chMax val="1"/>
          <dgm:bulletEnabled val="1"/>
        </dgm:presLayoutVars>
      </dgm:prSet>
      <dgm:spPr/>
      <dgm:t>
        <a:bodyPr/>
        <a:lstStyle/>
        <a:p>
          <a:endParaRPr lang="en-US"/>
        </a:p>
      </dgm:t>
    </dgm:pt>
    <dgm:pt modelId="{A10F184E-56E4-4622-93F7-4C75F2B16FD4}" type="pres">
      <dgm:prSet presAssocID="{6C11C320-3FC6-4A7F-A6A1-57A229C32385}" presName="levelTx" presStyleLbl="revTx" presStyleIdx="0" presStyleCnt="0">
        <dgm:presLayoutVars>
          <dgm:chMax val="1"/>
          <dgm:bulletEnabled val="1"/>
        </dgm:presLayoutVars>
      </dgm:prSet>
      <dgm:spPr/>
      <dgm:t>
        <a:bodyPr/>
        <a:lstStyle/>
        <a:p>
          <a:endParaRPr lang="en-US"/>
        </a:p>
      </dgm:t>
    </dgm:pt>
    <dgm:pt modelId="{4131E420-BCEA-45F0-B399-B64935863931}" type="pres">
      <dgm:prSet presAssocID="{E63154DE-4392-449A-A60B-0542969B9ABB}" presName="Name8" presStyleCnt="0"/>
      <dgm:spPr/>
    </dgm:pt>
    <dgm:pt modelId="{0712D665-87E4-44B6-BAC2-35CCBF14F332}" type="pres">
      <dgm:prSet presAssocID="{E63154DE-4392-449A-A60B-0542969B9ABB}" presName="level" presStyleLbl="node1" presStyleIdx="3" presStyleCnt="7">
        <dgm:presLayoutVars>
          <dgm:chMax val="1"/>
          <dgm:bulletEnabled val="1"/>
        </dgm:presLayoutVars>
      </dgm:prSet>
      <dgm:spPr/>
      <dgm:t>
        <a:bodyPr/>
        <a:lstStyle/>
        <a:p>
          <a:endParaRPr lang="en-US"/>
        </a:p>
      </dgm:t>
    </dgm:pt>
    <dgm:pt modelId="{8DA76EAC-815F-4DB6-BC91-CF09DA5D2095}" type="pres">
      <dgm:prSet presAssocID="{E63154DE-4392-449A-A60B-0542969B9ABB}" presName="levelTx" presStyleLbl="revTx" presStyleIdx="0" presStyleCnt="0">
        <dgm:presLayoutVars>
          <dgm:chMax val="1"/>
          <dgm:bulletEnabled val="1"/>
        </dgm:presLayoutVars>
      </dgm:prSet>
      <dgm:spPr/>
      <dgm:t>
        <a:bodyPr/>
        <a:lstStyle/>
        <a:p>
          <a:endParaRPr lang="en-US"/>
        </a:p>
      </dgm:t>
    </dgm:pt>
    <dgm:pt modelId="{65746E49-1F2B-41C0-96EF-74A3E352EDE9}" type="pres">
      <dgm:prSet presAssocID="{2E6B5609-70D0-41A3-B671-6AE520840DBB}" presName="Name8" presStyleCnt="0"/>
      <dgm:spPr/>
    </dgm:pt>
    <dgm:pt modelId="{B27115DC-7831-48AF-9C79-E78496C3DA7A}" type="pres">
      <dgm:prSet presAssocID="{2E6B5609-70D0-41A3-B671-6AE520840DBB}" presName="level" presStyleLbl="node1" presStyleIdx="4" presStyleCnt="7">
        <dgm:presLayoutVars>
          <dgm:chMax val="1"/>
          <dgm:bulletEnabled val="1"/>
        </dgm:presLayoutVars>
      </dgm:prSet>
      <dgm:spPr/>
      <dgm:t>
        <a:bodyPr/>
        <a:lstStyle/>
        <a:p>
          <a:endParaRPr lang="en-US"/>
        </a:p>
      </dgm:t>
    </dgm:pt>
    <dgm:pt modelId="{BD512F61-64F9-4D32-BC5F-520C21BD553F}" type="pres">
      <dgm:prSet presAssocID="{2E6B5609-70D0-41A3-B671-6AE520840DBB}" presName="levelTx" presStyleLbl="revTx" presStyleIdx="0" presStyleCnt="0">
        <dgm:presLayoutVars>
          <dgm:chMax val="1"/>
          <dgm:bulletEnabled val="1"/>
        </dgm:presLayoutVars>
      </dgm:prSet>
      <dgm:spPr/>
      <dgm:t>
        <a:bodyPr/>
        <a:lstStyle/>
        <a:p>
          <a:endParaRPr lang="en-US"/>
        </a:p>
      </dgm:t>
    </dgm:pt>
    <dgm:pt modelId="{1A2D9D55-27BB-4D1C-BA20-27D4260FA72D}" type="pres">
      <dgm:prSet presAssocID="{876443E1-1575-413A-AC65-A605343CB16D}" presName="Name8" presStyleCnt="0"/>
      <dgm:spPr/>
    </dgm:pt>
    <dgm:pt modelId="{03346FF2-9CC7-4673-8E0F-2C03B18077E9}" type="pres">
      <dgm:prSet presAssocID="{876443E1-1575-413A-AC65-A605343CB16D}" presName="level" presStyleLbl="node1" presStyleIdx="5" presStyleCnt="7">
        <dgm:presLayoutVars>
          <dgm:chMax val="1"/>
          <dgm:bulletEnabled val="1"/>
        </dgm:presLayoutVars>
      </dgm:prSet>
      <dgm:spPr/>
      <dgm:t>
        <a:bodyPr/>
        <a:lstStyle/>
        <a:p>
          <a:endParaRPr lang="en-US"/>
        </a:p>
      </dgm:t>
    </dgm:pt>
    <dgm:pt modelId="{A6E6E3FF-4D39-4E84-8D23-77B3730B9C49}" type="pres">
      <dgm:prSet presAssocID="{876443E1-1575-413A-AC65-A605343CB16D}" presName="levelTx" presStyleLbl="revTx" presStyleIdx="0" presStyleCnt="0">
        <dgm:presLayoutVars>
          <dgm:chMax val="1"/>
          <dgm:bulletEnabled val="1"/>
        </dgm:presLayoutVars>
      </dgm:prSet>
      <dgm:spPr/>
      <dgm:t>
        <a:bodyPr/>
        <a:lstStyle/>
        <a:p>
          <a:endParaRPr lang="en-US"/>
        </a:p>
      </dgm:t>
    </dgm:pt>
    <dgm:pt modelId="{FDA568B7-2289-4938-B01C-2C70A12C526E}" type="pres">
      <dgm:prSet presAssocID="{ABA580F6-5074-4F8A-A801-B4AACE5DC500}" presName="Name8" presStyleCnt="0"/>
      <dgm:spPr/>
    </dgm:pt>
    <dgm:pt modelId="{1B9B4371-B0D3-4DB3-8EAD-249EF68C6CD4}" type="pres">
      <dgm:prSet presAssocID="{ABA580F6-5074-4F8A-A801-B4AACE5DC500}" presName="level" presStyleLbl="node1" presStyleIdx="6" presStyleCnt="7">
        <dgm:presLayoutVars>
          <dgm:chMax val="1"/>
          <dgm:bulletEnabled val="1"/>
        </dgm:presLayoutVars>
      </dgm:prSet>
      <dgm:spPr/>
      <dgm:t>
        <a:bodyPr/>
        <a:lstStyle/>
        <a:p>
          <a:endParaRPr lang="en-US"/>
        </a:p>
      </dgm:t>
    </dgm:pt>
    <dgm:pt modelId="{4412CF3F-C384-4F0A-B858-21DB12752AAE}" type="pres">
      <dgm:prSet presAssocID="{ABA580F6-5074-4F8A-A801-B4AACE5DC500}" presName="levelTx" presStyleLbl="revTx" presStyleIdx="0" presStyleCnt="0">
        <dgm:presLayoutVars>
          <dgm:chMax val="1"/>
          <dgm:bulletEnabled val="1"/>
        </dgm:presLayoutVars>
      </dgm:prSet>
      <dgm:spPr/>
      <dgm:t>
        <a:bodyPr/>
        <a:lstStyle/>
        <a:p>
          <a:endParaRPr lang="en-US"/>
        </a:p>
      </dgm:t>
    </dgm:pt>
  </dgm:ptLst>
  <dgm:cxnLst>
    <dgm:cxn modelId="{0FED6DA4-032C-420E-BDBF-162C876DC809}" srcId="{AD6E755F-E9D4-4CE2-97F7-6E5F0440ADBD}" destId="{6C11C320-3FC6-4A7F-A6A1-57A229C32385}" srcOrd="2" destOrd="0" parTransId="{A2184D89-3122-412C-B04B-4427E5C54FB7}" sibTransId="{D0C9CBC0-0A92-4107-A311-514638CEC4E7}"/>
    <dgm:cxn modelId="{5C8E60E9-48A5-4DA0-A870-D3D55401E775}" type="presOf" srcId="{141C6CB2-B989-42B7-A123-1C8751969923}" destId="{038AB666-B11E-41DC-99E0-FEA62439E5BA}" srcOrd="1" destOrd="0" presId="urn:microsoft.com/office/officeart/2005/8/layout/pyramid1"/>
    <dgm:cxn modelId="{04C3618C-B9CC-4462-82DE-2A11962F5A5F}" type="presOf" srcId="{6C11C320-3FC6-4A7F-A6A1-57A229C32385}" destId="{DB45B255-3FB4-444A-A2BC-0449A1E174D5}" srcOrd="0" destOrd="0" presId="urn:microsoft.com/office/officeart/2005/8/layout/pyramid1"/>
    <dgm:cxn modelId="{3FC87FB4-9EE4-44E4-B018-9B0BB85AFD28}" type="presOf" srcId="{ABA580F6-5074-4F8A-A801-B4AACE5DC500}" destId="{4412CF3F-C384-4F0A-B858-21DB12752AAE}" srcOrd="1" destOrd="0" presId="urn:microsoft.com/office/officeart/2005/8/layout/pyramid1"/>
    <dgm:cxn modelId="{984842A5-EFBD-4825-9C19-CF309CD5677A}" type="presOf" srcId="{E63154DE-4392-449A-A60B-0542969B9ABB}" destId="{8DA76EAC-815F-4DB6-BC91-CF09DA5D2095}" srcOrd="1" destOrd="0" presId="urn:microsoft.com/office/officeart/2005/8/layout/pyramid1"/>
    <dgm:cxn modelId="{71BE9B4D-CC3C-4998-B67E-10169E13707C}" type="presOf" srcId="{AA482F1C-B52B-44B5-8C12-BEC45B0B32EF}" destId="{2E3F7755-D37B-4B40-9B62-C6E2E8404E2B}" srcOrd="1" destOrd="0" presId="urn:microsoft.com/office/officeart/2005/8/layout/pyramid1"/>
    <dgm:cxn modelId="{3B4C49C5-C6B4-44FE-89CB-7BBAEC5275F6}" type="presOf" srcId="{876443E1-1575-413A-AC65-A605343CB16D}" destId="{03346FF2-9CC7-4673-8E0F-2C03B18077E9}" srcOrd="0" destOrd="0" presId="urn:microsoft.com/office/officeart/2005/8/layout/pyramid1"/>
    <dgm:cxn modelId="{9D0EE3AB-8CA7-4FFF-AF43-83E5FA1F3870}" type="presOf" srcId="{876443E1-1575-413A-AC65-A605343CB16D}" destId="{A6E6E3FF-4D39-4E84-8D23-77B3730B9C49}" srcOrd="1" destOrd="0" presId="urn:microsoft.com/office/officeart/2005/8/layout/pyramid1"/>
    <dgm:cxn modelId="{25B449B1-9DFE-4C5E-923E-22006FD5701D}" type="presOf" srcId="{AD6E755F-E9D4-4CE2-97F7-6E5F0440ADBD}" destId="{70A9B25A-CA24-4CA6-AB5F-C0CAE81DCA74}" srcOrd="0" destOrd="0" presId="urn:microsoft.com/office/officeart/2005/8/layout/pyramid1"/>
    <dgm:cxn modelId="{4C9A39D9-7C15-4C41-9E53-F3556FA6BF6D}" srcId="{AD6E755F-E9D4-4CE2-97F7-6E5F0440ADBD}" destId="{141C6CB2-B989-42B7-A123-1C8751969923}" srcOrd="1" destOrd="0" parTransId="{FC27EE4E-C7F6-42BA-ACA5-4F6B475C361C}" sibTransId="{06B8A22E-B70B-49DE-87D2-3E3B8C42CED0}"/>
    <dgm:cxn modelId="{213D92A9-B876-40D3-B850-A2774BF90C6F}" type="presOf" srcId="{6C11C320-3FC6-4A7F-A6A1-57A229C32385}" destId="{A10F184E-56E4-4622-93F7-4C75F2B16FD4}" srcOrd="1" destOrd="0" presId="urn:microsoft.com/office/officeart/2005/8/layout/pyramid1"/>
    <dgm:cxn modelId="{D1B7C7F9-43B9-4F31-8B0D-2A329B76BFB5}" srcId="{AD6E755F-E9D4-4CE2-97F7-6E5F0440ADBD}" destId="{2E6B5609-70D0-41A3-B671-6AE520840DBB}" srcOrd="4" destOrd="0" parTransId="{05508BA8-A5F1-4FD1-AB00-6E8F08BFBA7C}" sibTransId="{4A7B87D2-4F4B-4F49-9CE6-68CB8420CFF3}"/>
    <dgm:cxn modelId="{47E5BF6B-36A0-4BA6-93DE-FFBBDD1593FC}" type="presOf" srcId="{E63154DE-4392-449A-A60B-0542969B9ABB}" destId="{0712D665-87E4-44B6-BAC2-35CCBF14F332}" srcOrd="0" destOrd="0" presId="urn:microsoft.com/office/officeart/2005/8/layout/pyramid1"/>
    <dgm:cxn modelId="{CCCCBD14-1741-4993-B998-F0C16F332782}" type="presOf" srcId="{141C6CB2-B989-42B7-A123-1C8751969923}" destId="{39CD15AF-AB25-4950-A3EC-150F6E1F59A5}" srcOrd="0" destOrd="0" presId="urn:microsoft.com/office/officeart/2005/8/layout/pyramid1"/>
    <dgm:cxn modelId="{B41CC06E-3EA1-4E80-B442-01F00285B675}" srcId="{AD6E755F-E9D4-4CE2-97F7-6E5F0440ADBD}" destId="{876443E1-1575-413A-AC65-A605343CB16D}" srcOrd="5" destOrd="0" parTransId="{CCB201EA-92A4-4F60-A60D-036B4FB0B3DA}" sibTransId="{A0719E76-E58F-466F-B28E-C1A24067FA3D}"/>
    <dgm:cxn modelId="{6799E031-81D0-44C5-82AF-8C0B929AB3C8}" srcId="{AD6E755F-E9D4-4CE2-97F7-6E5F0440ADBD}" destId="{E63154DE-4392-449A-A60B-0542969B9ABB}" srcOrd="3" destOrd="0" parTransId="{42AE5B89-759F-4C8A-8F42-1F2EB6DA1E32}" sibTransId="{49C43145-B043-43C8-A0B3-D5D1C8D37D37}"/>
    <dgm:cxn modelId="{3150EE9B-1EA2-4B55-A383-5DA94C5E61B2}" srcId="{AD6E755F-E9D4-4CE2-97F7-6E5F0440ADBD}" destId="{AA482F1C-B52B-44B5-8C12-BEC45B0B32EF}" srcOrd="0" destOrd="0" parTransId="{9113D16A-331B-4B04-842B-89261920A4E8}" sibTransId="{AA29D0B0-54CA-4980-ABF5-DD55723D7A71}"/>
    <dgm:cxn modelId="{A3302AF4-9222-4F2B-9D6C-CEC89BC7F0FD}" type="presOf" srcId="{2E6B5609-70D0-41A3-B671-6AE520840DBB}" destId="{BD512F61-64F9-4D32-BC5F-520C21BD553F}" srcOrd="1" destOrd="0" presId="urn:microsoft.com/office/officeart/2005/8/layout/pyramid1"/>
    <dgm:cxn modelId="{367AFC38-C1EF-4C4E-9BE9-B30034F7916F}" srcId="{AD6E755F-E9D4-4CE2-97F7-6E5F0440ADBD}" destId="{ABA580F6-5074-4F8A-A801-B4AACE5DC500}" srcOrd="6" destOrd="0" parTransId="{E88FD9D9-86D1-4CC8-8A89-49083FE20365}" sibTransId="{F738BFB6-90C8-4256-AECE-C4F87822D8ED}"/>
    <dgm:cxn modelId="{5E190E4A-C807-4333-9673-CD2BB39063CD}" type="presOf" srcId="{2E6B5609-70D0-41A3-B671-6AE520840DBB}" destId="{B27115DC-7831-48AF-9C79-E78496C3DA7A}" srcOrd="0" destOrd="0" presId="urn:microsoft.com/office/officeart/2005/8/layout/pyramid1"/>
    <dgm:cxn modelId="{A8FD64B8-EDD2-4019-B1C7-EFF16FC3C10B}" type="presOf" srcId="{ABA580F6-5074-4F8A-A801-B4AACE5DC500}" destId="{1B9B4371-B0D3-4DB3-8EAD-249EF68C6CD4}" srcOrd="0" destOrd="0" presId="urn:microsoft.com/office/officeart/2005/8/layout/pyramid1"/>
    <dgm:cxn modelId="{D836E576-B9D7-4B19-BA77-A1470BB74DAC}" type="presOf" srcId="{AA482F1C-B52B-44B5-8C12-BEC45B0B32EF}" destId="{A2B0BE80-70EA-4C86-B77A-F75B93723C3F}" srcOrd="0" destOrd="0" presId="urn:microsoft.com/office/officeart/2005/8/layout/pyramid1"/>
    <dgm:cxn modelId="{D4D99739-DE30-4BD1-B989-9F566077BFD6}" type="presParOf" srcId="{70A9B25A-CA24-4CA6-AB5F-C0CAE81DCA74}" destId="{BA74FB44-1BC8-4168-96EA-36FBDCAD5D5A}" srcOrd="0" destOrd="0" presId="urn:microsoft.com/office/officeart/2005/8/layout/pyramid1"/>
    <dgm:cxn modelId="{CE06FF4F-83B1-4C77-8B26-5EC2C0FEC21F}" type="presParOf" srcId="{BA74FB44-1BC8-4168-96EA-36FBDCAD5D5A}" destId="{A2B0BE80-70EA-4C86-B77A-F75B93723C3F}" srcOrd="0" destOrd="0" presId="urn:microsoft.com/office/officeart/2005/8/layout/pyramid1"/>
    <dgm:cxn modelId="{3BAACBA7-A15A-4D5C-88F1-3AAA902E77BB}" type="presParOf" srcId="{BA74FB44-1BC8-4168-96EA-36FBDCAD5D5A}" destId="{2E3F7755-D37B-4B40-9B62-C6E2E8404E2B}" srcOrd="1" destOrd="0" presId="urn:microsoft.com/office/officeart/2005/8/layout/pyramid1"/>
    <dgm:cxn modelId="{0B172CB6-9121-47D5-862A-7879819F1FA9}" type="presParOf" srcId="{70A9B25A-CA24-4CA6-AB5F-C0CAE81DCA74}" destId="{1587C136-F195-49CD-BE35-F16C26999BF4}" srcOrd="1" destOrd="0" presId="urn:microsoft.com/office/officeart/2005/8/layout/pyramid1"/>
    <dgm:cxn modelId="{3B91B993-EADA-4F1B-9120-7F88E6F66ECA}" type="presParOf" srcId="{1587C136-F195-49CD-BE35-F16C26999BF4}" destId="{39CD15AF-AB25-4950-A3EC-150F6E1F59A5}" srcOrd="0" destOrd="0" presId="urn:microsoft.com/office/officeart/2005/8/layout/pyramid1"/>
    <dgm:cxn modelId="{14549BF5-9BB5-49CB-B9C0-4A24DD062FD7}" type="presParOf" srcId="{1587C136-F195-49CD-BE35-F16C26999BF4}" destId="{038AB666-B11E-41DC-99E0-FEA62439E5BA}" srcOrd="1" destOrd="0" presId="urn:microsoft.com/office/officeart/2005/8/layout/pyramid1"/>
    <dgm:cxn modelId="{8C82884A-2E1B-4ADE-AAB2-72ACD43F90AA}" type="presParOf" srcId="{70A9B25A-CA24-4CA6-AB5F-C0CAE81DCA74}" destId="{6833886A-DD64-446F-9BD4-7393D0DD9624}" srcOrd="2" destOrd="0" presId="urn:microsoft.com/office/officeart/2005/8/layout/pyramid1"/>
    <dgm:cxn modelId="{A1BD9C6F-4FC0-4BDD-B7AF-490A84DCA0D5}" type="presParOf" srcId="{6833886A-DD64-446F-9BD4-7393D0DD9624}" destId="{DB45B255-3FB4-444A-A2BC-0449A1E174D5}" srcOrd="0" destOrd="0" presId="urn:microsoft.com/office/officeart/2005/8/layout/pyramid1"/>
    <dgm:cxn modelId="{ECF84BB7-0734-4AB3-9EB5-B373295E2D93}" type="presParOf" srcId="{6833886A-DD64-446F-9BD4-7393D0DD9624}" destId="{A10F184E-56E4-4622-93F7-4C75F2B16FD4}" srcOrd="1" destOrd="0" presId="urn:microsoft.com/office/officeart/2005/8/layout/pyramid1"/>
    <dgm:cxn modelId="{57585B50-0959-43BA-990B-BFEA1876A130}" type="presParOf" srcId="{70A9B25A-CA24-4CA6-AB5F-C0CAE81DCA74}" destId="{4131E420-BCEA-45F0-B399-B64935863931}" srcOrd="3" destOrd="0" presId="urn:microsoft.com/office/officeart/2005/8/layout/pyramid1"/>
    <dgm:cxn modelId="{D50A4768-F5C9-4EAF-9B87-111224BC4C28}" type="presParOf" srcId="{4131E420-BCEA-45F0-B399-B64935863931}" destId="{0712D665-87E4-44B6-BAC2-35CCBF14F332}" srcOrd="0" destOrd="0" presId="urn:microsoft.com/office/officeart/2005/8/layout/pyramid1"/>
    <dgm:cxn modelId="{C25E976D-0984-46FF-A2ED-31F98C663329}" type="presParOf" srcId="{4131E420-BCEA-45F0-B399-B64935863931}" destId="{8DA76EAC-815F-4DB6-BC91-CF09DA5D2095}" srcOrd="1" destOrd="0" presId="urn:microsoft.com/office/officeart/2005/8/layout/pyramid1"/>
    <dgm:cxn modelId="{49BA03EA-D3AC-4D39-929E-96C7C4001411}" type="presParOf" srcId="{70A9B25A-CA24-4CA6-AB5F-C0CAE81DCA74}" destId="{65746E49-1F2B-41C0-96EF-74A3E352EDE9}" srcOrd="4" destOrd="0" presId="urn:microsoft.com/office/officeart/2005/8/layout/pyramid1"/>
    <dgm:cxn modelId="{D428369B-5470-48FC-A233-A00B19323014}" type="presParOf" srcId="{65746E49-1F2B-41C0-96EF-74A3E352EDE9}" destId="{B27115DC-7831-48AF-9C79-E78496C3DA7A}" srcOrd="0" destOrd="0" presId="urn:microsoft.com/office/officeart/2005/8/layout/pyramid1"/>
    <dgm:cxn modelId="{9C0151C4-B3E2-4635-979E-17C6E233137A}" type="presParOf" srcId="{65746E49-1F2B-41C0-96EF-74A3E352EDE9}" destId="{BD512F61-64F9-4D32-BC5F-520C21BD553F}" srcOrd="1" destOrd="0" presId="urn:microsoft.com/office/officeart/2005/8/layout/pyramid1"/>
    <dgm:cxn modelId="{85C4D7A8-FDD2-45B7-85A5-36D2B94D967C}" type="presParOf" srcId="{70A9B25A-CA24-4CA6-AB5F-C0CAE81DCA74}" destId="{1A2D9D55-27BB-4D1C-BA20-27D4260FA72D}" srcOrd="5" destOrd="0" presId="urn:microsoft.com/office/officeart/2005/8/layout/pyramid1"/>
    <dgm:cxn modelId="{8F91CD4E-76D9-4545-8F29-76A318B4D905}" type="presParOf" srcId="{1A2D9D55-27BB-4D1C-BA20-27D4260FA72D}" destId="{03346FF2-9CC7-4673-8E0F-2C03B18077E9}" srcOrd="0" destOrd="0" presId="urn:microsoft.com/office/officeart/2005/8/layout/pyramid1"/>
    <dgm:cxn modelId="{96CB974B-A18B-4B55-8EE1-411F4FB3475E}" type="presParOf" srcId="{1A2D9D55-27BB-4D1C-BA20-27D4260FA72D}" destId="{A6E6E3FF-4D39-4E84-8D23-77B3730B9C49}" srcOrd="1" destOrd="0" presId="urn:microsoft.com/office/officeart/2005/8/layout/pyramid1"/>
    <dgm:cxn modelId="{268D7F7E-4613-4FE8-AE46-E77854606470}" type="presParOf" srcId="{70A9B25A-CA24-4CA6-AB5F-C0CAE81DCA74}" destId="{FDA568B7-2289-4938-B01C-2C70A12C526E}" srcOrd="6" destOrd="0" presId="urn:microsoft.com/office/officeart/2005/8/layout/pyramid1"/>
    <dgm:cxn modelId="{224D2E9D-01EF-4B29-B8B3-364D80A318C9}" type="presParOf" srcId="{FDA568B7-2289-4938-B01C-2C70A12C526E}" destId="{1B9B4371-B0D3-4DB3-8EAD-249EF68C6CD4}" srcOrd="0" destOrd="0" presId="urn:microsoft.com/office/officeart/2005/8/layout/pyramid1"/>
    <dgm:cxn modelId="{A2136393-295E-4557-8C4E-928FC7161993}" type="presParOf" srcId="{FDA568B7-2289-4938-B01C-2C70A12C526E}" destId="{4412CF3F-C384-4F0A-B858-21DB12752AA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47F777-191C-4FD6-B9AD-859F85CF5898}" type="doc">
      <dgm:prSet loTypeId="urn:microsoft.com/office/officeart/2005/8/layout/hProcess9" loCatId="process" qsTypeId="urn:microsoft.com/office/officeart/2005/8/quickstyle/simple1#1" qsCatId="simple" csTypeId="urn:microsoft.com/office/officeart/2005/8/colors/accent1_2#1" csCatId="accent1" phldr="1"/>
      <dgm:spPr/>
    </dgm:pt>
    <dgm:pt modelId="{90553BDA-C502-4FEA-A6E6-97667B2F245D}">
      <dgm:prSet phldrT="[Text]"/>
      <dgm:spPr>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ru-RU" dirty="0" smtClean="0"/>
            <a:t>Анализа фактора значајних за стручно усавршавање</a:t>
          </a:r>
          <a:endParaRPr lang="en-US" dirty="0"/>
        </a:p>
      </dgm:t>
    </dgm:pt>
    <dgm:pt modelId="{873A65A9-9F3F-4EA6-969B-9C6EC946D9AF}" type="parTrans" cxnId="{D38095FE-5164-4A06-A39C-3BE3DA54DD23}">
      <dgm:prSet/>
      <dgm:spPr/>
      <dgm:t>
        <a:bodyPr/>
        <a:lstStyle/>
        <a:p>
          <a:endParaRPr lang="en-US"/>
        </a:p>
      </dgm:t>
    </dgm:pt>
    <dgm:pt modelId="{7D1AED00-AFD4-4E87-8A04-63CDBB1BD132}" type="sibTrans" cxnId="{D38095FE-5164-4A06-A39C-3BE3DA54DD23}">
      <dgm:prSet/>
      <dgm:spPr/>
      <dgm:t>
        <a:bodyPr/>
        <a:lstStyle/>
        <a:p>
          <a:endParaRPr lang="en-US"/>
        </a:p>
      </dgm:t>
    </dgm:pt>
    <dgm:pt modelId="{7E95A33D-25EF-4B57-89B8-283FC42E3D5D}">
      <dgm:prSet/>
      <dgm:spPr>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ru-RU" dirty="0" smtClean="0"/>
            <a:t>Израда личног плана професионалног развоја</a:t>
          </a:r>
          <a:r>
            <a:rPr lang="en-US" dirty="0" smtClean="0"/>
            <a:t> </a:t>
          </a:r>
          <a:r>
            <a:rPr lang="sr-Cyrl-CS" dirty="0" smtClean="0"/>
            <a:t>свих запослених</a:t>
          </a:r>
          <a:endParaRPr lang="en-US" dirty="0"/>
        </a:p>
      </dgm:t>
    </dgm:pt>
    <dgm:pt modelId="{EBB978C9-05F2-4455-B670-3FFB848DBA09}" type="parTrans" cxnId="{055015C4-7592-47DC-B79C-344957544809}">
      <dgm:prSet/>
      <dgm:spPr/>
      <dgm:t>
        <a:bodyPr/>
        <a:lstStyle/>
        <a:p>
          <a:endParaRPr lang="en-US"/>
        </a:p>
      </dgm:t>
    </dgm:pt>
    <dgm:pt modelId="{204C90E6-D766-4E53-947A-6A3AACFF236B}" type="sibTrans" cxnId="{055015C4-7592-47DC-B79C-344957544809}">
      <dgm:prSet/>
      <dgm:spPr/>
      <dgm:t>
        <a:bodyPr/>
        <a:lstStyle/>
        <a:p>
          <a:endParaRPr lang="en-US"/>
        </a:p>
      </dgm:t>
    </dgm:pt>
    <dgm:pt modelId="{BB5A99D1-3DD5-48DD-8C48-D69972CE02AE}">
      <dgm:prSet/>
      <dgm:spPr>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ru-RU" dirty="0" smtClean="0"/>
            <a:t>Израда годишњег плана стручног усавршавања</a:t>
          </a:r>
          <a:r>
            <a:rPr lang="en-US" dirty="0" smtClean="0"/>
            <a:t> </a:t>
          </a:r>
          <a:r>
            <a:rPr lang="sr-Cyrl-CS" dirty="0" smtClean="0"/>
            <a:t>на нивоу установе</a:t>
          </a:r>
          <a:endParaRPr lang="en-US" dirty="0"/>
        </a:p>
      </dgm:t>
    </dgm:pt>
    <dgm:pt modelId="{D36B0C3A-FD58-419E-9825-5E8E9BC31430}" type="parTrans" cxnId="{2B268A18-64B0-4287-92CD-72FB1D72DEA0}">
      <dgm:prSet/>
      <dgm:spPr/>
      <dgm:t>
        <a:bodyPr/>
        <a:lstStyle/>
        <a:p>
          <a:endParaRPr lang="en-US"/>
        </a:p>
      </dgm:t>
    </dgm:pt>
    <dgm:pt modelId="{C0708515-DA89-4B9A-ABFE-91F20E6E65A0}" type="sibTrans" cxnId="{2B268A18-64B0-4287-92CD-72FB1D72DEA0}">
      <dgm:prSet/>
      <dgm:spPr/>
      <dgm:t>
        <a:bodyPr/>
        <a:lstStyle/>
        <a:p>
          <a:endParaRPr lang="en-US"/>
        </a:p>
      </dgm:t>
    </dgm:pt>
    <dgm:pt modelId="{55B4A135-5451-4C87-8811-8617E1D08980}">
      <dgm:prSet/>
      <dgm:spPr>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sr-Cyrl-CS" dirty="0" smtClean="0"/>
            <a:t>Праћење остваривања стручног усавршавања</a:t>
          </a:r>
          <a:endParaRPr lang="en-US" dirty="0"/>
        </a:p>
      </dgm:t>
    </dgm:pt>
    <dgm:pt modelId="{E92BCA00-C933-409A-930D-878779D4AD40}" type="parTrans" cxnId="{3B304565-2DDF-42A7-A52A-344F09AD7964}">
      <dgm:prSet/>
      <dgm:spPr/>
      <dgm:t>
        <a:bodyPr/>
        <a:lstStyle/>
        <a:p>
          <a:endParaRPr lang="en-US"/>
        </a:p>
      </dgm:t>
    </dgm:pt>
    <dgm:pt modelId="{367D1713-3B64-4BDF-91A1-C257A2F9AC82}" type="sibTrans" cxnId="{3B304565-2DDF-42A7-A52A-344F09AD7964}">
      <dgm:prSet/>
      <dgm:spPr/>
      <dgm:t>
        <a:bodyPr/>
        <a:lstStyle/>
        <a:p>
          <a:endParaRPr lang="en-US"/>
        </a:p>
      </dgm:t>
    </dgm:pt>
    <dgm:pt modelId="{D5220B0D-CC6A-45A1-B595-ED7D2D3055B9}" type="pres">
      <dgm:prSet presAssocID="{4A47F777-191C-4FD6-B9AD-859F85CF5898}" presName="CompostProcess" presStyleCnt="0">
        <dgm:presLayoutVars>
          <dgm:dir/>
          <dgm:resizeHandles val="exact"/>
        </dgm:presLayoutVars>
      </dgm:prSet>
      <dgm:spPr/>
    </dgm:pt>
    <dgm:pt modelId="{E3AE9794-4BA5-47DB-8B77-E83D57D25D5B}" type="pres">
      <dgm:prSet presAssocID="{4A47F777-191C-4FD6-B9AD-859F85CF5898}" presName="arrow" presStyleLbl="bgShp" presStyleIdx="0" presStyleCnt="1"/>
      <dgm:spPr>
        <a:solidFill>
          <a:schemeClr val="tx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6E946B2F-FB46-45C7-B15C-79963087445E}" type="pres">
      <dgm:prSet presAssocID="{4A47F777-191C-4FD6-B9AD-859F85CF5898}" presName="linearProcess" presStyleCnt="0"/>
      <dgm:spPr/>
    </dgm:pt>
    <dgm:pt modelId="{AB527D9D-2FCC-479D-8A7E-D93221E5A2CE}" type="pres">
      <dgm:prSet presAssocID="{90553BDA-C502-4FEA-A6E6-97667B2F245D}" presName="textNode" presStyleLbl="node1" presStyleIdx="0" presStyleCnt="4">
        <dgm:presLayoutVars>
          <dgm:bulletEnabled val="1"/>
        </dgm:presLayoutVars>
      </dgm:prSet>
      <dgm:spPr/>
      <dgm:t>
        <a:bodyPr/>
        <a:lstStyle/>
        <a:p>
          <a:endParaRPr lang="en-US"/>
        </a:p>
      </dgm:t>
    </dgm:pt>
    <dgm:pt modelId="{5D6E4ED1-6E05-4F7F-BCD8-989D209D80CE}" type="pres">
      <dgm:prSet presAssocID="{7D1AED00-AFD4-4E87-8A04-63CDBB1BD132}" presName="sibTrans" presStyleCnt="0"/>
      <dgm:spPr/>
    </dgm:pt>
    <dgm:pt modelId="{2B57EF9B-DCC3-4184-A496-40A1842E57E8}" type="pres">
      <dgm:prSet presAssocID="{7E95A33D-25EF-4B57-89B8-283FC42E3D5D}" presName="textNode" presStyleLbl="node1" presStyleIdx="1" presStyleCnt="4">
        <dgm:presLayoutVars>
          <dgm:bulletEnabled val="1"/>
        </dgm:presLayoutVars>
      </dgm:prSet>
      <dgm:spPr/>
      <dgm:t>
        <a:bodyPr/>
        <a:lstStyle/>
        <a:p>
          <a:endParaRPr lang="en-US"/>
        </a:p>
      </dgm:t>
    </dgm:pt>
    <dgm:pt modelId="{61609128-4FED-4F4C-8771-3CF3D95529E2}" type="pres">
      <dgm:prSet presAssocID="{204C90E6-D766-4E53-947A-6A3AACFF236B}" presName="sibTrans" presStyleCnt="0"/>
      <dgm:spPr/>
    </dgm:pt>
    <dgm:pt modelId="{2ADF504E-9E29-4CFF-9C79-92A0CB18C2DA}" type="pres">
      <dgm:prSet presAssocID="{BB5A99D1-3DD5-48DD-8C48-D69972CE02AE}" presName="textNode" presStyleLbl="node1" presStyleIdx="2" presStyleCnt="4">
        <dgm:presLayoutVars>
          <dgm:bulletEnabled val="1"/>
        </dgm:presLayoutVars>
      </dgm:prSet>
      <dgm:spPr/>
      <dgm:t>
        <a:bodyPr/>
        <a:lstStyle/>
        <a:p>
          <a:endParaRPr lang="en-US"/>
        </a:p>
      </dgm:t>
    </dgm:pt>
    <dgm:pt modelId="{1D862DE9-845A-4362-8F38-2EA3335F2012}" type="pres">
      <dgm:prSet presAssocID="{C0708515-DA89-4B9A-ABFE-91F20E6E65A0}" presName="sibTrans" presStyleCnt="0"/>
      <dgm:spPr/>
    </dgm:pt>
    <dgm:pt modelId="{ED7D0A88-2E61-440B-9748-F64A42222515}" type="pres">
      <dgm:prSet presAssocID="{55B4A135-5451-4C87-8811-8617E1D08980}" presName="textNode" presStyleLbl="node1" presStyleIdx="3" presStyleCnt="4">
        <dgm:presLayoutVars>
          <dgm:bulletEnabled val="1"/>
        </dgm:presLayoutVars>
      </dgm:prSet>
      <dgm:spPr/>
      <dgm:t>
        <a:bodyPr/>
        <a:lstStyle/>
        <a:p>
          <a:endParaRPr lang="en-US"/>
        </a:p>
      </dgm:t>
    </dgm:pt>
  </dgm:ptLst>
  <dgm:cxnLst>
    <dgm:cxn modelId="{6CF6B2F0-FB59-4826-B5A1-ACC3ED2B2C09}" type="presOf" srcId="{55B4A135-5451-4C87-8811-8617E1D08980}" destId="{ED7D0A88-2E61-440B-9748-F64A42222515}" srcOrd="0" destOrd="0" presId="urn:microsoft.com/office/officeart/2005/8/layout/hProcess9"/>
    <dgm:cxn modelId="{53F3A109-ECE6-4637-AF72-E627FEBFF333}" type="presOf" srcId="{7E95A33D-25EF-4B57-89B8-283FC42E3D5D}" destId="{2B57EF9B-DCC3-4184-A496-40A1842E57E8}" srcOrd="0" destOrd="0" presId="urn:microsoft.com/office/officeart/2005/8/layout/hProcess9"/>
    <dgm:cxn modelId="{2B268A18-64B0-4287-92CD-72FB1D72DEA0}" srcId="{4A47F777-191C-4FD6-B9AD-859F85CF5898}" destId="{BB5A99D1-3DD5-48DD-8C48-D69972CE02AE}" srcOrd="2" destOrd="0" parTransId="{D36B0C3A-FD58-419E-9825-5E8E9BC31430}" sibTransId="{C0708515-DA89-4B9A-ABFE-91F20E6E65A0}"/>
    <dgm:cxn modelId="{1CF1845C-1AF0-4CDD-837D-F97BC5BC79EE}" type="presOf" srcId="{90553BDA-C502-4FEA-A6E6-97667B2F245D}" destId="{AB527D9D-2FCC-479D-8A7E-D93221E5A2CE}" srcOrd="0" destOrd="0" presId="urn:microsoft.com/office/officeart/2005/8/layout/hProcess9"/>
    <dgm:cxn modelId="{055015C4-7592-47DC-B79C-344957544809}" srcId="{4A47F777-191C-4FD6-B9AD-859F85CF5898}" destId="{7E95A33D-25EF-4B57-89B8-283FC42E3D5D}" srcOrd="1" destOrd="0" parTransId="{EBB978C9-05F2-4455-B670-3FFB848DBA09}" sibTransId="{204C90E6-D766-4E53-947A-6A3AACFF236B}"/>
    <dgm:cxn modelId="{B4235386-0F4A-4E44-BD99-6A003C4718FE}" type="presOf" srcId="{BB5A99D1-3DD5-48DD-8C48-D69972CE02AE}" destId="{2ADF504E-9E29-4CFF-9C79-92A0CB18C2DA}" srcOrd="0" destOrd="0" presId="urn:microsoft.com/office/officeart/2005/8/layout/hProcess9"/>
    <dgm:cxn modelId="{3B304565-2DDF-42A7-A52A-344F09AD7964}" srcId="{4A47F777-191C-4FD6-B9AD-859F85CF5898}" destId="{55B4A135-5451-4C87-8811-8617E1D08980}" srcOrd="3" destOrd="0" parTransId="{E92BCA00-C933-409A-930D-878779D4AD40}" sibTransId="{367D1713-3B64-4BDF-91A1-C257A2F9AC82}"/>
    <dgm:cxn modelId="{4E8E1251-103E-4536-8898-5E689B6827AE}" type="presOf" srcId="{4A47F777-191C-4FD6-B9AD-859F85CF5898}" destId="{D5220B0D-CC6A-45A1-B595-ED7D2D3055B9}" srcOrd="0" destOrd="0" presId="urn:microsoft.com/office/officeart/2005/8/layout/hProcess9"/>
    <dgm:cxn modelId="{D38095FE-5164-4A06-A39C-3BE3DA54DD23}" srcId="{4A47F777-191C-4FD6-B9AD-859F85CF5898}" destId="{90553BDA-C502-4FEA-A6E6-97667B2F245D}" srcOrd="0" destOrd="0" parTransId="{873A65A9-9F3F-4EA6-969B-9C6EC946D9AF}" sibTransId="{7D1AED00-AFD4-4E87-8A04-63CDBB1BD132}"/>
    <dgm:cxn modelId="{7E70041D-CB65-4706-8B24-3D45CA4CE21D}" type="presParOf" srcId="{D5220B0D-CC6A-45A1-B595-ED7D2D3055B9}" destId="{E3AE9794-4BA5-47DB-8B77-E83D57D25D5B}" srcOrd="0" destOrd="0" presId="urn:microsoft.com/office/officeart/2005/8/layout/hProcess9"/>
    <dgm:cxn modelId="{F1185ABB-6F18-4EDE-85E0-390C6D4A9A20}" type="presParOf" srcId="{D5220B0D-CC6A-45A1-B595-ED7D2D3055B9}" destId="{6E946B2F-FB46-45C7-B15C-79963087445E}" srcOrd="1" destOrd="0" presId="urn:microsoft.com/office/officeart/2005/8/layout/hProcess9"/>
    <dgm:cxn modelId="{18B02DF7-B683-4380-B1F5-4FEB426AFA2D}" type="presParOf" srcId="{6E946B2F-FB46-45C7-B15C-79963087445E}" destId="{AB527D9D-2FCC-479D-8A7E-D93221E5A2CE}" srcOrd="0" destOrd="0" presId="urn:microsoft.com/office/officeart/2005/8/layout/hProcess9"/>
    <dgm:cxn modelId="{2D99FAE9-84BA-4401-AA69-9846B1E3BF54}" type="presParOf" srcId="{6E946B2F-FB46-45C7-B15C-79963087445E}" destId="{5D6E4ED1-6E05-4F7F-BCD8-989D209D80CE}" srcOrd="1" destOrd="0" presId="urn:microsoft.com/office/officeart/2005/8/layout/hProcess9"/>
    <dgm:cxn modelId="{60B3E4E2-B936-42A8-9011-319C5862393B}" type="presParOf" srcId="{6E946B2F-FB46-45C7-B15C-79963087445E}" destId="{2B57EF9B-DCC3-4184-A496-40A1842E57E8}" srcOrd="2" destOrd="0" presId="urn:microsoft.com/office/officeart/2005/8/layout/hProcess9"/>
    <dgm:cxn modelId="{0E67F394-4FBE-4D82-8CC3-A44DCED28FD6}" type="presParOf" srcId="{6E946B2F-FB46-45C7-B15C-79963087445E}" destId="{61609128-4FED-4F4C-8771-3CF3D95529E2}" srcOrd="3" destOrd="0" presId="urn:microsoft.com/office/officeart/2005/8/layout/hProcess9"/>
    <dgm:cxn modelId="{347BD7CA-1122-4DBF-9E40-FB1AB93C4262}" type="presParOf" srcId="{6E946B2F-FB46-45C7-B15C-79963087445E}" destId="{2ADF504E-9E29-4CFF-9C79-92A0CB18C2DA}" srcOrd="4" destOrd="0" presId="urn:microsoft.com/office/officeart/2005/8/layout/hProcess9"/>
    <dgm:cxn modelId="{DEB7FD7D-D522-4654-9EC4-16C5D81FB62F}" type="presParOf" srcId="{6E946B2F-FB46-45C7-B15C-79963087445E}" destId="{1D862DE9-845A-4362-8F38-2EA3335F2012}" srcOrd="5" destOrd="0" presId="urn:microsoft.com/office/officeart/2005/8/layout/hProcess9"/>
    <dgm:cxn modelId="{DE825DC4-84D2-4E29-B668-118033F894FD}" type="presParOf" srcId="{6E946B2F-FB46-45C7-B15C-79963087445E}" destId="{ED7D0A88-2E61-440B-9748-F64A42222515}"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0BE80-70EA-4C86-B77A-F75B93723C3F}">
      <dsp:nvSpPr>
        <dsp:cNvPr id="0" name=""/>
        <dsp:cNvSpPr/>
      </dsp:nvSpPr>
      <dsp:spPr>
        <a:xfrm>
          <a:off x="3918857" y="0"/>
          <a:ext cx="1306285"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5%</a:t>
          </a:r>
          <a:endParaRPr lang="en-US" sz="2800" b="1" kern="1200" dirty="0">
            <a:solidFill>
              <a:schemeClr val="bg1"/>
            </a:solidFill>
          </a:endParaRPr>
        </a:p>
      </dsp:txBody>
      <dsp:txXfrm>
        <a:off x="3918857" y="0"/>
        <a:ext cx="1306285" cy="979714"/>
      </dsp:txXfrm>
    </dsp:sp>
    <dsp:sp modelId="{39CD15AF-AB25-4950-A3EC-150F6E1F59A5}">
      <dsp:nvSpPr>
        <dsp:cNvPr id="0" name=""/>
        <dsp:cNvSpPr/>
      </dsp:nvSpPr>
      <dsp:spPr>
        <a:xfrm>
          <a:off x="3265714" y="979714"/>
          <a:ext cx="2612571"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10%</a:t>
          </a:r>
          <a:endParaRPr lang="en-US" sz="2800" b="1" kern="1200" dirty="0">
            <a:solidFill>
              <a:schemeClr val="bg1"/>
            </a:solidFill>
          </a:endParaRPr>
        </a:p>
      </dsp:txBody>
      <dsp:txXfrm>
        <a:off x="3722914" y="979714"/>
        <a:ext cx="1698171" cy="979714"/>
      </dsp:txXfrm>
    </dsp:sp>
    <dsp:sp modelId="{DB45B255-3FB4-444A-A2BC-0449A1E174D5}">
      <dsp:nvSpPr>
        <dsp:cNvPr id="0" name=""/>
        <dsp:cNvSpPr/>
      </dsp:nvSpPr>
      <dsp:spPr>
        <a:xfrm>
          <a:off x="2612571" y="1959428"/>
          <a:ext cx="3918857"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20%</a:t>
          </a:r>
          <a:endParaRPr lang="en-US" sz="2800" b="1" kern="1200" dirty="0">
            <a:solidFill>
              <a:schemeClr val="bg1"/>
            </a:solidFill>
          </a:endParaRPr>
        </a:p>
      </dsp:txBody>
      <dsp:txXfrm>
        <a:off x="3298371" y="1959428"/>
        <a:ext cx="2547257" cy="979714"/>
      </dsp:txXfrm>
    </dsp:sp>
    <dsp:sp modelId="{0712D665-87E4-44B6-BAC2-35CCBF14F332}">
      <dsp:nvSpPr>
        <dsp:cNvPr id="0" name=""/>
        <dsp:cNvSpPr/>
      </dsp:nvSpPr>
      <dsp:spPr>
        <a:xfrm>
          <a:off x="1959428" y="2939142"/>
          <a:ext cx="5225142"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30%</a:t>
          </a:r>
          <a:endParaRPr lang="en-US" sz="2800" b="1" kern="1200" dirty="0">
            <a:solidFill>
              <a:schemeClr val="bg1"/>
            </a:solidFill>
          </a:endParaRPr>
        </a:p>
      </dsp:txBody>
      <dsp:txXfrm>
        <a:off x="2873828" y="2939142"/>
        <a:ext cx="3396342" cy="979714"/>
      </dsp:txXfrm>
    </dsp:sp>
    <dsp:sp modelId="{B27115DC-7831-48AF-9C79-E78496C3DA7A}">
      <dsp:nvSpPr>
        <dsp:cNvPr id="0" name=""/>
        <dsp:cNvSpPr/>
      </dsp:nvSpPr>
      <dsp:spPr>
        <a:xfrm>
          <a:off x="1306285" y="3918857"/>
          <a:ext cx="6531428"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50%</a:t>
          </a:r>
          <a:endParaRPr lang="en-US" sz="2800" b="1" kern="1200" dirty="0">
            <a:solidFill>
              <a:schemeClr val="bg1"/>
            </a:solidFill>
          </a:endParaRPr>
        </a:p>
      </dsp:txBody>
      <dsp:txXfrm>
        <a:off x="2449285" y="3918857"/>
        <a:ext cx="4245428" cy="979714"/>
      </dsp:txXfrm>
    </dsp:sp>
    <dsp:sp modelId="{03346FF2-9CC7-4673-8E0F-2C03B18077E9}">
      <dsp:nvSpPr>
        <dsp:cNvPr id="0" name=""/>
        <dsp:cNvSpPr/>
      </dsp:nvSpPr>
      <dsp:spPr>
        <a:xfrm>
          <a:off x="653142" y="4898571"/>
          <a:ext cx="7837714"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75%</a:t>
          </a:r>
          <a:endParaRPr lang="en-US" sz="2800" b="1" kern="1200" dirty="0">
            <a:solidFill>
              <a:schemeClr val="bg1"/>
            </a:solidFill>
          </a:endParaRPr>
        </a:p>
      </dsp:txBody>
      <dsp:txXfrm>
        <a:off x="2024742" y="4898571"/>
        <a:ext cx="5094514" cy="979714"/>
      </dsp:txXfrm>
    </dsp:sp>
    <dsp:sp modelId="{1B9B4371-B0D3-4DB3-8EAD-249EF68C6CD4}">
      <dsp:nvSpPr>
        <dsp:cNvPr id="0" name=""/>
        <dsp:cNvSpPr/>
      </dsp:nvSpPr>
      <dsp:spPr>
        <a:xfrm>
          <a:off x="0" y="5878285"/>
          <a:ext cx="9144000" cy="979714"/>
        </a:xfrm>
        <a:prstGeom prst="trapezoid">
          <a:avLst>
            <a:gd name="adj" fmla="val 66667"/>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x-none" sz="2800" b="1" kern="1200" dirty="0" smtClean="0">
              <a:solidFill>
                <a:schemeClr val="bg1"/>
              </a:solidFill>
            </a:rPr>
            <a:t>90%</a:t>
          </a:r>
          <a:endParaRPr lang="en-US" sz="2800" b="1" kern="1200" dirty="0">
            <a:solidFill>
              <a:schemeClr val="bg1"/>
            </a:solidFill>
          </a:endParaRPr>
        </a:p>
      </dsp:txBody>
      <dsp:txXfrm>
        <a:off x="1600199" y="5878285"/>
        <a:ext cx="5943600" cy="9797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AE9794-4BA5-47DB-8B77-E83D57D25D5B}">
      <dsp:nvSpPr>
        <dsp:cNvPr id="0" name=""/>
        <dsp:cNvSpPr/>
      </dsp:nvSpPr>
      <dsp:spPr>
        <a:xfrm>
          <a:off x="617219" y="0"/>
          <a:ext cx="6995160" cy="4525963"/>
        </a:xfrm>
        <a:prstGeom prst="rightArrow">
          <a:avLst/>
        </a:prstGeom>
        <a:solidFill>
          <a:schemeClr val="tx2">
            <a:lumMod val="60000"/>
            <a:lumOff val="40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dsp:style>
    </dsp:sp>
    <dsp:sp modelId="{AB527D9D-2FCC-479D-8A7E-D93221E5A2CE}">
      <dsp:nvSpPr>
        <dsp:cNvPr id="0" name=""/>
        <dsp:cNvSpPr/>
      </dsp:nvSpPr>
      <dsp:spPr>
        <a:xfrm>
          <a:off x="4118" y="1357788"/>
          <a:ext cx="1981051" cy="1810385"/>
        </a:xfrm>
        <a:prstGeom prst="roundRect">
          <a:avLst/>
        </a:prstGeom>
        <a:solidFill>
          <a:schemeClr val="accent1">
            <a:lumMod val="50000"/>
          </a:schemeClr>
        </a:solidFill>
        <a:ln w="264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Анализа фактора значајних за стручно усавршавање</a:t>
          </a:r>
          <a:endParaRPr lang="en-US" sz="1600" kern="1200" dirty="0"/>
        </a:p>
      </dsp:txBody>
      <dsp:txXfrm>
        <a:off x="92494" y="1446164"/>
        <a:ext cx="1804299" cy="1633633"/>
      </dsp:txXfrm>
    </dsp:sp>
    <dsp:sp modelId="{2B57EF9B-DCC3-4184-A496-40A1842E57E8}">
      <dsp:nvSpPr>
        <dsp:cNvPr id="0" name=""/>
        <dsp:cNvSpPr/>
      </dsp:nvSpPr>
      <dsp:spPr>
        <a:xfrm>
          <a:off x="2084222" y="1357788"/>
          <a:ext cx="1981051" cy="1810385"/>
        </a:xfrm>
        <a:prstGeom prst="roundRect">
          <a:avLst/>
        </a:prstGeom>
        <a:solidFill>
          <a:schemeClr val="accent1">
            <a:lumMod val="50000"/>
          </a:schemeClr>
        </a:solidFill>
        <a:ln w="264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Израда личног плана професионалног развоја</a:t>
          </a:r>
          <a:r>
            <a:rPr lang="en-US" sz="1600" kern="1200" dirty="0" smtClean="0"/>
            <a:t> </a:t>
          </a:r>
          <a:r>
            <a:rPr lang="sr-Cyrl-CS" sz="1600" kern="1200" dirty="0" smtClean="0"/>
            <a:t>свих запослених</a:t>
          </a:r>
          <a:endParaRPr lang="en-US" sz="1600" kern="1200" dirty="0"/>
        </a:p>
      </dsp:txBody>
      <dsp:txXfrm>
        <a:off x="2172598" y="1446164"/>
        <a:ext cx="1804299" cy="1633633"/>
      </dsp:txXfrm>
    </dsp:sp>
    <dsp:sp modelId="{2ADF504E-9E29-4CFF-9C79-92A0CB18C2DA}">
      <dsp:nvSpPr>
        <dsp:cNvPr id="0" name=""/>
        <dsp:cNvSpPr/>
      </dsp:nvSpPr>
      <dsp:spPr>
        <a:xfrm>
          <a:off x="4164326" y="1357788"/>
          <a:ext cx="1981051" cy="1810385"/>
        </a:xfrm>
        <a:prstGeom prst="roundRect">
          <a:avLst/>
        </a:prstGeom>
        <a:solidFill>
          <a:schemeClr val="accent1">
            <a:lumMod val="50000"/>
          </a:schemeClr>
        </a:solidFill>
        <a:ln w="264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Израда годишњег плана стручног усавршавања</a:t>
          </a:r>
          <a:r>
            <a:rPr lang="en-US" sz="1600" kern="1200" dirty="0" smtClean="0"/>
            <a:t> </a:t>
          </a:r>
          <a:r>
            <a:rPr lang="sr-Cyrl-CS" sz="1600" kern="1200" dirty="0" smtClean="0"/>
            <a:t>на нивоу установе</a:t>
          </a:r>
          <a:endParaRPr lang="en-US" sz="1600" kern="1200" dirty="0"/>
        </a:p>
      </dsp:txBody>
      <dsp:txXfrm>
        <a:off x="4252702" y="1446164"/>
        <a:ext cx="1804299" cy="1633633"/>
      </dsp:txXfrm>
    </dsp:sp>
    <dsp:sp modelId="{ED7D0A88-2E61-440B-9748-F64A42222515}">
      <dsp:nvSpPr>
        <dsp:cNvPr id="0" name=""/>
        <dsp:cNvSpPr/>
      </dsp:nvSpPr>
      <dsp:spPr>
        <a:xfrm>
          <a:off x="6244430" y="1357788"/>
          <a:ext cx="1981051" cy="1810385"/>
        </a:xfrm>
        <a:prstGeom prst="roundRect">
          <a:avLst/>
        </a:prstGeom>
        <a:solidFill>
          <a:schemeClr val="accent1">
            <a:lumMod val="50000"/>
          </a:schemeClr>
        </a:solidFill>
        <a:ln w="264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sr-Cyrl-CS" sz="1600" kern="1200" dirty="0" smtClean="0"/>
            <a:t>Праћење остваривања стручног усавршавања</a:t>
          </a:r>
          <a:endParaRPr lang="en-US" sz="1600" kern="1200" dirty="0"/>
        </a:p>
      </dsp:txBody>
      <dsp:txXfrm>
        <a:off x="6332806" y="1446164"/>
        <a:ext cx="1804299" cy="1633633"/>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D2918E2-B17F-42F7-A5F6-2FCC9E1E30B0}" type="datetimeFigureOut">
              <a:rPr lang="en-US" smtClean="0"/>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F2E6C-A371-4C06-9B03-A0D57049970E}"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2918E2-B17F-42F7-A5F6-2FCC9E1E30B0}" type="datetimeFigureOut">
              <a:rPr lang="en-US" smtClean="0"/>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2918E2-B17F-42F7-A5F6-2FCC9E1E30B0}" type="datetimeFigureOut">
              <a:rPr lang="en-US" smtClean="0"/>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F2E6C-A371-4C06-9B03-A0D57049970E}"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D2918E2-B17F-42F7-A5F6-2FCC9E1E30B0}" type="datetimeFigureOut">
              <a:rPr lang="en-US" smtClean="0"/>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D2918E2-B17F-42F7-A5F6-2FCC9E1E30B0}" type="datetimeFigureOut">
              <a:rPr lang="en-US" smtClean="0"/>
              <a:t>4/6/2020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8F2E6C-A371-4C06-9B03-A0D57049970E}"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2918E2-B17F-42F7-A5F6-2FCC9E1E30B0}" type="datetimeFigureOut">
              <a:rPr lang="en-US" smtClean="0"/>
              <a:t>4/6/2020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2918E2-B17F-42F7-A5F6-2FCC9E1E30B0}" type="datetimeFigureOut">
              <a:rPr lang="en-US" smtClean="0"/>
              <a:t>4/6/2020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2918E2-B17F-42F7-A5F6-2FCC9E1E30B0}" type="datetimeFigureOut">
              <a:rPr lang="en-US" smtClean="0"/>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8F2E6C-A371-4C06-9B03-A0D57049970E}"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2918E2-B17F-42F7-A5F6-2FCC9E1E30B0}" type="datetimeFigureOut">
              <a:rPr lang="en-US" smtClean="0"/>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2918E2-B17F-42F7-A5F6-2FCC9E1E30B0}" type="datetimeFigureOut">
              <a:rPr lang="en-US" smtClean="0"/>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2918E2-B17F-42F7-A5F6-2FCC9E1E30B0}" type="datetimeFigureOut">
              <a:rPr lang="en-US" smtClean="0"/>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F2E6C-A371-4C06-9B03-A0D57049970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FD2918E2-B17F-42F7-A5F6-2FCC9E1E30B0}" type="datetimeFigureOut">
              <a:rPr lang="en-US" smtClean="0"/>
              <a:t>4/6/2020</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F78F2E6C-A371-4C06-9B03-A0D57049970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diagramLayout" Target="../diagrams/layout1.xml"/><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12.png"/><Relationship Id="rId5" Type="http://schemas.openxmlformats.org/officeDocument/2006/relationships/diagramColors" Target="../diagrams/colors1.xml"/><Relationship Id="rId10" Type="http://schemas.openxmlformats.org/officeDocument/2006/relationships/image" Target="../media/image11.png"/><Relationship Id="rId4" Type="http://schemas.openxmlformats.org/officeDocument/2006/relationships/diagramQuickStyle" Target="../diagrams/quickStyle1.xm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 name="Rectangle 6">
            <a:extLst>
              <a:ext uri="{FF2B5EF4-FFF2-40B4-BE49-F238E27FC236}">
                <a16:creationId xmlns="" xmlns:a16="http://schemas.microsoft.com/office/drawing/2014/main" id="{C28D0172-F2E0-4763-9C35-F022664959D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5"/>
            <a:ext cx="9143771" cy="47307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6">
            <a:extLst>
              <a:ext uri="{FF2B5EF4-FFF2-40B4-BE49-F238E27FC236}">
                <a16:creationId xmlns="" xmlns:a16="http://schemas.microsoft.com/office/drawing/2014/main" id="{9F2851FB-E841-4509-8A6D-A416376EA3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539954" y="3753695"/>
            <a:ext cx="2604045"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 xmlns:a16="http://schemas.microsoft.com/office/drawing/2014/main" id="{96D0B95B-B202-4858-AAE0-7CB842E413F1}"/>
              </a:ext>
            </a:extLst>
          </p:cNvPr>
          <p:cNvSpPr>
            <a:spLocks noGrp="1"/>
          </p:cNvSpPr>
          <p:nvPr>
            <p:ph type="ctrTitle"/>
          </p:nvPr>
        </p:nvSpPr>
        <p:spPr>
          <a:xfrm>
            <a:off x="724129" y="623572"/>
            <a:ext cx="7695743" cy="2641797"/>
          </a:xfrm>
        </p:spPr>
        <p:txBody>
          <a:bodyPr>
            <a:normAutofit fontScale="90000"/>
          </a:bodyPr>
          <a:lstStyle/>
          <a:p>
            <a:pPr algn="ctr">
              <a:lnSpc>
                <a:spcPct val="90000"/>
              </a:lnSpc>
            </a:pPr>
            <a:r>
              <a:rPr lang="sr-Cyrl-RS" sz="6000" dirty="0"/>
              <a:t>Образовање и стручно усавршавање наставника</a:t>
            </a:r>
            <a:endParaRPr lang="sr-Latn-RS" sz="6000" dirty="0"/>
          </a:p>
        </p:txBody>
      </p:sp>
      <p:sp>
        <p:nvSpPr>
          <p:cNvPr id="11" name="Freeform: Shape 10">
            <a:extLst>
              <a:ext uri="{FF2B5EF4-FFF2-40B4-BE49-F238E27FC236}">
                <a16:creationId xmlns="" xmlns:a16="http://schemas.microsoft.com/office/drawing/2014/main" id="{DF6FB2B2-CE21-407F-B22E-302DADC2C3D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4055534"/>
            <a:ext cx="9144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 xmlns:a16="http://schemas.microsoft.com/office/drawing/2014/main" id="{EA1C8FDB-52D0-4DA4-9899-118985B23A29}"/>
              </a:ext>
            </a:extLst>
          </p:cNvPr>
          <p:cNvSpPr txBox="1"/>
          <p:nvPr/>
        </p:nvSpPr>
        <p:spPr>
          <a:xfrm>
            <a:off x="3554528" y="6206083"/>
            <a:ext cx="2985426" cy="369332"/>
          </a:xfrm>
          <a:prstGeom prst="rect">
            <a:avLst/>
          </a:prstGeom>
          <a:noFill/>
        </p:spPr>
        <p:txBody>
          <a:bodyPr wrap="square" rtlCol="0">
            <a:spAutoFit/>
          </a:bodyPr>
          <a:lstStyle/>
          <a:p>
            <a:r>
              <a:rPr lang="sr-Cyrl-RS" dirty="0" smtClean="0"/>
              <a:t>. </a:t>
            </a:r>
            <a:endParaRPr lang="sr-Latn-RS" dirty="0"/>
          </a:p>
        </p:txBody>
      </p:sp>
    </p:spTree>
    <p:extLst>
      <p:ext uri="{BB962C8B-B14F-4D97-AF65-F5344CB8AC3E}">
        <p14:creationId xmlns:p14="http://schemas.microsoft.com/office/powerpoint/2010/main" val="3307254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91B28F63-CF00-448F-B141-FE33C33B189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6"/>
            <a:ext cx="3027759" cy="4188315"/>
          </a:xfrm>
          <a:prstGeom prst="rect">
            <a:avLst/>
          </a:prstGeom>
        </p:spPr>
      </p:pic>
      <p:pic>
        <p:nvPicPr>
          <p:cNvPr id="9" name="Picture 8">
            <a:extLst>
              <a:ext uri="{FF2B5EF4-FFF2-40B4-BE49-F238E27FC236}">
                <a16:creationId xmlns="" xmlns:a16="http://schemas.microsoft.com/office/drawing/2014/main" id="{2AE609E2-8522-44E4-9077-980E5BCF3E14}"/>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8"/>
            <a:ext cx="1141809" cy="2365453"/>
          </a:xfrm>
          <a:prstGeom prst="rect">
            <a:avLst/>
          </a:prstGeom>
        </p:spPr>
      </p:pic>
      <p:sp>
        <p:nvSpPr>
          <p:cNvPr id="11" name="Oval 10">
            <a:extLst>
              <a:ext uri="{FF2B5EF4-FFF2-40B4-BE49-F238E27FC236}">
                <a16:creationId xmlns="" xmlns:a16="http://schemas.microsoft.com/office/drawing/2014/main" id="{4FA533C5-33E3-4611-AF9F-72811D8B26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456759" y="1676400"/>
            <a:ext cx="211455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 xmlns:a16="http://schemas.microsoft.com/office/drawing/2014/main" id="{8949AD42-25FD-4C3D-9EEE-B7FEC580998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5999560" y="1"/>
            <a:ext cx="1202540" cy="1141407"/>
          </a:xfrm>
          <a:prstGeom prst="rect">
            <a:avLst/>
          </a:prstGeom>
        </p:spPr>
      </p:pic>
      <p:pic>
        <p:nvPicPr>
          <p:cNvPr id="15" name="Picture 14">
            <a:extLst>
              <a:ext uri="{FF2B5EF4-FFF2-40B4-BE49-F238E27FC236}">
                <a16:creationId xmlns="" xmlns:a16="http://schemas.microsoft.com/office/drawing/2014/main" id="{6AC7D913-60B7-4603-881B-831DA5D3A94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6454408" y="6096000"/>
            <a:ext cx="745301" cy="762000"/>
          </a:xfrm>
          <a:prstGeom prst="rect">
            <a:avLst/>
          </a:prstGeom>
        </p:spPr>
      </p:pic>
      <p:sp>
        <p:nvSpPr>
          <p:cNvPr id="17" name="Rectangle 16">
            <a:extLst>
              <a:ext uri="{FF2B5EF4-FFF2-40B4-BE49-F238E27FC236}">
                <a16:creationId xmlns="" xmlns:a16="http://schemas.microsoft.com/office/drawing/2014/main" id="{87F0FDC4-AD8C-47D9-9131-623C98ADB0A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 xmlns:a16="http://schemas.microsoft.com/office/drawing/2014/main" id="{DE27238C-8EAF-4098-86E6-7723B7DAE6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0"/>
            <a:ext cx="9144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Freeform 36">
            <a:extLst>
              <a:ext uri="{FF2B5EF4-FFF2-40B4-BE49-F238E27FC236}">
                <a16:creationId xmlns="" xmlns:a16="http://schemas.microsoft.com/office/drawing/2014/main" id="{992F97B1-1891-4FCC-9E5F-BA97EDB48F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7013258" y="0"/>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23" name="Freeform: Shape 22">
            <a:extLst>
              <a:ext uri="{FF2B5EF4-FFF2-40B4-BE49-F238E27FC236}">
                <a16:creationId xmlns="" xmlns:a16="http://schemas.microsoft.com/office/drawing/2014/main" id="{78C6C821-FEE1-4EB6-9590-C021440C77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2381" y="1"/>
            <a:ext cx="7275344"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a:extLst>
              <a:ext uri="{FF2B5EF4-FFF2-40B4-BE49-F238E27FC236}">
                <a16:creationId xmlns="" xmlns:a16="http://schemas.microsoft.com/office/drawing/2014/main" id="{3E04B806-CBFA-4869-B601-2F6FF3613B6C}"/>
              </a:ext>
            </a:extLst>
          </p:cNvPr>
          <p:cNvSpPr>
            <a:spLocks noGrp="1"/>
          </p:cNvSpPr>
          <p:nvPr>
            <p:ph type="title"/>
          </p:nvPr>
        </p:nvSpPr>
        <p:spPr>
          <a:xfrm>
            <a:off x="228600" y="457201"/>
            <a:ext cx="6784657" cy="6019800"/>
          </a:xfrm>
        </p:spPr>
        <p:txBody>
          <a:bodyPr vert="horz" lIns="91440" tIns="45720" rIns="91440" bIns="45720" rtlCol="0" anchor="b">
            <a:normAutofit fontScale="90000"/>
          </a:bodyPr>
          <a:lstStyle/>
          <a:p>
            <a:pPr>
              <a:lnSpc>
                <a:spcPct val="90000"/>
              </a:lnSpc>
            </a:pPr>
            <a:r>
              <a:rPr lang="sr-Latn-RS" sz="2900" b="0" i="0" kern="1200" dirty="0" smtClean="0">
                <a:solidFill>
                  <a:schemeClr val="tx2"/>
                </a:solidFill>
                <a:latin typeface="+mj-lt"/>
                <a:ea typeface="+mj-ea"/>
                <a:cs typeface="+mj-cs"/>
              </a:rPr>
              <a:t/>
            </a:r>
            <a:br>
              <a:rPr lang="sr-Latn-RS" sz="2900" b="0" i="0" kern="1200" dirty="0" smtClean="0">
                <a:solidFill>
                  <a:schemeClr val="tx2"/>
                </a:solidFill>
                <a:latin typeface="+mj-lt"/>
                <a:ea typeface="+mj-ea"/>
                <a:cs typeface="+mj-cs"/>
              </a:rPr>
            </a:br>
            <a:r>
              <a:rPr lang="sr-Latn-RS" sz="2900" dirty="0"/>
              <a:t/>
            </a:r>
            <a:br>
              <a:rPr lang="sr-Latn-RS" sz="2900" dirty="0"/>
            </a:br>
            <a:r>
              <a:rPr lang="sr-Latn-RS" sz="2900" dirty="0" smtClean="0"/>
              <a:t/>
            </a:r>
            <a:br>
              <a:rPr lang="sr-Latn-RS" sz="2900" dirty="0" smtClean="0"/>
            </a:br>
            <a:r>
              <a:rPr lang="sr-Latn-RS" sz="2900" dirty="0" smtClean="0"/>
              <a:t/>
            </a:r>
            <a:br>
              <a:rPr lang="sr-Latn-RS" sz="2900" dirty="0" smtClean="0"/>
            </a:br>
            <a:r>
              <a:rPr lang="sr-Latn-RS" sz="2900" dirty="0"/>
              <a:t/>
            </a:r>
            <a:br>
              <a:rPr lang="sr-Latn-RS" sz="2900" dirty="0"/>
            </a:br>
            <a:r>
              <a:rPr lang="sr-Latn-RS" sz="2900" dirty="0" smtClean="0"/>
              <a:t/>
            </a:r>
            <a:br>
              <a:rPr lang="sr-Latn-RS" sz="2900" dirty="0" smtClean="0"/>
            </a:br>
            <a:r>
              <a:rPr lang="sr-Latn-RS" sz="2900" dirty="0"/>
              <a:t/>
            </a:r>
            <a:br>
              <a:rPr lang="sr-Latn-RS" sz="2900" dirty="0"/>
            </a:br>
            <a:r>
              <a:rPr lang="en-US" sz="2900" b="0" i="0" kern="1200" dirty="0" smtClean="0">
                <a:solidFill>
                  <a:schemeClr val="tx2"/>
                </a:solidFill>
                <a:latin typeface="+mj-lt"/>
                <a:ea typeface="+mj-ea"/>
                <a:cs typeface="+mj-cs"/>
              </a:rPr>
              <a:t>„</a:t>
            </a:r>
            <a:r>
              <a:rPr lang="en-US" sz="2900" b="0" i="0" kern="1200" dirty="0">
                <a:solidFill>
                  <a:schemeClr val="tx2"/>
                </a:solidFill>
                <a:latin typeface="+mj-lt"/>
                <a:ea typeface="+mj-ea"/>
                <a:cs typeface="+mj-cs"/>
              </a:rPr>
              <a:t>Побољшавање квалитета образовања првенствено зависи од избора наставника, његовог образовања, друштвеног статуса и перманентног рада.“</a:t>
            </a:r>
            <a:br>
              <a:rPr lang="en-US" sz="2900" b="0" i="0" kern="1200" dirty="0">
                <a:solidFill>
                  <a:schemeClr val="tx2"/>
                </a:solidFill>
                <a:latin typeface="+mj-lt"/>
                <a:ea typeface="+mj-ea"/>
                <a:cs typeface="+mj-cs"/>
              </a:rPr>
            </a:br>
            <a:r>
              <a:rPr lang="en-US" sz="2900" b="0" i="0" kern="1200" dirty="0">
                <a:solidFill>
                  <a:schemeClr val="tx2"/>
                </a:solidFill>
                <a:latin typeface="+mj-lt"/>
                <a:ea typeface="+mj-ea"/>
                <a:cs typeface="+mj-cs"/>
              </a:rPr>
              <a:t>                                (Ж. Делор,1996</a:t>
            </a:r>
            <a:r>
              <a:rPr lang="en-US" sz="2900" b="0" i="0" kern="1200" dirty="0" smtClean="0">
                <a:solidFill>
                  <a:schemeClr val="tx2"/>
                </a:solidFill>
                <a:latin typeface="+mj-lt"/>
                <a:ea typeface="+mj-ea"/>
                <a:cs typeface="+mj-cs"/>
              </a:rPr>
              <a:t>)</a:t>
            </a:r>
            <a:r>
              <a:rPr lang="sr-Latn-RS" sz="2900" b="0" i="0" kern="1200" dirty="0" smtClean="0">
                <a:solidFill>
                  <a:schemeClr val="tx2"/>
                </a:solidFill>
                <a:latin typeface="+mj-lt"/>
                <a:ea typeface="+mj-ea"/>
                <a:cs typeface="+mj-cs"/>
              </a:rPr>
              <a:t/>
            </a:r>
            <a:br>
              <a:rPr lang="sr-Latn-RS" sz="2900" b="0" i="0" kern="1200" dirty="0" smtClean="0">
                <a:solidFill>
                  <a:schemeClr val="tx2"/>
                </a:solidFill>
                <a:latin typeface="+mj-lt"/>
                <a:ea typeface="+mj-ea"/>
                <a:cs typeface="+mj-cs"/>
              </a:rPr>
            </a:br>
            <a:r>
              <a:rPr lang="sr-Latn-RS" sz="2900" b="0" i="0" kern="1200" dirty="0" smtClean="0">
                <a:solidFill>
                  <a:schemeClr val="tx2"/>
                </a:solidFill>
                <a:latin typeface="+mj-lt"/>
                <a:ea typeface="+mj-ea"/>
                <a:cs typeface="+mj-cs"/>
              </a:rPr>
              <a:t/>
            </a:r>
            <a:br>
              <a:rPr lang="sr-Latn-RS" sz="2900" b="0" i="0" kern="1200" dirty="0" smtClean="0">
                <a:solidFill>
                  <a:schemeClr val="tx2"/>
                </a:solidFill>
                <a:latin typeface="+mj-lt"/>
                <a:ea typeface="+mj-ea"/>
                <a:cs typeface="+mj-cs"/>
              </a:rPr>
            </a:br>
            <a:r>
              <a:rPr lang="sr-Cyrl-CS" sz="3200" i="1" dirty="0" smtClean="0">
                <a:solidFill>
                  <a:schemeClr val="accent1">
                    <a:lumMod val="50000"/>
                  </a:schemeClr>
                </a:solidFill>
                <a:latin typeface="Franklin Gothic Medium" pitchFamily="34" charset="0"/>
              </a:rPr>
              <a:t>„</a:t>
            </a:r>
            <a:r>
              <a:rPr lang="ru-RU" sz="3200" i="1" dirty="0">
                <a:solidFill>
                  <a:schemeClr val="accent1">
                    <a:lumMod val="50000"/>
                  </a:schemeClr>
                </a:solidFill>
                <a:latin typeface="Franklin Gothic Medium" pitchFamily="34" charset="0"/>
              </a:rPr>
              <a:t>У историји образовања, ниједна акција спроведена у циљу побољшања никада није била успешна уколико није обухватила брижљиво планиран и добро реализован програм професионалног усавршавања</a:t>
            </a:r>
            <a:r>
              <a:rPr lang="sr-Cyrl-CS" sz="3200" i="1" dirty="0">
                <a:solidFill>
                  <a:schemeClr val="accent1">
                    <a:lumMod val="50000"/>
                  </a:schemeClr>
                </a:solidFill>
                <a:latin typeface="Franklin Gothic Medium" pitchFamily="34" charset="0"/>
              </a:rPr>
              <a:t>“</a:t>
            </a:r>
            <a:br>
              <a:rPr lang="sr-Cyrl-CS" sz="3200" i="1" dirty="0">
                <a:solidFill>
                  <a:schemeClr val="accent1">
                    <a:lumMod val="50000"/>
                  </a:schemeClr>
                </a:solidFill>
                <a:latin typeface="Franklin Gothic Medium" pitchFamily="34" charset="0"/>
              </a:rPr>
            </a:br>
            <a:r>
              <a:rPr lang="sr-Latn-RS" sz="2900" dirty="0"/>
              <a:t/>
            </a:r>
            <a:br>
              <a:rPr lang="sr-Latn-RS" sz="2900" dirty="0"/>
            </a:br>
            <a:r>
              <a:rPr lang="sr-Latn-RS" sz="2900" dirty="0" smtClean="0"/>
              <a:t>(Tomas </a:t>
            </a:r>
            <a:r>
              <a:rPr lang="sr-Latn-RS" sz="2900" dirty="0"/>
              <a:t>R. Guskey &amp; Kwanq Suk </a:t>
            </a:r>
            <a:r>
              <a:rPr lang="sr-Latn-RS" sz="2900" dirty="0" smtClean="0"/>
              <a:t>Yoon)</a:t>
            </a:r>
            <a:r>
              <a:rPr lang="sr-Latn-RS" sz="2900" dirty="0"/>
              <a:t/>
            </a:r>
            <a:br>
              <a:rPr lang="sr-Latn-RS" sz="2900" dirty="0"/>
            </a:br>
            <a:endParaRPr lang="en-US" sz="2900" b="0" i="0" kern="1200" dirty="0">
              <a:solidFill>
                <a:schemeClr val="tx2"/>
              </a:solidFill>
              <a:latin typeface="+mj-lt"/>
              <a:ea typeface="+mj-ea"/>
              <a:cs typeface="+mj-cs"/>
            </a:endParaRPr>
          </a:p>
        </p:txBody>
      </p:sp>
      <p:sp>
        <p:nvSpPr>
          <p:cNvPr id="25" name="Rectangle 24">
            <a:extLst>
              <a:ext uri="{FF2B5EF4-FFF2-40B4-BE49-F238E27FC236}">
                <a16:creationId xmlns="" xmlns:a16="http://schemas.microsoft.com/office/drawing/2014/main" id="{B61A74B3-E247-44D4-8C48-FAE8E20564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596783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C5F9DB6-C52F-4C56-A411-227969B17C35}"/>
              </a:ext>
            </a:extLst>
          </p:cNvPr>
          <p:cNvSpPr>
            <a:spLocks noGrp="1"/>
          </p:cNvSpPr>
          <p:nvPr>
            <p:ph type="title"/>
          </p:nvPr>
        </p:nvSpPr>
        <p:spPr>
          <a:xfrm>
            <a:off x="484584" y="452718"/>
            <a:ext cx="7973616" cy="1400530"/>
          </a:xfrm>
        </p:spPr>
        <p:txBody>
          <a:bodyPr>
            <a:normAutofit/>
          </a:bodyPr>
          <a:lstStyle/>
          <a:p>
            <a:r>
              <a:rPr lang="sr-Cyrl-RS" sz="4000" dirty="0"/>
              <a:t>Професионалне компетенције и образовање наставника</a:t>
            </a:r>
            <a:endParaRPr lang="sr-Latn-RS" sz="4000" dirty="0"/>
          </a:p>
        </p:txBody>
      </p:sp>
      <p:sp>
        <p:nvSpPr>
          <p:cNvPr id="3" name="Content Placeholder 2">
            <a:extLst>
              <a:ext uri="{FF2B5EF4-FFF2-40B4-BE49-F238E27FC236}">
                <a16:creationId xmlns="" xmlns:a16="http://schemas.microsoft.com/office/drawing/2014/main" id="{B2D4C327-0CE4-45A2-BBE8-56ACC93BDF97}"/>
              </a:ext>
            </a:extLst>
          </p:cNvPr>
          <p:cNvSpPr>
            <a:spLocks noGrp="1"/>
          </p:cNvSpPr>
          <p:nvPr>
            <p:ph idx="1"/>
          </p:nvPr>
        </p:nvSpPr>
        <p:spPr>
          <a:xfrm>
            <a:off x="838427" y="2010132"/>
            <a:ext cx="7543573" cy="4395151"/>
          </a:xfrm>
        </p:spPr>
        <p:txBody>
          <a:bodyPr>
            <a:normAutofit/>
          </a:bodyPr>
          <a:lstStyle/>
          <a:p>
            <a:pPr marL="0" indent="0">
              <a:buNone/>
            </a:pPr>
            <a:r>
              <a:rPr lang="sr-Cyrl-RS" dirty="0">
                <a:latin typeface="Times New Roman" pitchFamily="18" charset="0"/>
                <a:cs typeface="Times New Roman" pitchFamily="18" charset="0"/>
              </a:rPr>
              <a:t>Критеријуми избора, планови, програми, организација и облици образовања и стручног усавршавања наставника усклађују се у складу са</a:t>
            </a:r>
            <a:r>
              <a:rPr lang="sr-Cyrl-R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pPr marL="0" indent="0">
              <a:buNone/>
            </a:pPr>
            <a:endParaRPr lang="sr-Cyrl-RS" dirty="0">
              <a:latin typeface="Times New Roman" pitchFamily="18" charset="0"/>
              <a:cs typeface="Times New Roman" pitchFamily="18" charset="0"/>
            </a:endParaRPr>
          </a:p>
          <a:p>
            <a:pPr marL="1257300" lvl="2" indent="-457200">
              <a:buFont typeface="+mj-lt"/>
              <a:buAutoNum type="arabicPeriod"/>
            </a:pPr>
            <a:r>
              <a:rPr lang="sr-Cyrl-RS" dirty="0">
                <a:latin typeface="Times New Roman" pitchFamily="18" charset="0"/>
                <a:cs typeface="Times New Roman" pitchFamily="18" charset="0"/>
              </a:rPr>
              <a:t>Сталним и брзим променама у науци, техници, технологији, производњи, култури и образовању;</a:t>
            </a:r>
          </a:p>
          <a:p>
            <a:pPr marL="1257300" lvl="2" indent="-457200">
              <a:buFont typeface="+mj-lt"/>
              <a:buAutoNum type="arabicPeriod"/>
            </a:pPr>
            <a:r>
              <a:rPr lang="sr-Cyrl-RS" dirty="0">
                <a:latin typeface="Times New Roman" pitchFamily="18" charset="0"/>
                <a:cs typeface="Times New Roman" pitchFamily="18" charset="0"/>
              </a:rPr>
              <a:t>Променама у филозофији, стратегији, циљевима, садржајима, организацији и технологији реализовања васпитно- образовног процеса;</a:t>
            </a:r>
          </a:p>
          <a:p>
            <a:pPr marL="1257300" lvl="2" indent="-457200">
              <a:buFont typeface="+mj-lt"/>
              <a:buAutoNum type="arabicPeriod"/>
            </a:pPr>
            <a:r>
              <a:rPr lang="sr-Cyrl-RS" dirty="0">
                <a:latin typeface="Times New Roman" pitchFamily="18" charset="0"/>
                <a:cs typeface="Times New Roman" pitchFamily="18" charset="0"/>
              </a:rPr>
              <a:t>Схватањима о месту, улози, значају и задацима које наставник има у савременој школи.     </a:t>
            </a:r>
            <a:endParaRPr lang="sr-Latn-RS" dirty="0">
              <a:latin typeface="Times New Roman" pitchFamily="18" charset="0"/>
              <a:cs typeface="Times New Roman" pitchFamily="18" charset="0"/>
            </a:endParaRPr>
          </a:p>
        </p:txBody>
      </p:sp>
    </p:spTree>
    <p:extLst>
      <p:ext uri="{BB962C8B-B14F-4D97-AF65-F5344CB8AC3E}">
        <p14:creationId xmlns:p14="http://schemas.microsoft.com/office/powerpoint/2010/main" val="3619031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200" y="533400"/>
            <a:ext cx="8610600" cy="6019800"/>
          </a:xfrm>
        </p:spPr>
        <p:txBody>
          <a:bodyPr>
            <a:normAutofit fontScale="90000"/>
          </a:bodyPr>
          <a:lstStyle/>
          <a:p>
            <a:pPr algn="ct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Cyrl-CS" altLang="en-US" sz="2800" dirty="0" smtClean="0">
                <a:solidFill>
                  <a:schemeClr val="accent1">
                    <a:lumMod val="50000"/>
                  </a:schemeClr>
                </a:solidFill>
                <a:latin typeface="Times New Roman" pitchFamily="18" charset="0"/>
                <a:cs typeface="Times New Roman" pitchFamily="18" charset="0"/>
              </a:rPr>
              <a:t>Кад </a:t>
            </a:r>
            <a:r>
              <a:rPr lang="sr-Cyrl-CS" altLang="en-US" sz="2800" dirty="0">
                <a:solidFill>
                  <a:schemeClr val="accent1">
                    <a:lumMod val="50000"/>
                  </a:schemeClr>
                </a:solidFill>
                <a:latin typeface="Times New Roman" pitchFamily="18" charset="0"/>
                <a:cs typeface="Times New Roman" pitchFamily="18" charset="0"/>
              </a:rPr>
              <a:t>је информација било мало и кад су биле слабије доступне, </a:t>
            </a:r>
            <a:r>
              <a:rPr lang="sr-Cyrl-CS" altLang="en-US" sz="2800" b="1" dirty="0">
                <a:solidFill>
                  <a:schemeClr val="accent1">
                    <a:lumMod val="50000"/>
                  </a:schemeClr>
                </a:solidFill>
                <a:latin typeface="Times New Roman" pitchFamily="18" charset="0"/>
                <a:cs typeface="Times New Roman" pitchFamily="18" charset="0"/>
              </a:rPr>
              <a:t>учитељ</a:t>
            </a:r>
            <a:r>
              <a:rPr lang="sr-Cyrl-CS" altLang="en-US" sz="2800" dirty="0">
                <a:solidFill>
                  <a:schemeClr val="accent1">
                    <a:lumMod val="50000"/>
                  </a:schemeClr>
                </a:solidFill>
                <a:latin typeface="Times New Roman" pitchFamily="18" charset="0"/>
                <a:cs typeface="Times New Roman" pitchFamily="18" charset="0"/>
              </a:rPr>
              <a:t> а касније и </a:t>
            </a:r>
            <a:r>
              <a:rPr lang="sr-Cyrl-CS" altLang="en-US" sz="2800" b="1" dirty="0">
                <a:solidFill>
                  <a:schemeClr val="accent1">
                    <a:lumMod val="50000"/>
                  </a:schemeClr>
                </a:solidFill>
                <a:latin typeface="Times New Roman" pitchFamily="18" charset="0"/>
                <a:cs typeface="Times New Roman" pitchFamily="18" charset="0"/>
              </a:rPr>
              <a:t>уџбеник</a:t>
            </a:r>
            <a:r>
              <a:rPr lang="sr-Cyrl-CS" altLang="en-US" sz="2800" dirty="0">
                <a:solidFill>
                  <a:schemeClr val="accent1">
                    <a:lumMod val="50000"/>
                  </a:schemeClr>
                </a:solidFill>
                <a:latin typeface="Times New Roman" pitchFamily="18" charset="0"/>
                <a:cs typeface="Times New Roman" pitchFamily="18" charset="0"/>
              </a:rPr>
              <a:t> били су ученицима једини извор знања</a:t>
            </a:r>
            <a:r>
              <a:rPr lang="sr-Cyrl-CS" altLang="en-US" sz="2800" dirty="0" smtClean="0">
                <a:solidFill>
                  <a:schemeClr val="accent1">
                    <a:lumMod val="50000"/>
                  </a:schemeClr>
                </a:solidFill>
                <a:latin typeface="Times New Roman" pitchFamily="18" charset="0"/>
                <a:cs typeface="Times New Roman" pitchFamily="18" charset="0"/>
              </a:rPr>
              <a:t>.</a:t>
            </a: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a:solidFill>
                  <a:schemeClr val="accent1">
                    <a:lumMod val="50000"/>
                  </a:schemeClr>
                </a:solidFill>
                <a:latin typeface="Times New Roman" pitchFamily="18" charset="0"/>
                <a:cs typeface="Times New Roman" pitchFamily="18" charset="0"/>
              </a:rPr>
              <a:t/>
            </a:r>
            <a:br>
              <a:rPr lang="sr-Latn-RS" altLang="en-US" sz="2800" dirty="0">
                <a:solidFill>
                  <a:schemeClr val="accent1">
                    <a:lumMod val="50000"/>
                  </a:schemeClr>
                </a:solidFill>
                <a:latin typeface="Times New Roman" pitchFamily="18" charset="0"/>
                <a:cs typeface="Times New Roman" pitchFamily="18" charset="0"/>
              </a:rPr>
            </a:b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a:solidFill>
                  <a:schemeClr val="accent1">
                    <a:lumMod val="50000"/>
                  </a:schemeClr>
                </a:solidFill>
                <a:latin typeface="Times New Roman" pitchFamily="18" charset="0"/>
                <a:cs typeface="Times New Roman" pitchFamily="18" charset="0"/>
              </a:rPr>
              <a:t/>
            </a:r>
            <a:br>
              <a:rPr lang="sr-Latn-RS" altLang="en-US" sz="2800" dirty="0">
                <a:solidFill>
                  <a:schemeClr val="accent1">
                    <a:lumMod val="50000"/>
                  </a:schemeClr>
                </a:solidFill>
                <a:latin typeface="Times New Roman" pitchFamily="18" charset="0"/>
                <a:cs typeface="Times New Roman" pitchFamily="18" charset="0"/>
              </a:rPr>
            </a:b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a:solidFill>
                  <a:schemeClr val="accent1">
                    <a:lumMod val="50000"/>
                  </a:schemeClr>
                </a:solidFill>
                <a:latin typeface="Times New Roman" pitchFamily="18" charset="0"/>
                <a:cs typeface="Times New Roman" pitchFamily="18" charset="0"/>
              </a:rPr>
              <a:t/>
            </a:r>
            <a:br>
              <a:rPr lang="sr-Latn-RS" altLang="en-US" sz="2800" dirty="0">
                <a:solidFill>
                  <a:schemeClr val="accent1">
                    <a:lumMod val="50000"/>
                  </a:schemeClr>
                </a:solidFill>
                <a:latin typeface="Times New Roman" pitchFamily="18" charset="0"/>
                <a:cs typeface="Times New Roman" pitchFamily="18" charset="0"/>
              </a:rPr>
            </a:br>
            <a:r>
              <a:rPr lang="sr-Latn-RS" altLang="en-US" sz="2800" dirty="0">
                <a:solidFill>
                  <a:schemeClr val="accent1">
                    <a:lumMod val="50000"/>
                  </a:schemeClr>
                </a:solidFill>
                <a:latin typeface="Times New Roman" pitchFamily="18" charset="0"/>
                <a:cs typeface="Times New Roman" pitchFamily="18" charset="0"/>
              </a:rPr>
              <a:t/>
            </a:r>
            <a:br>
              <a:rPr lang="sr-Latn-RS" altLang="en-US" sz="2800" dirty="0">
                <a:solidFill>
                  <a:schemeClr val="accent1">
                    <a:lumMod val="50000"/>
                  </a:schemeClr>
                </a:solidFill>
                <a:latin typeface="Times New Roman" pitchFamily="18" charset="0"/>
                <a:cs typeface="Times New Roman" pitchFamily="18" charset="0"/>
              </a:rPr>
            </a:b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smtClean="0">
                <a:solidFill>
                  <a:schemeClr val="accent1">
                    <a:lumMod val="50000"/>
                  </a:schemeClr>
                </a:solidFill>
                <a:latin typeface="Times New Roman" pitchFamily="18" charset="0"/>
                <a:cs typeface="Times New Roman" pitchFamily="18" charset="0"/>
              </a:rPr>
              <a:t/>
            </a:r>
            <a:br>
              <a:rPr lang="sr-Latn-RS" altLang="en-US" sz="2800" dirty="0" smtClean="0">
                <a:solidFill>
                  <a:schemeClr val="accent1">
                    <a:lumMod val="50000"/>
                  </a:schemeClr>
                </a:solidFill>
                <a:latin typeface="Times New Roman" pitchFamily="18" charset="0"/>
                <a:cs typeface="Times New Roman" pitchFamily="18" charset="0"/>
              </a:rPr>
            </a:br>
            <a:r>
              <a:rPr lang="sr-Latn-RS" altLang="en-US" sz="2800" dirty="0">
                <a:solidFill>
                  <a:schemeClr val="accent1">
                    <a:lumMod val="50000"/>
                  </a:schemeClr>
                </a:solidFill>
                <a:latin typeface="Times New Roman" pitchFamily="18" charset="0"/>
                <a:cs typeface="Times New Roman" pitchFamily="18" charset="0"/>
              </a:rPr>
              <a:t/>
            </a:r>
            <a:br>
              <a:rPr lang="sr-Latn-RS" altLang="en-US" sz="2800" dirty="0">
                <a:solidFill>
                  <a:schemeClr val="accent1">
                    <a:lumMod val="50000"/>
                  </a:schemeClr>
                </a:solidFill>
                <a:latin typeface="Times New Roman" pitchFamily="18" charset="0"/>
                <a:cs typeface="Times New Roman" pitchFamily="18" charset="0"/>
              </a:rPr>
            </a:br>
            <a:r>
              <a:rPr lang="sr-Cyrl-CS" altLang="en-US" sz="2800" dirty="0">
                <a:solidFill>
                  <a:schemeClr val="accent1">
                    <a:lumMod val="50000"/>
                  </a:schemeClr>
                </a:solidFill>
                <a:latin typeface="Times New Roman" pitchFamily="18" charset="0"/>
                <a:cs typeface="Times New Roman" pitchFamily="18" charset="0"/>
              </a:rPr>
              <a:t/>
            </a:r>
            <a:br>
              <a:rPr lang="sr-Cyrl-CS" altLang="en-US" sz="2800" dirty="0">
                <a:solidFill>
                  <a:schemeClr val="accent1">
                    <a:lumMod val="50000"/>
                  </a:schemeClr>
                </a:solidFill>
                <a:latin typeface="Times New Roman" pitchFamily="18" charset="0"/>
                <a:cs typeface="Times New Roman" pitchFamily="18" charset="0"/>
              </a:rPr>
            </a:br>
            <a:r>
              <a:rPr lang="sr-Cyrl-CS" altLang="en-US" sz="2800" dirty="0">
                <a:solidFill>
                  <a:schemeClr val="accent1">
                    <a:lumMod val="50000"/>
                  </a:schemeClr>
                </a:solidFill>
                <a:latin typeface="Times New Roman" pitchFamily="18" charset="0"/>
                <a:cs typeface="Times New Roman" pitchFamily="18" charset="0"/>
              </a:rPr>
              <a:t>Данашњем ученику доступни су различити извори информација.</a:t>
            </a:r>
            <a:r>
              <a:rPr lang="hr-HR" altLang="en-US" sz="2800" dirty="0">
                <a:solidFill>
                  <a:schemeClr val="accent1">
                    <a:lumMod val="50000"/>
                  </a:schemeClr>
                </a:solidFill>
                <a:latin typeface="Times New Roman" pitchFamily="18" charset="0"/>
                <a:cs typeface="Times New Roman" pitchFamily="18" charset="0"/>
              </a:rPr>
              <a:t/>
            </a:r>
            <a:br>
              <a:rPr lang="hr-HR" altLang="en-US" sz="2800" dirty="0">
                <a:solidFill>
                  <a:schemeClr val="accent1">
                    <a:lumMod val="50000"/>
                  </a:schemeClr>
                </a:solidFill>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133600"/>
            <a:ext cx="2806700" cy="336232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029200" y="2193780"/>
            <a:ext cx="2911475" cy="3144838"/>
          </a:xfrm>
          <a:prstGeom prst="rect">
            <a:avLst/>
          </a:prstGeom>
        </p:spPr>
      </p:pic>
    </p:spTree>
    <p:extLst>
      <p:ext uri="{BB962C8B-B14F-4D97-AF65-F5344CB8AC3E}">
        <p14:creationId xmlns:p14="http://schemas.microsoft.com/office/powerpoint/2010/main" val="3003905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52400" y="0"/>
            <a:ext cx="2362200" cy="646113"/>
          </a:xfrm>
          <a:prstGeom prst="rect">
            <a:avLst/>
          </a:prstGeom>
          <a:noFill/>
        </p:spPr>
        <p:txBody>
          <a:bodyPr>
            <a:spAutoFit/>
          </a:bodyPr>
          <a:lstStyle/>
          <a:p>
            <a:pPr algn="ctr">
              <a:defRPr/>
            </a:pPr>
            <a:r>
              <a:rPr lang="x-none" sz="3600" b="1" dirty="0">
                <a:solidFill>
                  <a:schemeClr val="tx2">
                    <a:lumMod val="75000"/>
                  </a:schemeClr>
                </a:solidFill>
                <a:latin typeface="+mj-lt"/>
              </a:rPr>
              <a:t>МЕТОДА</a:t>
            </a:r>
            <a:endParaRPr lang="en-US" sz="3600" b="1" dirty="0">
              <a:solidFill>
                <a:schemeClr val="tx2">
                  <a:lumMod val="75000"/>
                </a:schemeClr>
              </a:solidFill>
              <a:latin typeface="+mj-lt"/>
            </a:endParaRPr>
          </a:p>
        </p:txBody>
      </p:sp>
      <p:sp>
        <p:nvSpPr>
          <p:cNvPr id="6" name="TextBox 5"/>
          <p:cNvSpPr txBox="1"/>
          <p:nvPr/>
        </p:nvSpPr>
        <p:spPr>
          <a:xfrm>
            <a:off x="5105400" y="0"/>
            <a:ext cx="4038600" cy="646331"/>
          </a:xfrm>
          <a:prstGeom prst="rect">
            <a:avLst/>
          </a:prstGeom>
          <a:noFill/>
        </p:spPr>
        <p:txBody>
          <a:bodyPr wrap="square">
            <a:spAutoFit/>
          </a:bodyPr>
          <a:lstStyle/>
          <a:p>
            <a:pPr algn="ctr">
              <a:defRPr/>
            </a:pPr>
            <a:r>
              <a:rPr lang="x-none" sz="3600" b="1" dirty="0">
                <a:solidFill>
                  <a:schemeClr val="tx2">
                    <a:lumMod val="75000"/>
                  </a:schemeClr>
                </a:solidFill>
                <a:latin typeface="+mj-lt"/>
              </a:rPr>
              <a:t>ДЕЛОТВОРНОСТ</a:t>
            </a:r>
            <a:endParaRPr lang="en-US" sz="3600" b="1" dirty="0">
              <a:solidFill>
                <a:schemeClr val="tx2">
                  <a:lumMod val="75000"/>
                </a:schemeClr>
              </a:solidFill>
              <a:latin typeface="+mj-lt"/>
            </a:endParaRPr>
          </a:p>
        </p:txBody>
      </p:sp>
      <p:sp>
        <p:nvSpPr>
          <p:cNvPr id="7" name="TextBox 6"/>
          <p:cNvSpPr txBox="1"/>
          <p:nvPr/>
        </p:nvSpPr>
        <p:spPr>
          <a:xfrm>
            <a:off x="6858000" y="685800"/>
            <a:ext cx="2133600" cy="369888"/>
          </a:xfrm>
          <a:prstGeom prst="rect">
            <a:avLst/>
          </a:prstGeom>
          <a:noFill/>
        </p:spPr>
        <p:txBody>
          <a:bodyPr>
            <a:spAutoFit/>
          </a:bodyPr>
          <a:lstStyle/>
          <a:p>
            <a:pPr algn="r">
              <a:defRPr/>
            </a:pPr>
            <a:r>
              <a:rPr lang="x-none" dirty="0">
                <a:solidFill>
                  <a:schemeClr val="tx2">
                    <a:lumMod val="75000"/>
                  </a:schemeClr>
                </a:solidFill>
              </a:rPr>
              <a:t>ПОСЛЕ 3 МЕСЕЦА</a:t>
            </a:r>
            <a:endParaRPr lang="en-US" dirty="0">
              <a:solidFill>
                <a:schemeClr val="tx2">
                  <a:lumMod val="75000"/>
                </a:schemeClr>
              </a:solidFill>
            </a:endParaRPr>
          </a:p>
        </p:txBody>
      </p:sp>
      <p:grpSp>
        <p:nvGrpSpPr>
          <p:cNvPr id="8" name="TextBox 7"/>
          <p:cNvGrpSpPr>
            <a:grpSpLocks/>
          </p:cNvGrpSpPr>
          <p:nvPr/>
        </p:nvGrpSpPr>
        <p:grpSpPr bwMode="auto">
          <a:xfrm>
            <a:off x="-60325" y="1176338"/>
            <a:ext cx="4156075" cy="476250"/>
            <a:chOff x="-38" y="741"/>
            <a:chExt cx="2618" cy="300"/>
          </a:xfrm>
        </p:grpSpPr>
        <p:pic>
          <p:nvPicPr>
            <p:cNvPr id="21509" name="TextBox 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 y="741"/>
              <a:ext cx="2618" cy="300"/>
            </a:xfrm>
            <a:prstGeom prst="rect">
              <a:avLst/>
            </a:prstGeom>
            <a:noFill/>
            <a:extLst>
              <a:ext uri="{909E8E84-426E-40DD-AFC4-6F175D3DCCD1}">
                <a14:hiddenFill xmlns:a14="http://schemas.microsoft.com/office/drawing/2010/main">
                  <a:solidFill>
                    <a:srgbClr val="FFFFFF"/>
                  </a:solidFill>
                </a14:hiddenFill>
              </a:ext>
            </a:extLst>
          </p:spPr>
        </p:pic>
        <p:sp>
          <p:nvSpPr>
            <p:cNvPr id="21510" name="Text Box 6"/>
            <p:cNvSpPr txBox="1">
              <a:spLocks noChangeArrowheads="1"/>
            </p:cNvSpPr>
            <p:nvPr/>
          </p:nvSpPr>
          <p:spPr bwMode="auto">
            <a:xfrm>
              <a:off x="0" y="772"/>
              <a:ext cx="254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ЧИТАЊЕ</a:t>
              </a:r>
            </a:p>
          </p:txBody>
        </p:sp>
      </p:grpSp>
      <p:grpSp>
        <p:nvGrpSpPr>
          <p:cNvPr id="11" name="TextBox 10"/>
          <p:cNvGrpSpPr>
            <a:grpSpLocks/>
          </p:cNvGrpSpPr>
          <p:nvPr/>
        </p:nvGrpSpPr>
        <p:grpSpPr bwMode="auto">
          <a:xfrm>
            <a:off x="-60325" y="560388"/>
            <a:ext cx="4230688" cy="476250"/>
            <a:chOff x="-38" y="353"/>
            <a:chExt cx="2665" cy="300"/>
          </a:xfrm>
        </p:grpSpPr>
        <p:pic>
          <p:nvPicPr>
            <p:cNvPr id="21512" name="TextBox 1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 y="353"/>
              <a:ext cx="2665" cy="300"/>
            </a:xfrm>
            <a:prstGeom prst="rect">
              <a:avLst/>
            </a:prstGeom>
            <a:noFill/>
            <a:extLst>
              <a:ext uri="{909E8E84-426E-40DD-AFC4-6F175D3DCCD1}">
                <a14:hiddenFill xmlns:a14="http://schemas.microsoft.com/office/drawing/2010/main">
                  <a:solidFill>
                    <a:srgbClr val="FFFFFF"/>
                  </a:solidFill>
                </a14:hiddenFill>
              </a:ext>
            </a:extLst>
          </p:spPr>
        </p:pic>
        <p:sp>
          <p:nvSpPr>
            <p:cNvPr id="21513" name="Text Box 9"/>
            <p:cNvSpPr txBox="1">
              <a:spLocks noChangeArrowheads="1"/>
            </p:cNvSpPr>
            <p:nvPr/>
          </p:nvSpPr>
          <p:spPr bwMode="auto">
            <a:xfrm>
              <a:off x="0" y="384"/>
              <a:ext cx="259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ПРЕДАВАЊЕ</a:t>
              </a:r>
            </a:p>
          </p:txBody>
        </p:sp>
      </p:grpSp>
      <p:grpSp>
        <p:nvGrpSpPr>
          <p:cNvPr id="12" name="TextBox 11"/>
          <p:cNvGrpSpPr>
            <a:grpSpLocks/>
          </p:cNvGrpSpPr>
          <p:nvPr/>
        </p:nvGrpSpPr>
        <p:grpSpPr bwMode="auto">
          <a:xfrm>
            <a:off x="-60325" y="3140075"/>
            <a:ext cx="4003675" cy="474663"/>
            <a:chOff x="-38" y="1978"/>
            <a:chExt cx="2522" cy="299"/>
          </a:xfrm>
        </p:grpSpPr>
        <p:pic>
          <p:nvPicPr>
            <p:cNvPr id="21515" name="TextBox 1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 y="1978"/>
              <a:ext cx="2522" cy="299"/>
            </a:xfrm>
            <a:prstGeom prst="rect">
              <a:avLst/>
            </a:prstGeom>
            <a:noFill/>
            <a:extLst>
              <a:ext uri="{909E8E84-426E-40DD-AFC4-6F175D3DCCD1}">
                <a14:hiddenFill xmlns:a14="http://schemas.microsoft.com/office/drawing/2010/main">
                  <a:solidFill>
                    <a:srgbClr val="FFFFFF"/>
                  </a:solidFill>
                </a14:hiddenFill>
              </a:ext>
            </a:extLst>
          </p:spPr>
        </p:pic>
        <p:sp>
          <p:nvSpPr>
            <p:cNvPr id="21516" name="Text Box 12"/>
            <p:cNvSpPr txBox="1">
              <a:spLocks noChangeArrowheads="1"/>
            </p:cNvSpPr>
            <p:nvPr/>
          </p:nvSpPr>
          <p:spPr bwMode="auto">
            <a:xfrm>
              <a:off x="0" y="2010"/>
              <a:ext cx="244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ДЕМОНСТРАЦИЈА</a:t>
              </a:r>
            </a:p>
          </p:txBody>
        </p:sp>
      </p:grpSp>
      <p:grpSp>
        <p:nvGrpSpPr>
          <p:cNvPr id="13" name="TextBox 12"/>
          <p:cNvGrpSpPr>
            <a:grpSpLocks/>
          </p:cNvGrpSpPr>
          <p:nvPr/>
        </p:nvGrpSpPr>
        <p:grpSpPr bwMode="auto">
          <a:xfrm>
            <a:off x="-60325" y="2189163"/>
            <a:ext cx="4078288" cy="474662"/>
            <a:chOff x="-38" y="1379"/>
            <a:chExt cx="2569" cy="299"/>
          </a:xfrm>
        </p:grpSpPr>
        <p:pic>
          <p:nvPicPr>
            <p:cNvPr id="21518" name="TextBox 12"/>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 y="1379"/>
              <a:ext cx="2569" cy="299"/>
            </a:xfrm>
            <a:prstGeom prst="rect">
              <a:avLst/>
            </a:prstGeom>
            <a:noFill/>
            <a:extLst>
              <a:ext uri="{909E8E84-426E-40DD-AFC4-6F175D3DCCD1}">
                <a14:hiddenFill xmlns:a14="http://schemas.microsoft.com/office/drawing/2010/main">
                  <a:solidFill>
                    <a:srgbClr val="FFFFFF"/>
                  </a:solidFill>
                </a14:hiddenFill>
              </a:ext>
            </a:extLst>
          </p:spPr>
        </p:pic>
        <p:sp>
          <p:nvSpPr>
            <p:cNvPr id="21519" name="Text Box 15"/>
            <p:cNvSpPr txBox="1">
              <a:spLocks noChangeArrowheads="1"/>
            </p:cNvSpPr>
            <p:nvPr/>
          </p:nvSpPr>
          <p:spPr bwMode="auto">
            <a:xfrm>
              <a:off x="0" y="1409"/>
              <a:ext cx="249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АУДИО-ВИЗУЕЛНИ ПРИКАЗ</a:t>
              </a:r>
            </a:p>
          </p:txBody>
        </p:sp>
      </p:grpSp>
      <p:grpSp>
        <p:nvGrpSpPr>
          <p:cNvPr id="14" name="TextBox 13"/>
          <p:cNvGrpSpPr>
            <a:grpSpLocks/>
          </p:cNvGrpSpPr>
          <p:nvPr/>
        </p:nvGrpSpPr>
        <p:grpSpPr bwMode="auto">
          <a:xfrm>
            <a:off x="-60325" y="5967413"/>
            <a:ext cx="3925888" cy="719137"/>
            <a:chOff x="-38" y="3759"/>
            <a:chExt cx="2473" cy="453"/>
          </a:xfrm>
        </p:grpSpPr>
        <p:pic>
          <p:nvPicPr>
            <p:cNvPr id="21521" name="TextBox 13"/>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 y="3759"/>
              <a:ext cx="2473" cy="453"/>
            </a:xfrm>
            <a:prstGeom prst="rect">
              <a:avLst/>
            </a:prstGeom>
            <a:noFill/>
            <a:extLst>
              <a:ext uri="{909E8E84-426E-40DD-AFC4-6F175D3DCCD1}">
                <a14:hiddenFill xmlns:a14="http://schemas.microsoft.com/office/drawing/2010/main">
                  <a:solidFill>
                    <a:srgbClr val="FFFFFF"/>
                  </a:solidFill>
                </a14:hiddenFill>
              </a:ext>
            </a:extLst>
          </p:spPr>
        </p:pic>
        <p:sp>
          <p:nvSpPr>
            <p:cNvPr id="21522" name="Text Box 18"/>
            <p:cNvSpPr txBox="1">
              <a:spLocks noChangeArrowheads="1"/>
            </p:cNvSpPr>
            <p:nvPr/>
          </p:nvSpPr>
          <p:spPr bwMode="auto">
            <a:xfrm>
              <a:off x="0" y="3792"/>
              <a:ext cx="2400"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ПОДУЧАВАЊЕ ДРУГИХ И ПРИМЕНА НАУЧЕНОГ</a:t>
              </a:r>
            </a:p>
          </p:txBody>
        </p:sp>
      </p:grpSp>
      <p:grpSp>
        <p:nvGrpSpPr>
          <p:cNvPr id="15" name="TextBox 14"/>
          <p:cNvGrpSpPr>
            <a:grpSpLocks/>
          </p:cNvGrpSpPr>
          <p:nvPr/>
        </p:nvGrpSpPr>
        <p:grpSpPr bwMode="auto">
          <a:xfrm>
            <a:off x="-60325" y="5102225"/>
            <a:ext cx="3925888" cy="476250"/>
            <a:chOff x="-38" y="3214"/>
            <a:chExt cx="2473" cy="300"/>
          </a:xfrm>
        </p:grpSpPr>
        <p:pic>
          <p:nvPicPr>
            <p:cNvPr id="21524" name="TextBox 14"/>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 y="3214"/>
              <a:ext cx="2473" cy="300"/>
            </a:xfrm>
            <a:prstGeom prst="rect">
              <a:avLst/>
            </a:prstGeom>
            <a:noFill/>
            <a:extLst>
              <a:ext uri="{909E8E84-426E-40DD-AFC4-6F175D3DCCD1}">
                <a14:hiddenFill xmlns:a14="http://schemas.microsoft.com/office/drawing/2010/main">
                  <a:solidFill>
                    <a:srgbClr val="FFFFFF"/>
                  </a:solidFill>
                </a14:hiddenFill>
              </a:ext>
            </a:extLst>
          </p:spPr>
        </p:pic>
        <p:sp>
          <p:nvSpPr>
            <p:cNvPr id="21525" name="Text Box 21"/>
            <p:cNvSpPr txBox="1">
              <a:spLocks noChangeArrowheads="1"/>
            </p:cNvSpPr>
            <p:nvPr/>
          </p:nvSpPr>
          <p:spPr bwMode="auto">
            <a:xfrm>
              <a:off x="0" y="3246"/>
              <a:ext cx="240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ТИМСКИ РАД И ПРОЈЕКТИ</a:t>
              </a:r>
            </a:p>
          </p:txBody>
        </p:sp>
      </p:grpSp>
      <p:grpSp>
        <p:nvGrpSpPr>
          <p:cNvPr id="16" name="TextBox 15"/>
          <p:cNvGrpSpPr>
            <a:grpSpLocks/>
          </p:cNvGrpSpPr>
          <p:nvPr/>
        </p:nvGrpSpPr>
        <p:grpSpPr bwMode="auto">
          <a:xfrm>
            <a:off x="-60325" y="4133850"/>
            <a:ext cx="3925888" cy="474663"/>
            <a:chOff x="-38" y="2604"/>
            <a:chExt cx="2473" cy="299"/>
          </a:xfrm>
        </p:grpSpPr>
        <p:pic>
          <p:nvPicPr>
            <p:cNvPr id="21527" name="TextBox 1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 y="2604"/>
              <a:ext cx="2473" cy="299"/>
            </a:xfrm>
            <a:prstGeom prst="rect">
              <a:avLst/>
            </a:prstGeom>
            <a:noFill/>
            <a:extLst>
              <a:ext uri="{909E8E84-426E-40DD-AFC4-6F175D3DCCD1}">
                <a14:hiddenFill xmlns:a14="http://schemas.microsoft.com/office/drawing/2010/main">
                  <a:solidFill>
                    <a:srgbClr val="FFFFFF"/>
                  </a:solidFill>
                </a14:hiddenFill>
              </a:ext>
            </a:extLst>
          </p:spPr>
        </p:pic>
        <p:sp>
          <p:nvSpPr>
            <p:cNvPr id="21528" name="Text Box 24"/>
            <p:cNvSpPr txBox="1">
              <a:spLocks noChangeArrowheads="1"/>
            </p:cNvSpPr>
            <p:nvPr/>
          </p:nvSpPr>
          <p:spPr bwMode="auto">
            <a:xfrm>
              <a:off x="0" y="2634"/>
              <a:ext cx="2400"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en-US" sz="1600" b="1">
                  <a:solidFill>
                    <a:schemeClr val="bg1"/>
                  </a:solidFill>
                  <a:latin typeface="Calibri" pitchFamily="34" charset="0"/>
                </a:rPr>
                <a:t>ГРУПНА ДИСКУСИЈА</a:t>
              </a:r>
            </a:p>
          </p:txBody>
        </p:sp>
      </p:grpSp>
    </p:spTree>
    <p:extLst>
      <p:ext uri="{BB962C8B-B14F-4D97-AF65-F5344CB8AC3E}">
        <p14:creationId xmlns:p14="http://schemas.microsoft.com/office/powerpoint/2010/main" val="18723190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 xmlns:a16="http://schemas.microsoft.com/office/drawing/2014/main" id="{F05DC856-DB2F-4CF0-9958-3B376CB26A7B}"/>
              </a:ext>
            </a:extLst>
          </p:cNvPr>
          <p:cNvSpPr/>
          <p:nvPr/>
        </p:nvSpPr>
        <p:spPr>
          <a:xfrm>
            <a:off x="3754877" y="2786975"/>
            <a:ext cx="1875006" cy="128405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r-Cyrl-RS" sz="2400" dirty="0"/>
              <a:t>Наставник</a:t>
            </a:r>
            <a:endParaRPr lang="sr-Latn-RS" sz="2400" dirty="0"/>
          </a:p>
        </p:txBody>
      </p:sp>
      <p:cxnSp>
        <p:nvCxnSpPr>
          <p:cNvPr id="6" name="Connector: Curved 5">
            <a:extLst>
              <a:ext uri="{FF2B5EF4-FFF2-40B4-BE49-F238E27FC236}">
                <a16:creationId xmlns="" xmlns:a16="http://schemas.microsoft.com/office/drawing/2014/main" id="{7A34FE51-0993-4FA3-9F28-EA2C76D1EA97}"/>
              </a:ext>
            </a:extLst>
          </p:cNvPr>
          <p:cNvCxnSpPr>
            <a:cxnSpLocks/>
          </p:cNvCxnSpPr>
          <p:nvPr/>
        </p:nvCxnSpPr>
        <p:spPr>
          <a:xfrm>
            <a:off x="5323463" y="4071025"/>
            <a:ext cx="875489" cy="1006814"/>
          </a:xfrm>
          <a:prstGeom prst="curvedConnector3">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9" name="Connector: Curved 8">
            <a:extLst>
              <a:ext uri="{FF2B5EF4-FFF2-40B4-BE49-F238E27FC236}">
                <a16:creationId xmlns="" xmlns:a16="http://schemas.microsoft.com/office/drawing/2014/main" id="{774E2D87-8C58-41CB-8508-D328D0143D58}"/>
              </a:ext>
            </a:extLst>
          </p:cNvPr>
          <p:cNvCxnSpPr/>
          <p:nvPr/>
        </p:nvCxnSpPr>
        <p:spPr>
          <a:xfrm rot="10800000">
            <a:off x="2876955" y="1772866"/>
            <a:ext cx="890081" cy="1035995"/>
          </a:xfrm>
          <a:prstGeom prst="curvedConnector3">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1" name="Connector: Curved 10">
            <a:extLst>
              <a:ext uri="{FF2B5EF4-FFF2-40B4-BE49-F238E27FC236}">
                <a16:creationId xmlns="" xmlns:a16="http://schemas.microsoft.com/office/drawing/2014/main" id="{B1B6981F-EF21-40CD-8930-0063496BDD83}"/>
              </a:ext>
            </a:extLst>
          </p:cNvPr>
          <p:cNvCxnSpPr>
            <a:cxnSpLocks/>
          </p:cNvCxnSpPr>
          <p:nvPr/>
        </p:nvCxnSpPr>
        <p:spPr>
          <a:xfrm rot="10800000" flipV="1">
            <a:off x="2889114" y="4071025"/>
            <a:ext cx="865763" cy="1006814"/>
          </a:xfrm>
          <a:prstGeom prst="curvedConnector3">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3" name="Connector: Curved 12">
            <a:extLst>
              <a:ext uri="{FF2B5EF4-FFF2-40B4-BE49-F238E27FC236}">
                <a16:creationId xmlns="" xmlns:a16="http://schemas.microsoft.com/office/drawing/2014/main" id="{A70DF94B-0ACF-4463-A40A-90A030680346}"/>
              </a:ext>
            </a:extLst>
          </p:cNvPr>
          <p:cNvCxnSpPr/>
          <p:nvPr/>
        </p:nvCxnSpPr>
        <p:spPr>
          <a:xfrm rot="5400000" flipH="1" flipV="1">
            <a:off x="5243210" y="1896895"/>
            <a:ext cx="1035994" cy="744166"/>
          </a:xfrm>
          <a:prstGeom prst="curved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17" name="Cloud 16">
            <a:extLst>
              <a:ext uri="{FF2B5EF4-FFF2-40B4-BE49-F238E27FC236}">
                <a16:creationId xmlns="" xmlns:a16="http://schemas.microsoft.com/office/drawing/2014/main" id="{67F88609-6F76-4C50-9136-D8F516FFBA22}"/>
              </a:ext>
            </a:extLst>
          </p:cNvPr>
          <p:cNvSpPr/>
          <p:nvPr/>
        </p:nvSpPr>
        <p:spPr>
          <a:xfrm>
            <a:off x="533400" y="787942"/>
            <a:ext cx="2810483" cy="247568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r-Cyrl-RS" sz="2000" dirty="0"/>
              <a:t>Предавач, „преносилац“ знања, „стратег“, „водитељ“</a:t>
            </a:r>
            <a:endParaRPr lang="sr-Latn-RS" sz="2000" dirty="0"/>
          </a:p>
        </p:txBody>
      </p:sp>
      <p:sp>
        <p:nvSpPr>
          <p:cNvPr id="18" name="Cloud 17">
            <a:extLst>
              <a:ext uri="{FF2B5EF4-FFF2-40B4-BE49-F238E27FC236}">
                <a16:creationId xmlns="" xmlns:a16="http://schemas.microsoft.com/office/drawing/2014/main" id="{F621387B-733B-4600-8EF4-B3F4D1F9785D}"/>
              </a:ext>
            </a:extLst>
          </p:cNvPr>
          <p:cNvSpPr/>
          <p:nvPr/>
        </p:nvSpPr>
        <p:spPr>
          <a:xfrm>
            <a:off x="685800" y="3839994"/>
            <a:ext cx="2636196" cy="247568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r-Cyrl-RS" sz="2000" dirty="0"/>
              <a:t>Мотиватор, иноватор, евалуатор, креатор, терапеут</a:t>
            </a:r>
            <a:endParaRPr lang="sr-Latn-RS" sz="2000" dirty="0"/>
          </a:p>
        </p:txBody>
      </p:sp>
      <p:sp>
        <p:nvSpPr>
          <p:cNvPr id="19" name="Cloud 18">
            <a:extLst>
              <a:ext uri="{FF2B5EF4-FFF2-40B4-BE49-F238E27FC236}">
                <a16:creationId xmlns="" xmlns:a16="http://schemas.microsoft.com/office/drawing/2014/main" id="{3A6BB862-E3EA-43B1-A2D1-8754731BDB62}"/>
              </a:ext>
            </a:extLst>
          </p:cNvPr>
          <p:cNvSpPr/>
          <p:nvPr/>
        </p:nvSpPr>
        <p:spPr>
          <a:xfrm>
            <a:off x="5629882" y="3839995"/>
            <a:ext cx="2904517" cy="247568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r-Cyrl-RS" dirty="0"/>
              <a:t>Узор својим ученицима</a:t>
            </a:r>
            <a:endParaRPr lang="sr-Latn-RS" dirty="0"/>
          </a:p>
        </p:txBody>
      </p:sp>
      <p:sp>
        <p:nvSpPr>
          <p:cNvPr id="20" name="Cloud 19">
            <a:extLst>
              <a:ext uri="{FF2B5EF4-FFF2-40B4-BE49-F238E27FC236}">
                <a16:creationId xmlns="" xmlns:a16="http://schemas.microsoft.com/office/drawing/2014/main" id="{A380EED0-0DEB-4DEB-AD3D-A1983BE6F07A}"/>
              </a:ext>
            </a:extLst>
          </p:cNvPr>
          <p:cNvSpPr/>
          <p:nvPr/>
        </p:nvSpPr>
        <p:spPr>
          <a:xfrm>
            <a:off x="5629884" y="787942"/>
            <a:ext cx="2904516" cy="247568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r-Cyrl-RS" sz="2000" dirty="0"/>
              <a:t>Оспособљен и мотивисан, одговоран, самосталан,</a:t>
            </a:r>
          </a:p>
          <a:p>
            <a:pPr algn="ctr"/>
            <a:r>
              <a:rPr lang="sr-Cyrl-RS" sz="2000" dirty="0"/>
              <a:t>предузимљив</a:t>
            </a:r>
            <a:endParaRPr lang="sr-Latn-RS" sz="2000" dirty="0"/>
          </a:p>
        </p:txBody>
      </p:sp>
    </p:spTree>
    <p:extLst>
      <p:ext uri="{BB962C8B-B14F-4D97-AF65-F5344CB8AC3E}">
        <p14:creationId xmlns:p14="http://schemas.microsoft.com/office/powerpoint/2010/main" val="3561876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C8A3C342-1D03-412F-8DD3-BF519E8E0A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 xmlns:a16="http://schemas.microsoft.com/office/drawing/2014/main" id="{EACBAA5B-A179-4EBA-9AFC-9EA2B4AF01D7}"/>
              </a:ext>
            </a:extLst>
          </p:cNvPr>
          <p:cNvSpPr>
            <a:spLocks noGrp="1"/>
          </p:cNvSpPr>
          <p:nvPr>
            <p:ph idx="1"/>
          </p:nvPr>
        </p:nvSpPr>
        <p:spPr>
          <a:xfrm>
            <a:off x="304800" y="571500"/>
            <a:ext cx="5117080" cy="5981700"/>
          </a:xfrm>
        </p:spPr>
        <p:txBody>
          <a:bodyPr>
            <a:normAutofit lnSpcReduction="10000"/>
          </a:bodyPr>
          <a:lstStyle/>
          <a:p>
            <a:r>
              <a:rPr lang="sr-Cyrl-RS" dirty="0">
                <a:solidFill>
                  <a:srgbClr val="FFFFFF"/>
                </a:solidFill>
                <a:latin typeface="Times New Roman" pitchFamily="18" charset="0"/>
                <a:cs typeface="Times New Roman" pitchFamily="18" charset="0"/>
              </a:rPr>
              <a:t>Од наставника се очекује да ученицима пружи знатну помоћ у самоорганизацији, саморехабилитацији, саморазвоју и самоваспитању личности</a:t>
            </a:r>
            <a:r>
              <a:rPr lang="sr-Cyrl-RS" dirty="0" smtClean="0">
                <a:solidFill>
                  <a:srgbClr val="FFFFFF"/>
                </a:solidFill>
                <a:latin typeface="Times New Roman" pitchFamily="18" charset="0"/>
                <a:cs typeface="Times New Roman" pitchFamily="18" charset="0"/>
              </a:rPr>
              <a:t>.</a:t>
            </a:r>
            <a:endParaRPr lang="en-US" dirty="0" smtClean="0">
              <a:solidFill>
                <a:srgbClr val="FFFFFF"/>
              </a:solidFill>
              <a:latin typeface="Times New Roman" pitchFamily="18" charset="0"/>
              <a:cs typeface="Times New Roman" pitchFamily="18" charset="0"/>
            </a:endParaRPr>
          </a:p>
          <a:p>
            <a:endParaRPr lang="sr-Cyrl-RS" dirty="0">
              <a:solidFill>
                <a:srgbClr val="FFFFFF"/>
              </a:solidFill>
              <a:latin typeface="Times New Roman" pitchFamily="18" charset="0"/>
              <a:cs typeface="Times New Roman" pitchFamily="18" charset="0"/>
            </a:endParaRPr>
          </a:p>
          <a:p>
            <a:r>
              <a:rPr lang="sr-Cyrl-RS" dirty="0">
                <a:solidFill>
                  <a:srgbClr val="FFFFFF"/>
                </a:solidFill>
                <a:latin typeface="Times New Roman" pitchFamily="18" charset="0"/>
                <a:cs typeface="Times New Roman" pitchFamily="18" charset="0"/>
              </a:rPr>
              <a:t>Улоге, задаци и функције наставника се непрестано увећавају и усложњавају</a:t>
            </a:r>
            <a:r>
              <a:rPr lang="sr-Cyrl-RS" dirty="0" smtClean="0">
                <a:solidFill>
                  <a:srgbClr val="FFFFFF"/>
                </a:solidFill>
                <a:latin typeface="Times New Roman" pitchFamily="18" charset="0"/>
                <a:cs typeface="Times New Roman" pitchFamily="18" charset="0"/>
              </a:rPr>
              <a:t>.</a:t>
            </a:r>
            <a:endParaRPr lang="en-US" dirty="0" smtClean="0">
              <a:solidFill>
                <a:srgbClr val="FFFFFF"/>
              </a:solidFill>
              <a:latin typeface="Times New Roman" pitchFamily="18" charset="0"/>
              <a:cs typeface="Times New Roman" pitchFamily="18" charset="0"/>
            </a:endParaRPr>
          </a:p>
          <a:p>
            <a:endParaRPr lang="sr-Cyrl-RS" dirty="0">
              <a:solidFill>
                <a:srgbClr val="FFFFFF"/>
              </a:solidFill>
              <a:latin typeface="Times New Roman" pitchFamily="18" charset="0"/>
              <a:cs typeface="Times New Roman" pitchFamily="18" charset="0"/>
            </a:endParaRPr>
          </a:p>
          <a:p>
            <a:r>
              <a:rPr lang="sr-Cyrl-RS" dirty="0">
                <a:solidFill>
                  <a:srgbClr val="FFFFFF"/>
                </a:solidFill>
                <a:latin typeface="Times New Roman" pitchFamily="18" charset="0"/>
                <a:cs typeface="Times New Roman" pitchFamily="18" charset="0"/>
              </a:rPr>
              <a:t>У процесу школовања наставник треба да стекне одговарајућа знања и способности како из уже научно-наставне дисциплине тако и из педагошко-психолошких научних дисциплина.</a:t>
            </a:r>
          </a:p>
          <a:p>
            <a:pPr marL="0" indent="0">
              <a:buNone/>
            </a:pPr>
            <a:endParaRPr lang="sr-Cyrl-RS" dirty="0">
              <a:solidFill>
                <a:srgbClr val="FFFFFF"/>
              </a:solidFill>
            </a:endParaRPr>
          </a:p>
          <a:p>
            <a:endParaRPr lang="sr-Latn-RS" dirty="0">
              <a:solidFill>
                <a:srgbClr val="FFFFFF"/>
              </a:solidFill>
            </a:endParaRPr>
          </a:p>
        </p:txBody>
      </p:sp>
      <p:sp>
        <p:nvSpPr>
          <p:cNvPr id="25" name="Freeform 31">
            <a:extLst>
              <a:ext uri="{FF2B5EF4-FFF2-40B4-BE49-F238E27FC236}">
                <a16:creationId xmlns="" xmlns:a16="http://schemas.microsoft.com/office/drawing/2014/main" id="{81CC9B02-E087-4350-AEBD-2C3CF001AF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261981" y="-1"/>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7" name="Freeform: Shape 26">
            <a:extLst>
              <a:ext uri="{FF2B5EF4-FFF2-40B4-BE49-F238E27FC236}">
                <a16:creationId xmlns="" xmlns:a16="http://schemas.microsoft.com/office/drawing/2014/main" id="{AC3BF0FA-36FA-4CE9-840E-F7C3A8F168B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
          <a:xfrm rot="16200000">
            <a:off x="3854097" y="1567784"/>
            <a:ext cx="6858001" cy="3722434"/>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5" name="Picture 4" descr="A picture containing clipart&#10;&#10;Description automatically generated">
            <a:extLst>
              <a:ext uri="{FF2B5EF4-FFF2-40B4-BE49-F238E27FC236}">
                <a16:creationId xmlns="" xmlns:a16="http://schemas.microsoft.com/office/drawing/2014/main" id="{882F4392-A4B5-4931-AC22-48501FF2D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7403" y="1721993"/>
            <a:ext cx="2782232" cy="3709642"/>
          </a:xfrm>
          <a:prstGeom prst="rect">
            <a:avLst/>
          </a:prstGeom>
          <a:effectLst/>
        </p:spPr>
      </p:pic>
      <p:sp>
        <p:nvSpPr>
          <p:cNvPr id="29" name="Rectangle 28">
            <a:extLst>
              <a:ext uri="{FF2B5EF4-FFF2-40B4-BE49-F238E27FC236}">
                <a16:creationId xmlns="" xmlns:a16="http://schemas.microsoft.com/office/drawing/2014/main" id="{D6F18ACE-6E82-4ADC-8A2F-A1771B309B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04323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sr-Cyrl-CS" b="1" dirty="0">
                <a:solidFill>
                  <a:schemeClr val="tx2">
                    <a:lumMod val="50000"/>
                  </a:schemeClr>
                </a:solidFill>
                <a:effectLst>
                  <a:outerShdw blurRad="38100" dist="38100" dir="2700000" algn="tl">
                    <a:srgbClr val="000000">
                      <a:alpha val="43137"/>
                    </a:srgbClr>
                  </a:outerShdw>
                </a:effectLst>
              </a:rPr>
              <a:t>Компетенције наставника</a:t>
            </a:r>
            <a:endParaRPr lang="en-US" dirty="0"/>
          </a:p>
        </p:txBody>
      </p:sp>
      <p:pic>
        <p:nvPicPr>
          <p:cNvPr id="3" name="Content Placeholder 3"/>
          <p:cNvPicPr>
            <a:picLocks noGrp="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609600" y="2255838"/>
            <a:ext cx="8534400" cy="4602162"/>
          </a:xfrm>
        </p:spPr>
      </p:pic>
    </p:spTree>
    <p:extLst>
      <p:ext uri="{BB962C8B-B14F-4D97-AF65-F5344CB8AC3E}">
        <p14:creationId xmlns:p14="http://schemas.microsoft.com/office/powerpoint/2010/main" val="2828525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9922B851-6B16-415F-9600-DB0E665C54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 xmlns:a16="http://schemas.microsoft.com/office/drawing/2014/main" id="{5B341B0D-3B3A-4507-9DF1-A8CE10300D24}"/>
              </a:ext>
            </a:extLst>
          </p:cNvPr>
          <p:cNvSpPr>
            <a:spLocks noGrp="1"/>
          </p:cNvSpPr>
          <p:nvPr>
            <p:ph idx="1"/>
          </p:nvPr>
        </p:nvSpPr>
        <p:spPr>
          <a:xfrm>
            <a:off x="152400" y="304801"/>
            <a:ext cx="4267200" cy="6400800"/>
          </a:xfrm>
        </p:spPr>
        <p:txBody>
          <a:bodyPr>
            <a:normAutofit/>
          </a:bodyPr>
          <a:lstStyle/>
          <a:p>
            <a:pPr>
              <a:lnSpc>
                <a:spcPct val="90000"/>
              </a:lnSpc>
            </a:pPr>
            <a:r>
              <a:rPr lang="sr-Cyrl-RS" sz="1800" dirty="0">
                <a:solidFill>
                  <a:srgbClr val="FFFFFF"/>
                </a:solidFill>
                <a:latin typeface="Times New Roman" pitchFamily="18" charset="0"/>
                <a:cs typeface="Times New Roman" pitchFamily="18" charset="0"/>
              </a:rPr>
              <a:t>У процесу школовања будући наставници треба да стекну знања, умећа и ставове који се односе на</a:t>
            </a:r>
            <a:r>
              <a:rPr lang="sr-Cyrl-RS" sz="1800" dirty="0" smtClean="0">
                <a:solidFill>
                  <a:srgbClr val="FFFFFF"/>
                </a:solidFill>
                <a:latin typeface="Times New Roman" pitchFamily="18" charset="0"/>
                <a:cs typeface="Times New Roman" pitchFamily="18" charset="0"/>
              </a:rPr>
              <a:t>:</a:t>
            </a:r>
            <a:endParaRPr lang="en-US" sz="1800" dirty="0" smtClean="0">
              <a:solidFill>
                <a:srgbClr val="FFFFFF"/>
              </a:solidFill>
              <a:latin typeface="Times New Roman" pitchFamily="18" charset="0"/>
              <a:cs typeface="Times New Roman" pitchFamily="18" charset="0"/>
            </a:endParaRPr>
          </a:p>
          <a:p>
            <a:pPr>
              <a:lnSpc>
                <a:spcPct val="90000"/>
              </a:lnSpc>
            </a:pPr>
            <a:endParaRPr lang="sr-Cyrl-RS" sz="1800" dirty="0">
              <a:solidFill>
                <a:srgbClr val="FFFFFF"/>
              </a:solidFill>
              <a:latin typeface="Times New Roman" pitchFamily="18" charset="0"/>
              <a:cs typeface="Times New Roman" pitchFamily="18" charset="0"/>
            </a:endParaRPr>
          </a:p>
          <a:p>
            <a:pPr lvl="1">
              <a:lnSpc>
                <a:spcPct val="90000"/>
              </a:lnSpc>
              <a:buFont typeface="Courier New" panose="02070309020205020404" pitchFamily="49" charset="0"/>
              <a:buChar char="o"/>
            </a:pPr>
            <a:r>
              <a:rPr lang="sr-Cyrl-RS" sz="1800" dirty="0">
                <a:solidFill>
                  <a:srgbClr val="FFFFFF"/>
                </a:solidFill>
                <a:latin typeface="Times New Roman" pitchFamily="18" charset="0"/>
                <a:cs typeface="Times New Roman" pitchFamily="18" charset="0"/>
              </a:rPr>
              <a:t>Наставничку улогу у ужем смислу:</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Посредовање знања;</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Развијање вештина и навика;</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Организација и вођење образовног процеса;</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Педагошко комуницирање;</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Мотивациона улога;</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Улога евалуатора ученичких постигнућа</a:t>
            </a:r>
            <a:r>
              <a:rPr lang="sr-Cyrl-RS" sz="1800" dirty="0" smtClean="0">
                <a:solidFill>
                  <a:srgbClr val="FFFFFF"/>
                </a:solidFill>
                <a:latin typeface="Times New Roman" pitchFamily="18" charset="0"/>
                <a:cs typeface="Times New Roman" pitchFamily="18" charset="0"/>
              </a:rPr>
              <a:t>;</a:t>
            </a:r>
            <a:endParaRPr lang="en-US" sz="1800" dirty="0" smtClean="0">
              <a:solidFill>
                <a:srgbClr val="FFFFFF"/>
              </a:solidFill>
              <a:latin typeface="Times New Roman" pitchFamily="18" charset="0"/>
              <a:cs typeface="Times New Roman" pitchFamily="18" charset="0"/>
            </a:endParaRPr>
          </a:p>
          <a:p>
            <a:pPr marL="822960" lvl="3" indent="0">
              <a:lnSpc>
                <a:spcPct val="90000"/>
              </a:lnSpc>
              <a:buNone/>
            </a:pPr>
            <a:endParaRPr lang="sr-Cyrl-RS" sz="1800" dirty="0">
              <a:solidFill>
                <a:srgbClr val="FFFFFF"/>
              </a:solidFill>
              <a:latin typeface="Times New Roman" pitchFamily="18" charset="0"/>
              <a:cs typeface="Times New Roman" pitchFamily="18" charset="0"/>
            </a:endParaRPr>
          </a:p>
          <a:p>
            <a:pPr lvl="1">
              <a:lnSpc>
                <a:spcPct val="90000"/>
              </a:lnSpc>
              <a:buFont typeface="Courier New" panose="02070309020205020404" pitchFamily="49" charset="0"/>
              <a:buChar char="o"/>
            </a:pPr>
            <a:r>
              <a:rPr lang="sr-Cyrl-RS" sz="1800" dirty="0">
                <a:solidFill>
                  <a:srgbClr val="FFFFFF"/>
                </a:solidFill>
                <a:latin typeface="Times New Roman" pitchFamily="18" charset="0"/>
                <a:cs typeface="Times New Roman" pitchFamily="18" charset="0"/>
              </a:rPr>
              <a:t>Педагошку улогу у ширем смислу:</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Подстицање целовитог развоја ученика;</a:t>
            </a:r>
          </a:p>
          <a:p>
            <a:pPr lvl="3">
              <a:lnSpc>
                <a:spcPct val="90000"/>
              </a:lnSpc>
              <a:buFont typeface="Wingdings" panose="05000000000000000000" pitchFamily="2" charset="2"/>
              <a:buChar char="§"/>
            </a:pPr>
            <a:r>
              <a:rPr lang="sr-Cyrl-RS" sz="1800" dirty="0">
                <a:solidFill>
                  <a:srgbClr val="FFFFFF"/>
                </a:solidFill>
                <a:latin typeface="Times New Roman" pitchFamily="18" charset="0"/>
                <a:cs typeface="Times New Roman" pitchFamily="18" charset="0"/>
              </a:rPr>
              <a:t>Регулисање и развијање социјалних односа;</a:t>
            </a:r>
          </a:p>
          <a:p>
            <a:pPr marL="1371600" lvl="3" indent="0">
              <a:lnSpc>
                <a:spcPct val="90000"/>
              </a:lnSpc>
              <a:buNone/>
            </a:pPr>
            <a:endParaRPr lang="en-US" sz="1800" dirty="0">
              <a:solidFill>
                <a:srgbClr val="FFFFFF"/>
              </a:solidFill>
              <a:latin typeface="Times New Roman" pitchFamily="18" charset="0"/>
              <a:cs typeface="Times New Roman" pitchFamily="18" charset="0"/>
            </a:endParaRPr>
          </a:p>
        </p:txBody>
      </p:sp>
      <p:sp>
        <p:nvSpPr>
          <p:cNvPr id="15" name="Rectangle 14">
            <a:extLst>
              <a:ext uri="{FF2B5EF4-FFF2-40B4-BE49-F238E27FC236}">
                <a16:creationId xmlns="" xmlns:a16="http://schemas.microsoft.com/office/drawing/2014/main" id="{FAA2B0B0-E6D1-4F97-A03B-5B9DC568AA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569712" y="0"/>
            <a:ext cx="457428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ounded Rectangle 9">
            <a:extLst>
              <a:ext uri="{FF2B5EF4-FFF2-40B4-BE49-F238E27FC236}">
                <a16:creationId xmlns="" xmlns:a16="http://schemas.microsoft.com/office/drawing/2014/main" id="{7067A410-38E7-4862-BC25-A40927006E3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933187" y="484633"/>
            <a:ext cx="3847653" cy="5739187"/>
          </a:xfrm>
          <a:prstGeom prst="roundRect">
            <a:avLst>
              <a:gd name="adj" fmla="val 0"/>
            </a:avLst>
          </a:prstGeom>
          <a:ln w="12700">
            <a:solidFill>
              <a:schemeClr val="bg2"/>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 xmlns:a16="http://schemas.microsoft.com/office/drawing/2014/main" id="{07AD0E8E-31AD-4EE7-9951-3025B24C62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5517" y="2042568"/>
            <a:ext cx="3122993" cy="2623314"/>
          </a:xfrm>
          <a:prstGeom prst="rect">
            <a:avLst/>
          </a:prstGeom>
          <a:effectLst/>
        </p:spPr>
      </p:pic>
      <p:sp>
        <p:nvSpPr>
          <p:cNvPr id="19" name="Rectangle 18">
            <a:extLst>
              <a:ext uri="{FF2B5EF4-FFF2-40B4-BE49-F238E27FC236}">
                <a16:creationId xmlns="" xmlns:a16="http://schemas.microsoft.com/office/drawing/2014/main" id="{95E21D77-54D4-42F2-9F79-B4B22CCA1C6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535113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p:cNvSpPr>
          <p:nvPr>
            <p:ph type="title"/>
          </p:nvPr>
        </p:nvSpPr>
        <p:spPr>
          <a:xfrm>
            <a:off x="0" y="228600"/>
            <a:ext cx="9220200" cy="1447800"/>
          </a:xfrm>
        </p:spPr>
        <p:txBody>
          <a:bodyPr rtlCol="0">
            <a:normAutofit fontScale="90000"/>
          </a:bodyPr>
          <a:lstStyle/>
          <a:p>
            <a:pPr fontAlgn="auto">
              <a:spcAft>
                <a:spcPts val="0"/>
              </a:spcAft>
              <a:defRPr/>
            </a:pPr>
            <a:r>
              <a:rPr lang="sr-Cyrl-CS" sz="3100" dirty="0" smtClean="0">
                <a:latin typeface="Franklin Gothic Medium" pitchFamily="34" charset="0"/>
              </a:rPr>
              <a:t/>
            </a:r>
            <a:br>
              <a:rPr lang="sr-Cyrl-CS" sz="3100" dirty="0" smtClean="0">
                <a:latin typeface="Franklin Gothic Medium" pitchFamily="34" charset="0"/>
              </a:rPr>
            </a:br>
            <a:r>
              <a:rPr lang="sr-Cyrl-C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Неки п</a:t>
            </a:r>
            <a:r>
              <a:rPr lang="vi-VN"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ринцип</a:t>
            </a:r>
            <a:r>
              <a:rPr lang="en-U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и</a:t>
            </a:r>
            <a:r>
              <a:rPr lang="vi-VN"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успешног професионалног развоја наставника</a:t>
            </a:r>
            <a:r>
              <a:rPr lang="en-U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en-US" sz="2700" b="1" dirty="0" err="1" smtClean="0">
                <a:solidFill>
                  <a:schemeClr val="tx2">
                    <a:lumMod val="50000"/>
                  </a:schemeClr>
                </a:solidFill>
                <a:effectLst>
                  <a:outerShdw blurRad="38100" dist="38100" dir="2700000" algn="tl">
                    <a:srgbClr val="000000">
                      <a:alpha val="43137"/>
                    </a:srgbClr>
                  </a:outerShdw>
                </a:effectLst>
                <a:latin typeface="Franklin Gothic Medium" pitchFamily="34" charset="0"/>
              </a:rPr>
              <a:t>важни</a:t>
            </a:r>
            <a:r>
              <a:rPr lang="en-U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sr-Cyrl-C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за </a:t>
            </a:r>
            <a:r>
              <a:rPr lang="vi-VN"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унапређивање</a:t>
            </a:r>
            <a:r>
              <a:rPr lang="en-US"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en-US" sz="2700" b="1" dirty="0" err="1" smtClean="0">
                <a:solidFill>
                  <a:schemeClr val="tx2">
                    <a:lumMod val="50000"/>
                  </a:schemeClr>
                </a:solidFill>
                <a:effectLst>
                  <a:outerShdw blurRad="38100" dist="38100" dir="2700000" algn="tl">
                    <a:srgbClr val="000000">
                      <a:alpha val="43137"/>
                    </a:srgbClr>
                  </a:outerShdw>
                </a:effectLst>
                <a:latin typeface="Franklin Gothic Medium" pitchFamily="34" charset="0"/>
              </a:rPr>
              <a:t>развоја</a:t>
            </a:r>
            <a:r>
              <a:rPr lang="vi-VN" sz="27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школе </a:t>
            </a:r>
            <a:r>
              <a:rPr lang="sr-Cyrl-CS" sz="2700" dirty="0" smtClean="0">
                <a:solidFill>
                  <a:schemeClr val="tx2">
                    <a:lumMod val="50000"/>
                  </a:schemeClr>
                </a:solidFill>
                <a:latin typeface="Franklin Gothic Medium" pitchFamily="34" charset="0"/>
              </a:rPr>
              <a:t/>
            </a:r>
            <a:br>
              <a:rPr lang="sr-Cyrl-CS" sz="2700" dirty="0" smtClean="0">
                <a:solidFill>
                  <a:schemeClr val="tx2">
                    <a:lumMod val="50000"/>
                  </a:schemeClr>
                </a:solidFill>
                <a:latin typeface="Franklin Gothic Medium" pitchFamily="34" charset="0"/>
              </a:rPr>
            </a:br>
            <a:r>
              <a:rPr lang="vi-VN" sz="2700" dirty="0" smtClean="0">
                <a:solidFill>
                  <a:schemeClr val="tx2">
                    <a:lumMod val="50000"/>
                  </a:schemeClr>
                </a:solidFill>
                <a:latin typeface="Franklin Gothic Medium" pitchFamily="34" charset="0"/>
              </a:rPr>
              <a:t>(Craft, 2000):</a:t>
            </a:r>
            <a:endParaRPr lang="en-US" sz="2700" dirty="0" smtClean="0">
              <a:solidFill>
                <a:schemeClr val="tx2">
                  <a:lumMod val="50000"/>
                </a:schemeClr>
              </a:solidFill>
              <a:latin typeface="Franklin Gothic Medium" pitchFamily="34" charset="0"/>
            </a:endParaRPr>
          </a:p>
        </p:txBody>
      </p:sp>
      <p:sp>
        <p:nvSpPr>
          <p:cNvPr id="22530" name="Rectangle 3"/>
          <p:cNvSpPr>
            <a:spLocks noGrp="1"/>
          </p:cNvSpPr>
          <p:nvPr>
            <p:ph idx="1"/>
          </p:nvPr>
        </p:nvSpPr>
        <p:spPr>
          <a:xfrm>
            <a:off x="152400" y="1752600"/>
            <a:ext cx="8915400" cy="4953000"/>
          </a:xfrm>
        </p:spPr>
        <p:txBody>
          <a:bodyPr rtlCol="0">
            <a:normAutofit fontScale="70000" lnSpcReduction="20000"/>
          </a:bodyPr>
          <a:lstStyle/>
          <a:p>
            <a:pPr marL="0" indent="0" fontAlgn="auto">
              <a:spcAft>
                <a:spcPts val="0"/>
              </a:spcAft>
              <a:buClr>
                <a:schemeClr val="accent2">
                  <a:lumMod val="75000"/>
                </a:schemeClr>
              </a:buClr>
              <a:buNone/>
              <a:defRPr/>
            </a:pPr>
            <a:endParaRPr lang="sr-Cyrl-CS"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Школе се не могу мењати без промене онога што раде наставници.</a:t>
            </a: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Ако наставници професионално напредују само индивидуално, онда, вероватно неће бити у стању да промене своју школу.</a:t>
            </a:r>
            <a:endParaRPr lang="vi-VN" sz="2800" i="1" dirty="0" smtClean="0">
              <a:solidFill>
                <a:schemeClr val="accent1">
                  <a:lumMod val="50000"/>
                </a:schemeClr>
              </a:solidFill>
              <a:latin typeface="Times New Roman" pitchFamily="18" charset="0"/>
              <a:cs typeface="Times New Roman" pitchFamily="18" charset="0"/>
            </a:endParaRP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Понекад, кад се школе мењају, наставници се не мењају заједно с њима</a:t>
            </a:r>
            <a:r>
              <a:rPr lang="en-US" sz="2800" dirty="0" smtClean="0">
                <a:solidFill>
                  <a:schemeClr val="accent1">
                    <a:lumMod val="50000"/>
                  </a:schemeClr>
                </a:solidFill>
                <a:latin typeface="Times New Roman" pitchFamily="18" charset="0"/>
                <a:cs typeface="Times New Roman" pitchFamily="18" charset="0"/>
              </a:rPr>
              <a:t>.</a:t>
            </a:r>
            <a:endParaRPr lang="en-US" sz="2800" i="1" dirty="0" smtClean="0">
              <a:solidFill>
                <a:schemeClr val="accent1">
                  <a:lumMod val="50000"/>
                </a:schemeClr>
              </a:solidFill>
              <a:latin typeface="Times New Roman" pitchFamily="18" charset="0"/>
              <a:cs typeface="Times New Roman" pitchFamily="18" charset="0"/>
            </a:endParaRP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Организација која учи састоји се од појединаца који упоредо са извршавањем својих основних дужности, имају могућност да уче.</a:t>
            </a:r>
            <a:endParaRPr lang="en-US" sz="2800" i="1" dirty="0" smtClean="0">
              <a:solidFill>
                <a:schemeClr val="accent1">
                  <a:lumMod val="50000"/>
                </a:schemeClr>
              </a:solidFill>
              <a:latin typeface="Times New Roman" pitchFamily="18" charset="0"/>
              <a:cs typeface="Times New Roman" pitchFamily="18" charset="0"/>
            </a:endParaRP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Промене су процес, а не догађај.</a:t>
            </a:r>
            <a:endParaRPr lang="vi-VN" sz="2800" i="1" dirty="0" smtClean="0">
              <a:solidFill>
                <a:schemeClr val="accent1">
                  <a:lumMod val="50000"/>
                </a:schemeClr>
              </a:solidFill>
              <a:latin typeface="Times New Roman" pitchFamily="18" charset="0"/>
              <a:cs typeface="Times New Roman" pitchFamily="18" charset="0"/>
            </a:endParaRPr>
          </a:p>
          <a:p>
            <a:pPr fontAlgn="auto">
              <a:spcAft>
                <a:spcPts val="0"/>
              </a:spcAft>
              <a:buClr>
                <a:schemeClr val="accent4">
                  <a:lumMod val="75000"/>
                </a:schemeClr>
              </a:buClr>
              <a:buFont typeface="Franklin Gothic Medium" panose="020B0603020102020204" pitchFamily="34" charset="0"/>
              <a:buChar char="●"/>
              <a:defRPr/>
            </a:pPr>
            <a:r>
              <a:rPr lang="vi-VN" sz="2800" dirty="0" smtClean="0">
                <a:solidFill>
                  <a:schemeClr val="accent1">
                    <a:lumMod val="50000"/>
                  </a:schemeClr>
                </a:solidFill>
                <a:latin typeface="Times New Roman" pitchFamily="18" charset="0"/>
                <a:cs typeface="Times New Roman" pitchFamily="18" charset="0"/>
              </a:rPr>
              <a:t>Сваки појединац је носилац промена.</a:t>
            </a:r>
            <a:endParaRPr lang="vi-VN" sz="2800" i="1" dirty="0" smtClean="0">
              <a:solidFill>
                <a:schemeClr val="accent1">
                  <a:lumMod val="50000"/>
                </a:schemeClr>
              </a:solidFill>
              <a:latin typeface="Times New Roman" pitchFamily="18" charset="0"/>
              <a:cs typeface="Times New Roman" pitchFamily="18" charset="0"/>
            </a:endParaRPr>
          </a:p>
          <a:p>
            <a:pPr fontAlgn="auto">
              <a:spcAft>
                <a:spcPts val="0"/>
              </a:spcAft>
              <a:buClr>
                <a:schemeClr val="accent4">
                  <a:lumMod val="75000"/>
                </a:schemeClr>
              </a:buClr>
              <a:buFont typeface="Wingdings" pitchFamily="2" charset="2"/>
              <a:buChar char="q"/>
              <a:defRPr/>
            </a:pPr>
            <a:endParaRPr lang="vi-VN" sz="1800" i="1" dirty="0" smtClean="0">
              <a:solidFill>
                <a:schemeClr val="folHlink"/>
              </a:solidFill>
            </a:endParaRPr>
          </a:p>
          <a:p>
            <a:pPr marL="0" indent="0">
              <a:lnSpc>
                <a:spcPct val="160000"/>
              </a:lnSpc>
              <a:buNone/>
              <a:defRPr/>
            </a:pPr>
            <a:r>
              <a:rPr lang="sr-Cyrl-RS" sz="3400" b="1" dirty="0" smtClean="0">
                <a:solidFill>
                  <a:schemeClr val="accent6"/>
                </a:solidFill>
                <a:latin typeface="Times New Roman" pitchFamily="18" charset="0"/>
                <a:cs typeface="Times New Roman" pitchFamily="18" charset="0"/>
              </a:rPr>
              <a:t>        Стручно усавршавање-с</a:t>
            </a:r>
            <a:r>
              <a:rPr lang="sr-Cyrl-CS" sz="3400" b="1" dirty="0" smtClean="0">
                <a:solidFill>
                  <a:schemeClr val="accent6"/>
                </a:solidFill>
                <a:latin typeface="Times New Roman" pitchFamily="18" charset="0"/>
                <a:cs typeface="Times New Roman" pitchFamily="18" charset="0"/>
              </a:rPr>
              <a:t>тицање </a:t>
            </a:r>
            <a:r>
              <a:rPr lang="sr-Cyrl-CS" sz="3400" b="1" dirty="0">
                <a:solidFill>
                  <a:schemeClr val="accent6"/>
                </a:solidFill>
                <a:latin typeface="Times New Roman" pitchFamily="18" charset="0"/>
                <a:cs typeface="Times New Roman" pitchFamily="18" charset="0"/>
              </a:rPr>
              <a:t>нових и </a:t>
            </a:r>
            <a:r>
              <a:rPr lang="sr-Cyrl-CS" sz="3400" b="1" dirty="0" smtClean="0">
                <a:solidFill>
                  <a:schemeClr val="accent6"/>
                </a:solidFill>
                <a:latin typeface="Times New Roman" pitchFamily="18" charset="0"/>
                <a:cs typeface="Times New Roman" pitchFamily="18" charset="0"/>
              </a:rPr>
              <a:t>усавршавање        </a:t>
            </a:r>
          </a:p>
          <a:p>
            <a:pPr marL="0" indent="0">
              <a:lnSpc>
                <a:spcPct val="160000"/>
              </a:lnSpc>
              <a:buNone/>
              <a:defRPr/>
            </a:pPr>
            <a:r>
              <a:rPr lang="sr-Cyrl-CS" sz="3400" b="1" dirty="0">
                <a:solidFill>
                  <a:schemeClr val="accent6"/>
                </a:solidFill>
                <a:latin typeface="Times New Roman" pitchFamily="18" charset="0"/>
                <a:cs typeface="Times New Roman" pitchFamily="18" charset="0"/>
              </a:rPr>
              <a:t> </a:t>
            </a:r>
            <a:r>
              <a:rPr lang="sr-Cyrl-CS" sz="3400" b="1" dirty="0" smtClean="0">
                <a:solidFill>
                  <a:schemeClr val="accent6"/>
                </a:solidFill>
                <a:latin typeface="Times New Roman" pitchFamily="18" charset="0"/>
                <a:cs typeface="Times New Roman" pitchFamily="18" charset="0"/>
              </a:rPr>
              <a:t>           постојећих </a:t>
            </a:r>
            <a:r>
              <a:rPr lang="sr-Cyrl-CS" sz="3400" b="1" dirty="0">
                <a:solidFill>
                  <a:schemeClr val="accent6"/>
                </a:solidFill>
                <a:latin typeface="Times New Roman" pitchFamily="18" charset="0"/>
                <a:cs typeface="Times New Roman" pitchFamily="18" charset="0"/>
              </a:rPr>
              <a:t>компетенција важних за унапређивање </a:t>
            </a:r>
            <a:br>
              <a:rPr lang="sr-Cyrl-CS" sz="3400" b="1" dirty="0">
                <a:solidFill>
                  <a:schemeClr val="accent6"/>
                </a:solidFill>
                <a:latin typeface="Times New Roman" pitchFamily="18" charset="0"/>
                <a:cs typeface="Times New Roman" pitchFamily="18" charset="0"/>
              </a:rPr>
            </a:br>
            <a:r>
              <a:rPr lang="sr-Cyrl-CS" sz="3400" b="1" dirty="0" smtClean="0">
                <a:solidFill>
                  <a:schemeClr val="accent6"/>
                </a:solidFill>
                <a:latin typeface="Times New Roman" pitchFamily="18" charset="0"/>
                <a:cs typeface="Times New Roman" pitchFamily="18" charset="0"/>
              </a:rPr>
              <a:t>                           образовно-васпитног </a:t>
            </a:r>
            <a:r>
              <a:rPr lang="sr-Cyrl-CS" sz="3400" b="1" dirty="0">
                <a:solidFill>
                  <a:schemeClr val="accent6"/>
                </a:solidFill>
                <a:latin typeface="Times New Roman" pitchFamily="18" charset="0"/>
                <a:cs typeface="Times New Roman" pitchFamily="18" charset="0"/>
              </a:rPr>
              <a:t>рада. </a:t>
            </a:r>
            <a:endParaRPr lang="en-US" sz="3400" b="1" dirty="0">
              <a:solidFill>
                <a:schemeClr val="accent6"/>
              </a:solidFill>
              <a:latin typeface="Times New Roman" pitchFamily="18" charset="0"/>
              <a:cs typeface="Times New Roman" pitchFamily="18" charset="0"/>
            </a:endParaRPr>
          </a:p>
          <a:p>
            <a:pPr fontAlgn="auto">
              <a:spcAft>
                <a:spcPts val="0"/>
              </a:spcAft>
              <a:buFont typeface="Arial" panose="020B0604020202020204" pitchFamily="34" charset="0"/>
              <a:buChar char="•"/>
              <a:defRPr/>
            </a:pPr>
            <a:endParaRPr lang="en-US" sz="3400" dirty="0" smtClean="0"/>
          </a:p>
        </p:txBody>
      </p:sp>
    </p:spTree>
    <p:extLst>
      <p:ext uri="{BB962C8B-B14F-4D97-AF65-F5344CB8AC3E}">
        <p14:creationId xmlns:p14="http://schemas.microsoft.com/office/powerpoint/2010/main" val="3331400133"/>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8991600" cy="6172200"/>
          </a:xfrm>
        </p:spPr>
        <p:txBody>
          <a:bodyPr>
            <a:normAutofit fontScale="90000"/>
          </a:bodyPr>
          <a:lstStyle/>
          <a:p>
            <a:pPr fontAlgn="auto">
              <a:spcAft>
                <a:spcPts val="0"/>
              </a:spcAft>
              <a:defRPr/>
            </a:pPr>
            <a:r>
              <a:rPr lang="sr-Cyrl-CS" i="1" dirty="0">
                <a:solidFill>
                  <a:schemeClr val="accent1">
                    <a:lumMod val="50000"/>
                  </a:schemeClr>
                </a:solidFill>
                <a:latin typeface="Franklin Gothic Medium" pitchFamily="34" charset="0"/>
              </a:rPr>
              <a:t> </a:t>
            </a:r>
            <a:r>
              <a:rPr lang="sr-Cyrl-CS" i="1" dirty="0" smtClean="0">
                <a:solidFill>
                  <a:schemeClr val="accent1">
                    <a:lumMod val="50000"/>
                  </a:schemeClr>
                </a:solidFill>
                <a:latin typeface="Franklin Gothic Medium" pitchFamily="34" charset="0"/>
              </a:rPr>
              <a:t>                         </a:t>
            </a:r>
            <a:r>
              <a:rPr lang="sr-Cyrl-CS" sz="2400" b="1" i="1" dirty="0" smtClean="0">
                <a:solidFill>
                  <a:schemeClr val="accent6"/>
                </a:solidFill>
                <a:latin typeface="Times New Roman" pitchFamily="18" charset="0"/>
                <a:cs typeface="Times New Roman" pitchFamily="18" charset="0"/>
              </a:rPr>
              <a:t>Важно је због!</a:t>
            </a:r>
            <a:br>
              <a:rPr lang="sr-Cyrl-CS" sz="2400" b="1" i="1" dirty="0" smtClean="0">
                <a:solidFill>
                  <a:schemeClr val="accent6"/>
                </a:solidFill>
                <a:latin typeface="Times New Roman" pitchFamily="18" charset="0"/>
                <a:cs typeface="Times New Roman" pitchFamily="18" charset="0"/>
              </a:rPr>
            </a:br>
            <a:r>
              <a:rPr lang="sr-Cyrl-CS" sz="2400" b="1" i="1" dirty="0" smtClean="0">
                <a:solidFill>
                  <a:schemeClr val="accent4">
                    <a:lumMod val="75000"/>
                  </a:schemeClr>
                </a:solidFill>
                <a:latin typeface="Times New Roman" pitchFamily="18" charset="0"/>
                <a:cs typeface="Times New Roman" pitchFamily="18" charset="0"/>
              </a:rPr>
              <a:t>ПОВЕЋАЊА КВАЛИТЕТА РАДА ШКОЛЕ</a:t>
            </a:r>
            <a:br>
              <a:rPr lang="sr-Cyrl-CS" sz="2400" b="1" i="1" dirty="0" smtClean="0">
                <a:solidFill>
                  <a:schemeClr val="accent4">
                    <a:lumMod val="75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
            </a:r>
            <a:br>
              <a:rPr lang="sr-Cyrl-CS" sz="2400"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Наставник је припреман за подучавање засновано на садржајима осмишљеним за „просечног“ ученика</a:t>
            </a:r>
            <a:r>
              <a:rPr lang="en-US" sz="2400" dirty="0" smtClean="0">
                <a:solidFill>
                  <a:schemeClr val="accent1">
                    <a:lumMod val="50000"/>
                  </a:schemeClr>
                </a:solidFill>
                <a:latin typeface="Times New Roman" pitchFamily="18" charset="0"/>
                <a:cs typeface="Times New Roman" pitchFamily="18" charset="0"/>
              </a:rPr>
              <a:t>.</a:t>
            </a:r>
            <a:r>
              <a:rPr lang="sr-Cyrl-CS" sz="2400" dirty="0" smtClean="0">
                <a:solidFill>
                  <a:schemeClr val="accent1">
                    <a:lumMod val="50000"/>
                  </a:schemeClr>
                </a:solidFill>
                <a:latin typeface="Times New Roman" pitchFamily="18" charset="0"/>
                <a:cs typeface="Times New Roman" pitchFamily="18" charset="0"/>
              </a:rPr>
              <a:t/>
            </a:r>
            <a:br>
              <a:rPr lang="sr-Cyrl-CS" sz="2400"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Данас се очекује да наставу усмери ка ученицима различитим по способностима, социо-економском статусу, културној и језичкој припадности</a:t>
            </a:r>
            <a:r>
              <a:rPr lang="en-US" sz="2400" dirty="0" smtClean="0">
                <a:solidFill>
                  <a:schemeClr val="accent1">
                    <a:lumMod val="50000"/>
                  </a:schemeClr>
                </a:solidFill>
                <a:latin typeface="Times New Roman" pitchFamily="18" charset="0"/>
                <a:cs typeface="Times New Roman" pitchFamily="18" charset="0"/>
              </a:rPr>
              <a:t>.</a:t>
            </a:r>
            <a:r>
              <a:rPr lang="sr-Cyrl-CS" sz="2400" dirty="0" smtClean="0">
                <a:solidFill>
                  <a:schemeClr val="accent1">
                    <a:lumMod val="50000"/>
                  </a:schemeClr>
                </a:solidFill>
                <a:latin typeface="Times New Roman" pitchFamily="18" charset="0"/>
                <a:cs typeface="Times New Roman" pitchFamily="18" charset="0"/>
              </a:rPr>
              <a:t> </a:t>
            </a:r>
            <a:br>
              <a:rPr lang="sr-Cyrl-CS" sz="2400"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Промене у технологији и окружењу школе</a:t>
            </a:r>
            <a:r>
              <a:rPr lang="en-US" sz="2400" dirty="0" smtClean="0">
                <a:solidFill>
                  <a:schemeClr val="accent1">
                    <a:lumMod val="50000"/>
                  </a:schemeClr>
                </a:solidFill>
                <a:latin typeface="Times New Roman" pitchFamily="18" charset="0"/>
                <a:cs typeface="Times New Roman" pitchFamily="18" charset="0"/>
              </a:rPr>
              <a:t>.</a:t>
            </a:r>
            <a:r>
              <a:rPr lang="sr-Cyrl-CS" sz="2400" dirty="0" smtClean="0">
                <a:solidFill>
                  <a:schemeClr val="accent1">
                    <a:lumMod val="50000"/>
                  </a:schemeClr>
                </a:solidFill>
                <a:latin typeface="Times New Roman" pitchFamily="18" charset="0"/>
                <a:cs typeface="Times New Roman" pitchFamily="18" charset="0"/>
              </a:rPr>
              <a:t/>
            </a:r>
            <a:br>
              <a:rPr lang="sr-Cyrl-CS" sz="2400"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Очекује се интензивнија сарадња у колективу, сарадња са родитељима, локалном заједницом...</a:t>
            </a:r>
            <a:br>
              <a:rPr lang="sr-Cyrl-CS" sz="2400"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
            </a:r>
            <a:br>
              <a:rPr lang="sr-Cyrl-CS" sz="2400" dirty="0" smtClean="0">
                <a:solidFill>
                  <a:schemeClr val="accent1">
                    <a:lumMod val="50000"/>
                  </a:schemeClr>
                </a:solidFill>
                <a:latin typeface="Times New Roman" pitchFamily="18" charset="0"/>
                <a:cs typeface="Times New Roman" pitchFamily="18" charset="0"/>
              </a:rPr>
            </a:br>
            <a:r>
              <a:rPr lang="sr-Cyrl-CS" sz="2400" b="1" i="1" dirty="0" smtClean="0">
                <a:solidFill>
                  <a:schemeClr val="accent1">
                    <a:lumMod val="50000"/>
                  </a:schemeClr>
                </a:solidFill>
                <a:latin typeface="Times New Roman" pitchFamily="18" charset="0"/>
                <a:cs typeface="Times New Roman" pitchFamily="18" charset="0"/>
              </a:rPr>
              <a:t>ПОДРЖАВАЊА УЧЕШЋА У....</a:t>
            </a:r>
            <a:br>
              <a:rPr lang="sr-Cyrl-CS" sz="2400" b="1" i="1" dirty="0" smtClean="0">
                <a:solidFill>
                  <a:schemeClr val="accent1">
                    <a:lumMod val="50000"/>
                  </a:schemeClr>
                </a:solidFill>
                <a:latin typeface="Times New Roman" pitchFamily="18" charset="0"/>
                <a:cs typeface="Times New Roman" pitchFamily="18" charset="0"/>
              </a:rPr>
            </a:br>
            <a:r>
              <a:rPr lang="sr-Cyrl-CS" sz="2400" dirty="0" smtClean="0">
                <a:solidFill>
                  <a:schemeClr val="accent1">
                    <a:lumMod val="50000"/>
                  </a:schemeClr>
                </a:solidFill>
                <a:latin typeface="Times New Roman" pitchFamily="18" charset="0"/>
                <a:cs typeface="Times New Roman" pitchFamily="18" charset="0"/>
              </a:rPr>
              <a:t>- т</a:t>
            </a:r>
            <a:r>
              <a:rPr lang="ru-RU" sz="2400" dirty="0">
                <a:solidFill>
                  <a:schemeClr val="accent1">
                    <a:lumMod val="50000"/>
                  </a:schemeClr>
                </a:solidFill>
                <a:latin typeface="Times New Roman" pitchFamily="18" charset="0"/>
                <a:cs typeface="Times New Roman" pitchFamily="18" charset="0"/>
              </a:rPr>
              <a:t>имск</a:t>
            </a:r>
            <a:r>
              <a:rPr lang="en-US" sz="2400" dirty="0" err="1">
                <a:solidFill>
                  <a:schemeClr val="accent1">
                    <a:lumMod val="50000"/>
                  </a:schemeClr>
                </a:solidFill>
                <a:latin typeface="Times New Roman" pitchFamily="18" charset="0"/>
                <a:cs typeface="Times New Roman" pitchFamily="18" charset="0"/>
              </a:rPr>
              <a:t>ом</a:t>
            </a:r>
            <a:r>
              <a:rPr lang="ru-RU" sz="2400" dirty="0">
                <a:solidFill>
                  <a:schemeClr val="accent1">
                    <a:lumMod val="50000"/>
                  </a:schemeClr>
                </a:solidFill>
                <a:latin typeface="Times New Roman" pitchFamily="18" charset="0"/>
                <a:cs typeface="Times New Roman" pitchFamily="18" charset="0"/>
              </a:rPr>
              <a:t> рад</a:t>
            </a:r>
            <a:r>
              <a:rPr lang="en-US" sz="2400" dirty="0">
                <a:solidFill>
                  <a:schemeClr val="accent1">
                    <a:lumMod val="50000"/>
                  </a:schemeClr>
                </a:solidFill>
                <a:latin typeface="Times New Roman" pitchFamily="18" charset="0"/>
                <a:cs typeface="Times New Roman" pitchFamily="18" charset="0"/>
              </a:rPr>
              <a:t>у</a:t>
            </a:r>
            <a:r>
              <a:rPr lang="ru-RU" sz="2400" dirty="0">
                <a:solidFill>
                  <a:schemeClr val="accent1">
                    <a:lumMod val="50000"/>
                  </a:schemeClr>
                </a:solidFill>
                <a:latin typeface="Times New Roman" pitchFamily="18" charset="0"/>
                <a:cs typeface="Times New Roman" pitchFamily="18" charset="0"/>
              </a:rPr>
              <a:t> приликом планирања, припреме, реализације и анализе наставног процеса</a:t>
            </a:r>
            <a:br>
              <a:rPr lang="ru-RU" sz="2400" dirty="0">
                <a:solidFill>
                  <a:schemeClr val="accent1">
                    <a:lumMod val="50000"/>
                  </a:schemeClr>
                </a:solidFill>
                <a:latin typeface="Times New Roman" pitchFamily="18" charset="0"/>
                <a:cs typeface="Times New Roman" pitchFamily="18" charset="0"/>
              </a:rPr>
            </a:br>
            <a:r>
              <a:rPr lang="ru-RU" sz="2400" dirty="0" smtClean="0">
                <a:solidFill>
                  <a:schemeClr val="accent1">
                    <a:lumMod val="50000"/>
                  </a:schemeClr>
                </a:solidFill>
                <a:latin typeface="Times New Roman" pitchFamily="18" charset="0"/>
                <a:cs typeface="Times New Roman" pitchFamily="18" charset="0"/>
              </a:rPr>
              <a:t>- сарадњ</a:t>
            </a:r>
            <a:r>
              <a:rPr lang="en-US" sz="2400" dirty="0">
                <a:solidFill>
                  <a:schemeClr val="accent1">
                    <a:lumMod val="50000"/>
                  </a:schemeClr>
                </a:solidFill>
                <a:latin typeface="Times New Roman" pitchFamily="18" charset="0"/>
                <a:cs typeface="Times New Roman" pitchFamily="18" charset="0"/>
              </a:rPr>
              <a:t>и</a:t>
            </a:r>
            <a:r>
              <a:rPr lang="ru-RU" sz="2400" dirty="0">
                <a:solidFill>
                  <a:schemeClr val="accent1">
                    <a:lumMod val="50000"/>
                  </a:schemeClr>
                </a:solidFill>
                <a:latin typeface="Times New Roman" pitchFamily="18" charset="0"/>
                <a:cs typeface="Times New Roman" pitchFamily="18" charset="0"/>
              </a:rPr>
              <a:t> са родитељима и локалном заједницом</a:t>
            </a:r>
            <a:br>
              <a:rPr lang="ru-RU" sz="2400" dirty="0">
                <a:solidFill>
                  <a:schemeClr val="accent1">
                    <a:lumMod val="50000"/>
                  </a:schemeClr>
                </a:solidFill>
                <a:latin typeface="Times New Roman" pitchFamily="18" charset="0"/>
                <a:cs typeface="Times New Roman" pitchFamily="18" charset="0"/>
              </a:rPr>
            </a:br>
            <a:r>
              <a:rPr lang="ru-RU" sz="2400" dirty="0" smtClean="0">
                <a:solidFill>
                  <a:schemeClr val="accent1">
                    <a:lumMod val="50000"/>
                  </a:schemeClr>
                </a:solidFill>
                <a:latin typeface="Times New Roman" pitchFamily="18" charset="0"/>
                <a:cs typeface="Times New Roman" pitchFamily="18" charset="0"/>
              </a:rPr>
              <a:t>- сталн</a:t>
            </a:r>
            <a:r>
              <a:rPr lang="en-US" sz="2400" dirty="0">
                <a:solidFill>
                  <a:schemeClr val="accent1">
                    <a:lumMod val="50000"/>
                  </a:schemeClr>
                </a:solidFill>
                <a:latin typeface="Times New Roman" pitchFamily="18" charset="0"/>
                <a:cs typeface="Times New Roman" pitchFamily="18" charset="0"/>
              </a:rPr>
              <a:t>о</a:t>
            </a:r>
            <a:r>
              <a:rPr lang="sr-Cyrl-CS" sz="2400" dirty="0">
                <a:solidFill>
                  <a:schemeClr val="accent1">
                    <a:lumMod val="50000"/>
                  </a:schemeClr>
                </a:solidFill>
                <a:latin typeface="Times New Roman" pitchFamily="18" charset="0"/>
                <a:cs typeface="Times New Roman" pitchFamily="18" charset="0"/>
              </a:rPr>
              <a:t>м</a:t>
            </a:r>
            <a:r>
              <a:rPr lang="ru-RU" sz="2400" dirty="0">
                <a:solidFill>
                  <a:schemeClr val="accent1">
                    <a:lumMod val="50000"/>
                  </a:schemeClr>
                </a:solidFill>
                <a:latin typeface="Times New Roman" pitchFamily="18" charset="0"/>
                <a:cs typeface="Times New Roman" pitchFamily="18" charset="0"/>
              </a:rPr>
              <a:t> проце</a:t>
            </a:r>
            <a:r>
              <a:rPr lang="en-US" sz="2400" dirty="0" err="1">
                <a:solidFill>
                  <a:schemeClr val="accent1">
                    <a:lumMod val="50000"/>
                  </a:schemeClr>
                </a:solidFill>
                <a:latin typeface="Times New Roman" pitchFamily="18" charset="0"/>
                <a:cs typeface="Times New Roman" pitchFamily="18" charset="0"/>
              </a:rPr>
              <a:t>њива</a:t>
            </a:r>
            <a:r>
              <a:rPr lang="sr-Cyrl-CS" sz="2400" dirty="0">
                <a:solidFill>
                  <a:schemeClr val="accent1">
                    <a:lumMod val="50000"/>
                  </a:schemeClr>
                </a:solidFill>
                <a:latin typeface="Times New Roman" pitchFamily="18" charset="0"/>
                <a:cs typeface="Times New Roman" pitchFamily="18" charset="0"/>
              </a:rPr>
              <a:t>њу</a:t>
            </a:r>
            <a:r>
              <a:rPr lang="ru-RU" sz="2400" dirty="0">
                <a:solidFill>
                  <a:schemeClr val="accent1">
                    <a:lumMod val="50000"/>
                  </a:schemeClr>
                </a:solidFill>
                <a:latin typeface="Times New Roman" pitchFamily="18" charset="0"/>
                <a:cs typeface="Times New Roman" pitchFamily="18" charset="0"/>
              </a:rPr>
              <a:t> сопствено</a:t>
            </a:r>
            <a:r>
              <a:rPr lang="sr-Cyrl-CS" sz="2400" dirty="0">
                <a:solidFill>
                  <a:schemeClr val="accent1">
                    <a:lumMod val="50000"/>
                  </a:schemeClr>
                </a:solidFill>
                <a:latin typeface="Times New Roman" pitchFamily="18" charset="0"/>
                <a:cs typeface="Times New Roman" pitchFamily="18" charset="0"/>
              </a:rPr>
              <a:t>г</a:t>
            </a:r>
            <a:r>
              <a:rPr lang="ru-RU" sz="2400" dirty="0">
                <a:solidFill>
                  <a:schemeClr val="accent1">
                    <a:lumMod val="50000"/>
                  </a:schemeClr>
                </a:solidFill>
                <a:latin typeface="Times New Roman" pitchFamily="18" charset="0"/>
                <a:cs typeface="Times New Roman" pitchFamily="18" charset="0"/>
              </a:rPr>
              <a:t> рада</a:t>
            </a:r>
            <a:br>
              <a:rPr lang="ru-RU" sz="2400" dirty="0">
                <a:solidFill>
                  <a:schemeClr val="accent1">
                    <a:lumMod val="50000"/>
                  </a:schemeClr>
                </a:solidFill>
                <a:latin typeface="Times New Roman" pitchFamily="18" charset="0"/>
                <a:cs typeface="Times New Roman" pitchFamily="18" charset="0"/>
              </a:rPr>
            </a:br>
            <a:r>
              <a:rPr lang="ru-RU" sz="2400" dirty="0" smtClean="0">
                <a:solidFill>
                  <a:schemeClr val="accent1">
                    <a:lumMod val="50000"/>
                  </a:schemeClr>
                </a:solidFill>
                <a:latin typeface="Times New Roman" pitchFamily="18" charset="0"/>
                <a:cs typeface="Times New Roman" pitchFamily="18" charset="0"/>
              </a:rPr>
              <a:t>- напредова</a:t>
            </a:r>
            <a:r>
              <a:rPr lang="sr-Cyrl-CS" sz="2400" dirty="0">
                <a:solidFill>
                  <a:schemeClr val="accent1">
                    <a:lumMod val="50000"/>
                  </a:schemeClr>
                </a:solidFill>
                <a:latin typeface="Times New Roman" pitchFamily="18" charset="0"/>
                <a:cs typeface="Times New Roman" pitchFamily="18" charset="0"/>
              </a:rPr>
              <a:t>њу</a:t>
            </a:r>
            <a:r>
              <a:rPr lang="ru-RU" sz="2400" dirty="0">
                <a:solidFill>
                  <a:schemeClr val="accent1">
                    <a:lumMod val="50000"/>
                  </a:schemeClr>
                </a:solidFill>
                <a:latin typeface="Times New Roman" pitchFamily="18" charset="0"/>
                <a:cs typeface="Times New Roman" pitchFamily="18" charset="0"/>
              </a:rPr>
              <a:t> у </a:t>
            </a:r>
            <a:r>
              <a:rPr lang="ru-RU" sz="2400" dirty="0" smtClean="0">
                <a:solidFill>
                  <a:schemeClr val="accent1">
                    <a:lumMod val="50000"/>
                  </a:schemeClr>
                </a:solidFill>
                <a:latin typeface="Times New Roman" pitchFamily="18" charset="0"/>
                <a:cs typeface="Times New Roman" pitchFamily="18" charset="0"/>
              </a:rPr>
              <a:t>професији.</a:t>
            </a:r>
            <a:r>
              <a:rPr lang="en-US" sz="2400" dirty="0">
                <a:solidFill>
                  <a:schemeClr val="accent1">
                    <a:lumMod val="50000"/>
                  </a:schemeClr>
                </a:solidFill>
                <a:latin typeface="Times New Roman" pitchFamily="18" charset="0"/>
                <a:cs typeface="Times New Roman" pitchFamily="18" charset="0"/>
              </a:rPr>
              <a:t/>
            </a:r>
            <a:br>
              <a:rPr lang="en-US" sz="2400" dirty="0">
                <a:solidFill>
                  <a:schemeClr val="accent1">
                    <a:lumMod val="50000"/>
                  </a:schemeClr>
                </a:solidFill>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384654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457200" y="381000"/>
            <a:ext cx="8229600" cy="1676400"/>
          </a:xfrm>
        </p:spPr>
        <p:txBody>
          <a:bodyPr rtlCol="0">
            <a:noAutofit/>
          </a:bodyPr>
          <a:lstStyle/>
          <a:p>
            <a:pPr fontAlgn="auto">
              <a:spcAft>
                <a:spcPts val="0"/>
              </a:spcAft>
              <a:defRPr/>
            </a:pPr>
            <a:r>
              <a:rPr lang="sr-Cyrl-CS" b="1" dirty="0" smtClean="0">
                <a:solidFill>
                  <a:schemeClr val="tx2">
                    <a:lumMod val="50000"/>
                  </a:schemeClr>
                </a:solidFill>
                <a:effectLst>
                  <a:outerShdw blurRad="38100" dist="38100" dir="2700000" algn="tl">
                    <a:srgbClr val="000000">
                      <a:alpha val="43137"/>
                    </a:srgbClr>
                  </a:outerShdw>
                </a:effectLst>
                <a:latin typeface="Franklin Gothic Medium" panose="020B0603020102020204" pitchFamily="34" charset="0"/>
              </a:rPr>
              <a:t>Процес планирања стручног усавршавања</a:t>
            </a:r>
            <a:endParaRPr lang="ru-RU" b="1" dirty="0" smtClean="0">
              <a:solidFill>
                <a:schemeClr val="tx2">
                  <a:lumMod val="50000"/>
                </a:schemeClr>
              </a:solidFill>
              <a:effectLst>
                <a:outerShdw blurRad="38100" dist="38100" dir="2700000" algn="tl">
                  <a:srgbClr val="000000">
                    <a:alpha val="43137"/>
                  </a:srgbClr>
                </a:outerShdw>
              </a:effectLst>
              <a:latin typeface="Franklin Gothic Medium" panose="020B0603020102020204" pitchFamily="34" charset="0"/>
            </a:endParaRPr>
          </a:p>
        </p:txBody>
      </p:sp>
      <p:graphicFrame>
        <p:nvGraphicFramePr>
          <p:cNvPr id="4" name="Content Placeholder 3"/>
          <p:cNvGraphicFramePr>
            <a:graphicFrameLocks noGrp="1"/>
          </p:cNvGraphicFramePr>
          <p:nvPr>
            <p:ph idx="1"/>
          </p:nvPr>
        </p:nvGraphicFramePr>
        <p:xfrm>
          <a:off x="457200" y="18288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79245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3AE9794-4BA5-47DB-8B77-E83D57D25D5B}"/>
                                            </p:graphicEl>
                                          </p:spTgt>
                                        </p:tgtEl>
                                        <p:attrNameLst>
                                          <p:attrName>style.visibility</p:attrName>
                                        </p:attrNameLst>
                                      </p:cBhvr>
                                      <p:to>
                                        <p:strVal val="visible"/>
                                      </p:to>
                                    </p:set>
                                    <p:animEffect transition="in" filter="fade">
                                      <p:cBhvr>
                                        <p:cTn id="7" dur="500"/>
                                        <p:tgtEl>
                                          <p:spTgt spid="4">
                                            <p:graphicEl>
                                              <a:dgm id="{E3AE9794-4BA5-47DB-8B77-E83D57D25D5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B527D9D-2FCC-479D-8A7E-D93221E5A2CE}"/>
                                            </p:graphicEl>
                                          </p:spTgt>
                                        </p:tgtEl>
                                        <p:attrNameLst>
                                          <p:attrName>style.visibility</p:attrName>
                                        </p:attrNameLst>
                                      </p:cBhvr>
                                      <p:to>
                                        <p:strVal val="visible"/>
                                      </p:to>
                                    </p:set>
                                    <p:animEffect transition="in" filter="fade">
                                      <p:cBhvr>
                                        <p:cTn id="12" dur="500"/>
                                        <p:tgtEl>
                                          <p:spTgt spid="4">
                                            <p:graphicEl>
                                              <a:dgm id="{AB527D9D-2FCC-479D-8A7E-D93221E5A2C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2B57EF9B-DCC3-4184-A496-40A1842E57E8}"/>
                                            </p:graphicEl>
                                          </p:spTgt>
                                        </p:tgtEl>
                                        <p:attrNameLst>
                                          <p:attrName>style.visibility</p:attrName>
                                        </p:attrNameLst>
                                      </p:cBhvr>
                                      <p:to>
                                        <p:strVal val="visible"/>
                                      </p:to>
                                    </p:set>
                                    <p:animEffect transition="in" filter="fade">
                                      <p:cBhvr>
                                        <p:cTn id="17" dur="500"/>
                                        <p:tgtEl>
                                          <p:spTgt spid="4">
                                            <p:graphicEl>
                                              <a:dgm id="{2B57EF9B-DCC3-4184-A496-40A1842E57E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2ADF504E-9E29-4CFF-9C79-92A0CB18C2DA}"/>
                                            </p:graphicEl>
                                          </p:spTgt>
                                        </p:tgtEl>
                                        <p:attrNameLst>
                                          <p:attrName>style.visibility</p:attrName>
                                        </p:attrNameLst>
                                      </p:cBhvr>
                                      <p:to>
                                        <p:strVal val="visible"/>
                                      </p:to>
                                    </p:set>
                                    <p:animEffect transition="in" filter="fade">
                                      <p:cBhvr>
                                        <p:cTn id="22" dur="500"/>
                                        <p:tgtEl>
                                          <p:spTgt spid="4">
                                            <p:graphicEl>
                                              <a:dgm id="{2ADF504E-9E29-4CFF-9C79-92A0CB18C2D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ED7D0A88-2E61-440B-9748-F64A42222515}"/>
                                            </p:graphicEl>
                                          </p:spTgt>
                                        </p:tgtEl>
                                        <p:attrNameLst>
                                          <p:attrName>style.visibility</p:attrName>
                                        </p:attrNameLst>
                                      </p:cBhvr>
                                      <p:to>
                                        <p:strVal val="visible"/>
                                      </p:to>
                                    </p:set>
                                    <p:animEffect transition="in" filter="fade">
                                      <p:cBhvr>
                                        <p:cTn id="27" dur="500"/>
                                        <p:tgtEl>
                                          <p:spTgt spid="4">
                                            <p:graphicEl>
                                              <a:dgm id="{ED7D0A88-2E61-440B-9748-F64A422225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539750" y="260350"/>
            <a:ext cx="8153400" cy="1111250"/>
          </a:xfrm>
        </p:spPr>
        <p:txBody>
          <a:bodyPr rtlCol="0">
            <a:noAutofit/>
          </a:bodyPr>
          <a:lstStyle/>
          <a:p>
            <a:pPr fontAlgn="auto">
              <a:spcAft>
                <a:spcPts val="0"/>
              </a:spcAft>
              <a:defRPr/>
            </a:pPr>
            <a:r>
              <a:rPr lang="ru-RU"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Анализа фактора значајних за стручно усавршавање</a:t>
            </a:r>
            <a:endParaRPr lang="en-US"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endParaRPr>
          </a:p>
        </p:txBody>
      </p:sp>
      <p:sp>
        <p:nvSpPr>
          <p:cNvPr id="33794" name="Text Placeholder 4"/>
          <p:cNvSpPr>
            <a:spLocks noGrp="1"/>
          </p:cNvSpPr>
          <p:nvPr>
            <p:ph type="body" idx="1"/>
          </p:nvPr>
        </p:nvSpPr>
        <p:spPr>
          <a:xfrm>
            <a:off x="0" y="1557338"/>
            <a:ext cx="4746625" cy="719137"/>
          </a:xfrm>
          <a:solidFill>
            <a:schemeClr val="accent1"/>
          </a:solidFill>
        </p:spPr>
        <p:txBody>
          <a:bodyPr/>
          <a:lstStyle/>
          <a:p>
            <a:pPr algn="ctr"/>
            <a:r>
              <a:rPr lang="sr-Cyrl-CS" smtClean="0">
                <a:solidFill>
                  <a:schemeClr val="bg1"/>
                </a:solidFill>
                <a:latin typeface="Franklin Gothic Medium" pitchFamily="34" charset="0"/>
              </a:rPr>
              <a:t>ЛИЧНИ НИВО</a:t>
            </a:r>
            <a:endParaRPr lang="en-US" smtClean="0">
              <a:solidFill>
                <a:schemeClr val="bg1"/>
              </a:solidFill>
              <a:latin typeface="Franklin Gothic Medium" pitchFamily="34" charset="0"/>
            </a:endParaRPr>
          </a:p>
        </p:txBody>
      </p:sp>
      <p:sp>
        <p:nvSpPr>
          <p:cNvPr id="31746" name="Content Placeholder 2"/>
          <p:cNvSpPr>
            <a:spLocks noGrp="1"/>
          </p:cNvSpPr>
          <p:nvPr>
            <p:ph sz="half" idx="2"/>
          </p:nvPr>
        </p:nvSpPr>
        <p:spPr>
          <a:xfrm>
            <a:off x="0" y="2286000"/>
            <a:ext cx="4716463" cy="4572000"/>
          </a:xfrm>
          <a:solidFill>
            <a:schemeClr val="accent1">
              <a:lumMod val="20000"/>
              <a:lumOff val="80000"/>
            </a:schemeClr>
          </a:solidFill>
        </p:spPr>
        <p:txBody>
          <a:bodyPr rtlCol="0">
            <a:normAutofit/>
          </a:bodyPr>
          <a:lstStyle/>
          <a:p>
            <a:pPr fontAlgn="auto">
              <a:spcAft>
                <a:spcPts val="0"/>
              </a:spcAft>
              <a:buFont typeface="Wingdings" pitchFamily="2" charset="2"/>
              <a:buChar char="q"/>
              <a:defRPr/>
            </a:pPr>
            <a:endParaRPr lang="sr-Latn-CS" sz="2000" dirty="0" smtClean="0">
              <a:solidFill>
                <a:srgbClr val="355D7E"/>
              </a:solidFill>
              <a:latin typeface="Franklin Gothic Medium" pitchFamily="34" charset="0"/>
            </a:endParaRPr>
          </a:p>
          <a:p>
            <a:pPr fontAlgn="auto">
              <a:spcAft>
                <a:spcPts val="0"/>
              </a:spcAft>
              <a:buClr>
                <a:schemeClr val="accent4">
                  <a:lumMod val="75000"/>
                </a:schemeClr>
              </a:buClr>
              <a:buFont typeface="Franklin Gothic Medium" panose="020B0603020102020204" pitchFamily="34" charset="0"/>
              <a:buChar char="●"/>
              <a:defRPr/>
            </a:pPr>
            <a:r>
              <a:rPr lang="sr-Cyrl-CS" sz="2000" dirty="0" smtClean="0">
                <a:solidFill>
                  <a:schemeClr val="accent1">
                    <a:lumMod val="50000"/>
                  </a:schemeClr>
                </a:solidFill>
                <a:latin typeface="Franklin Gothic Medium" pitchFamily="34" charset="0"/>
              </a:rPr>
              <a:t>Процен</a:t>
            </a:r>
            <a:r>
              <a:rPr lang="en-US" sz="2000" dirty="0" smtClean="0">
                <a:solidFill>
                  <a:schemeClr val="accent1">
                    <a:lumMod val="50000"/>
                  </a:schemeClr>
                </a:solidFill>
                <a:latin typeface="Franklin Gothic Medium" pitchFamily="34" charset="0"/>
              </a:rPr>
              <a:t>а</a:t>
            </a:r>
            <a:r>
              <a:rPr lang="sr-Cyrl-CS" sz="2000" dirty="0" smtClean="0">
                <a:solidFill>
                  <a:schemeClr val="accent1">
                    <a:lumMod val="50000"/>
                  </a:schemeClr>
                </a:solidFill>
                <a:latin typeface="Franklin Gothic Medium" pitchFamily="34" charset="0"/>
              </a:rPr>
              <a:t> сопствених компетенција</a:t>
            </a:r>
          </a:p>
          <a:p>
            <a:pPr fontAlgn="auto">
              <a:spcAft>
                <a:spcPts val="0"/>
              </a:spcAft>
              <a:buClr>
                <a:schemeClr val="accent4">
                  <a:lumMod val="75000"/>
                </a:schemeClr>
              </a:buClr>
              <a:buFont typeface="Franklin Gothic Medium" panose="020B0603020102020204" pitchFamily="34" charset="0"/>
              <a:buChar char="●"/>
              <a:defRPr/>
            </a:pPr>
            <a:r>
              <a:rPr lang="sr-Cyrl-CS" sz="2000" dirty="0" smtClean="0">
                <a:solidFill>
                  <a:schemeClr val="accent1">
                    <a:lumMod val="50000"/>
                  </a:schemeClr>
                </a:solidFill>
                <a:latin typeface="Franklin Gothic Medium" pitchFamily="34" charset="0"/>
              </a:rPr>
              <a:t>Потребе и интересовања</a:t>
            </a:r>
          </a:p>
          <a:p>
            <a:pPr fontAlgn="auto">
              <a:spcAft>
                <a:spcPts val="0"/>
              </a:spcAft>
              <a:buClr>
                <a:schemeClr val="accent4">
                  <a:lumMod val="75000"/>
                </a:schemeClr>
              </a:buClr>
              <a:buFont typeface="Franklin Gothic Medium" panose="020B0603020102020204" pitchFamily="34" charset="0"/>
              <a:buChar char="●"/>
              <a:defRPr/>
            </a:pPr>
            <a:r>
              <a:rPr lang="ru-RU" sz="2000" dirty="0" smtClean="0">
                <a:solidFill>
                  <a:schemeClr val="accent1">
                    <a:lumMod val="50000"/>
                  </a:schemeClr>
                </a:solidFill>
                <a:latin typeface="Franklin Gothic Medium" pitchFamily="34" charset="0"/>
              </a:rPr>
              <a:t>Релевант</a:t>
            </a:r>
            <a:r>
              <a:rPr lang="en-US" sz="2000" dirty="0" err="1" smtClean="0">
                <a:solidFill>
                  <a:schemeClr val="accent1">
                    <a:lumMod val="50000"/>
                  </a:schemeClr>
                </a:solidFill>
                <a:latin typeface="Franklin Gothic Medium" pitchFamily="34" charset="0"/>
              </a:rPr>
              <a:t>на</a:t>
            </a:r>
            <a:r>
              <a:rPr lang="ru-RU" sz="2000" dirty="0" smtClean="0">
                <a:solidFill>
                  <a:schemeClr val="accent1">
                    <a:lumMod val="50000"/>
                  </a:schemeClr>
                </a:solidFill>
                <a:latin typeface="Franklin Gothic Medium" pitchFamily="34" charset="0"/>
              </a:rPr>
              <a:t> документациј</a:t>
            </a:r>
            <a:r>
              <a:rPr lang="en-US" sz="2000" dirty="0" smtClean="0">
                <a:solidFill>
                  <a:schemeClr val="accent1">
                    <a:lumMod val="50000"/>
                  </a:schemeClr>
                </a:solidFill>
                <a:latin typeface="Franklin Gothic Medium" pitchFamily="34" charset="0"/>
              </a:rPr>
              <a:t>а</a:t>
            </a:r>
            <a:r>
              <a:rPr lang="ru-RU" sz="2000" dirty="0" smtClean="0">
                <a:solidFill>
                  <a:schemeClr val="accent1">
                    <a:lumMod val="50000"/>
                  </a:schemeClr>
                </a:solidFill>
                <a:latin typeface="Franklin Gothic Medium" pitchFamily="34" charset="0"/>
              </a:rPr>
              <a:t> </a:t>
            </a:r>
          </a:p>
          <a:p>
            <a:pPr fontAlgn="auto">
              <a:spcAft>
                <a:spcPts val="0"/>
              </a:spcAft>
              <a:buClr>
                <a:schemeClr val="accent4">
                  <a:lumMod val="75000"/>
                </a:schemeClr>
              </a:buClr>
              <a:buFont typeface="Franklin Gothic Medium" panose="020B0603020102020204" pitchFamily="34" charset="0"/>
              <a:buChar char="●"/>
              <a:defRPr/>
            </a:pPr>
            <a:r>
              <a:rPr lang="ru-RU" sz="2000" dirty="0" smtClean="0">
                <a:solidFill>
                  <a:schemeClr val="accent1">
                    <a:lumMod val="50000"/>
                  </a:schemeClr>
                </a:solidFill>
                <a:latin typeface="Franklin Gothic Medium" pitchFamily="34" charset="0"/>
              </a:rPr>
              <a:t>Досадашње искуство у СУ</a:t>
            </a:r>
          </a:p>
          <a:p>
            <a:pPr fontAlgn="auto">
              <a:spcAft>
                <a:spcPts val="0"/>
              </a:spcAft>
              <a:buClr>
                <a:schemeClr val="accent4">
                  <a:lumMod val="75000"/>
                </a:schemeClr>
              </a:buClr>
              <a:buFont typeface="Franklin Gothic Medium" panose="020B0603020102020204" pitchFamily="34" charset="0"/>
              <a:buChar char="●"/>
              <a:defRPr/>
            </a:pPr>
            <a:r>
              <a:rPr lang="sr-Cyrl-CS" sz="2000" dirty="0" smtClean="0">
                <a:solidFill>
                  <a:schemeClr val="accent1">
                    <a:lumMod val="50000"/>
                  </a:schemeClr>
                </a:solidFill>
                <a:latin typeface="Franklin Gothic Medium" pitchFamily="34" charset="0"/>
              </a:rPr>
              <a:t>Препоруке колега</a:t>
            </a:r>
          </a:p>
          <a:p>
            <a:pPr fontAlgn="auto">
              <a:spcAft>
                <a:spcPts val="0"/>
              </a:spcAft>
              <a:buClr>
                <a:schemeClr val="accent4">
                  <a:lumMod val="75000"/>
                </a:schemeClr>
              </a:buClr>
              <a:buFont typeface="Franklin Gothic Medium" panose="020B0603020102020204" pitchFamily="34" charset="0"/>
              <a:buChar char="●"/>
              <a:defRPr/>
            </a:pPr>
            <a:r>
              <a:rPr lang="ru-RU" sz="2000" dirty="0" smtClean="0">
                <a:solidFill>
                  <a:schemeClr val="accent1">
                    <a:lumMod val="50000"/>
                  </a:schemeClr>
                </a:solidFill>
                <a:latin typeface="Franklin Gothic Medium" pitchFamily="34" charset="0"/>
              </a:rPr>
              <a:t>Пример</a:t>
            </a:r>
            <a:r>
              <a:rPr lang="en-US" sz="2000" dirty="0" smtClean="0">
                <a:solidFill>
                  <a:schemeClr val="accent1">
                    <a:lumMod val="50000"/>
                  </a:schemeClr>
                </a:solidFill>
                <a:latin typeface="Franklin Gothic Medium" pitchFamily="34" charset="0"/>
              </a:rPr>
              <a:t>и</a:t>
            </a:r>
            <a:r>
              <a:rPr lang="ru-RU" sz="2000" dirty="0" smtClean="0">
                <a:solidFill>
                  <a:schemeClr val="accent1">
                    <a:lumMod val="50000"/>
                  </a:schemeClr>
                </a:solidFill>
                <a:latin typeface="Franklin Gothic Medium" pitchFamily="34" charset="0"/>
              </a:rPr>
              <a:t> добре праксе, примере примене наученог током СУ</a:t>
            </a:r>
          </a:p>
          <a:p>
            <a:pPr fontAlgn="auto">
              <a:spcAft>
                <a:spcPts val="0"/>
              </a:spcAft>
              <a:buClr>
                <a:schemeClr val="accent4">
                  <a:lumMod val="75000"/>
                </a:schemeClr>
              </a:buClr>
              <a:buFont typeface="Franklin Gothic Medium" panose="020B0603020102020204" pitchFamily="34" charset="0"/>
              <a:buChar char="●"/>
              <a:defRPr/>
            </a:pPr>
            <a:r>
              <a:rPr lang="ru-RU" sz="2000" dirty="0" smtClean="0">
                <a:solidFill>
                  <a:schemeClr val="accent1">
                    <a:lumMod val="50000"/>
                  </a:schemeClr>
                </a:solidFill>
                <a:latin typeface="Franklin Gothic Medium" pitchFamily="34" charset="0"/>
              </a:rPr>
              <a:t>Сагледавање понуде </a:t>
            </a:r>
          </a:p>
          <a:p>
            <a:pPr fontAlgn="auto">
              <a:spcAft>
                <a:spcPts val="0"/>
              </a:spcAft>
              <a:buClr>
                <a:schemeClr val="accent4">
                  <a:lumMod val="75000"/>
                </a:schemeClr>
              </a:buClr>
              <a:buFont typeface="Franklin Gothic Medium" panose="020B0603020102020204" pitchFamily="34" charset="0"/>
              <a:buChar char="●"/>
              <a:defRPr/>
            </a:pPr>
            <a:r>
              <a:rPr lang="ru-RU" sz="2000" dirty="0" smtClean="0">
                <a:solidFill>
                  <a:schemeClr val="accent1">
                    <a:lumMod val="50000"/>
                  </a:schemeClr>
                </a:solidFill>
                <a:latin typeface="Franklin Gothic Medium" pitchFamily="34" charset="0"/>
              </a:rPr>
              <a:t>Могућност личног учествовања у финансирању СУ</a:t>
            </a:r>
            <a:endParaRPr lang="en-US" sz="2000" dirty="0" smtClean="0">
              <a:solidFill>
                <a:schemeClr val="accent1">
                  <a:lumMod val="50000"/>
                </a:schemeClr>
              </a:solidFill>
              <a:latin typeface="Franklin Gothic Medium" pitchFamily="34" charset="0"/>
            </a:endParaRPr>
          </a:p>
        </p:txBody>
      </p:sp>
      <p:sp>
        <p:nvSpPr>
          <p:cNvPr id="6" name="Text Placeholder 5"/>
          <p:cNvSpPr>
            <a:spLocks noGrp="1"/>
          </p:cNvSpPr>
          <p:nvPr>
            <p:ph type="body" sz="quarter" idx="3"/>
          </p:nvPr>
        </p:nvSpPr>
        <p:spPr>
          <a:xfrm>
            <a:off x="4800600" y="1557338"/>
            <a:ext cx="4343400" cy="719137"/>
          </a:xfrm>
          <a:solidFill>
            <a:schemeClr val="accent1">
              <a:lumMod val="75000"/>
              <a:alpha val="25000"/>
            </a:schemeClr>
          </a:solidFill>
        </p:spPr>
        <p:txBody>
          <a:bodyPr rtlCol="0">
            <a:normAutofit/>
          </a:bodyPr>
          <a:lstStyle/>
          <a:p>
            <a:pPr algn="ctr" fontAlgn="auto">
              <a:spcAft>
                <a:spcPts val="0"/>
              </a:spcAft>
              <a:buFont typeface="Arial" panose="020B0604020202020204" pitchFamily="34" charset="0"/>
              <a:buNone/>
              <a:defRPr/>
            </a:pPr>
            <a:r>
              <a:rPr lang="sr-Cyrl-CS" dirty="0" smtClean="0">
                <a:solidFill>
                  <a:schemeClr val="bg1"/>
                </a:solidFill>
                <a:latin typeface="Franklin Gothic Medium" pitchFamily="34" charset="0"/>
              </a:rPr>
              <a:t>НИВО УСТАНОВЕ</a:t>
            </a:r>
          </a:p>
        </p:txBody>
      </p:sp>
      <p:sp>
        <p:nvSpPr>
          <p:cNvPr id="31747" name="Content Placeholder 3"/>
          <p:cNvSpPr>
            <a:spLocks noGrp="1"/>
          </p:cNvSpPr>
          <p:nvPr>
            <p:ph sz="quarter" idx="4"/>
          </p:nvPr>
        </p:nvSpPr>
        <p:spPr>
          <a:xfrm>
            <a:off x="4800600" y="2308225"/>
            <a:ext cx="4343400" cy="4549775"/>
          </a:xfrm>
          <a:solidFill>
            <a:schemeClr val="bg1">
              <a:lumMod val="85000"/>
            </a:schemeClr>
          </a:solidFill>
        </p:spPr>
        <p:txBody>
          <a:bodyPr rtlCol="0">
            <a:normAutofit/>
          </a:bodyPr>
          <a:lstStyle/>
          <a:p>
            <a:pPr marL="0" indent="0" fontAlgn="auto">
              <a:spcAft>
                <a:spcPts val="0"/>
              </a:spcAft>
              <a:buFont typeface="Wingdings" pitchFamily="2" charset="2"/>
              <a:buNone/>
              <a:defRPr/>
            </a:pPr>
            <a:endParaRPr lang="ru-RU" sz="2000" dirty="0" smtClean="0">
              <a:solidFill>
                <a:srgbClr val="355D7E"/>
              </a:solidFill>
              <a:latin typeface="Franklin Gothic Medium" pitchFamily="34" charset="0"/>
            </a:endParaRP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Стратешка  документа на националном нивоу</a:t>
            </a: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Закон</a:t>
            </a:r>
            <a:r>
              <a:rPr lang="en-US" sz="2000" dirty="0" smtClean="0">
                <a:solidFill>
                  <a:schemeClr val="accent1">
                    <a:lumMod val="50000"/>
                  </a:schemeClr>
                </a:solidFill>
                <a:latin typeface="Franklin Gothic Medium" pitchFamily="34" charset="0"/>
              </a:rPr>
              <a:t>и</a:t>
            </a:r>
            <a:r>
              <a:rPr lang="ru-RU" sz="2000" dirty="0" smtClean="0">
                <a:solidFill>
                  <a:schemeClr val="accent1">
                    <a:lumMod val="50000"/>
                  </a:schemeClr>
                </a:solidFill>
                <a:latin typeface="Franklin Gothic Medium" pitchFamily="34" charset="0"/>
              </a:rPr>
              <a:t> и правилни</a:t>
            </a:r>
            <a:r>
              <a:rPr lang="en-US" sz="2000" dirty="0" err="1" smtClean="0">
                <a:solidFill>
                  <a:schemeClr val="accent1">
                    <a:lumMod val="50000"/>
                  </a:schemeClr>
                </a:solidFill>
                <a:latin typeface="Franklin Gothic Medium" pitchFamily="34" charset="0"/>
              </a:rPr>
              <a:t>ци</a:t>
            </a:r>
            <a:endParaRPr lang="ru-RU"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Документа на нивоу установе </a:t>
            </a: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Извештај</a:t>
            </a:r>
            <a:r>
              <a:rPr lang="en-US" sz="2000" dirty="0" smtClean="0">
                <a:solidFill>
                  <a:schemeClr val="accent1">
                    <a:lumMod val="50000"/>
                  </a:schemeClr>
                </a:solidFill>
                <a:latin typeface="Franklin Gothic Medium" pitchFamily="34" charset="0"/>
              </a:rPr>
              <a:t>и</a:t>
            </a:r>
            <a:r>
              <a:rPr lang="ru-RU" sz="2000" dirty="0" smtClean="0">
                <a:solidFill>
                  <a:schemeClr val="accent1">
                    <a:lumMod val="50000"/>
                  </a:schemeClr>
                </a:solidFill>
                <a:latin typeface="Franklin Gothic Medium" pitchFamily="34" charset="0"/>
              </a:rPr>
              <a:t> </a:t>
            </a: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Ресурс</a:t>
            </a:r>
            <a:r>
              <a:rPr lang="en-US" sz="2000" dirty="0" smtClean="0">
                <a:solidFill>
                  <a:schemeClr val="accent1">
                    <a:lumMod val="50000"/>
                  </a:schemeClr>
                </a:solidFill>
                <a:latin typeface="Franklin Gothic Medium" pitchFamily="34" charset="0"/>
              </a:rPr>
              <a:t>и</a:t>
            </a:r>
            <a:endParaRPr lang="ru-RU"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Личн</a:t>
            </a:r>
            <a:r>
              <a:rPr lang="en-US" sz="2000" dirty="0" smtClean="0">
                <a:solidFill>
                  <a:schemeClr val="accent1">
                    <a:lumMod val="50000"/>
                  </a:schemeClr>
                </a:solidFill>
                <a:latin typeface="Franklin Gothic Medium" pitchFamily="34" charset="0"/>
              </a:rPr>
              <a:t>и</a:t>
            </a:r>
            <a:r>
              <a:rPr lang="ru-RU" sz="2000" dirty="0" smtClean="0">
                <a:solidFill>
                  <a:schemeClr val="accent1">
                    <a:lumMod val="50000"/>
                  </a:schemeClr>
                </a:solidFill>
                <a:latin typeface="Franklin Gothic Medium" pitchFamily="34" charset="0"/>
              </a:rPr>
              <a:t> планов</a:t>
            </a:r>
            <a:r>
              <a:rPr lang="en-US" sz="2000" dirty="0" smtClean="0">
                <a:solidFill>
                  <a:schemeClr val="accent1">
                    <a:lumMod val="50000"/>
                  </a:schemeClr>
                </a:solidFill>
                <a:latin typeface="Franklin Gothic Medium" pitchFamily="34" charset="0"/>
              </a:rPr>
              <a:t>и</a:t>
            </a:r>
            <a:r>
              <a:rPr lang="ru-RU" sz="2000" dirty="0" smtClean="0">
                <a:solidFill>
                  <a:schemeClr val="accent1">
                    <a:lumMod val="50000"/>
                  </a:schemeClr>
                </a:solidFill>
                <a:latin typeface="Franklin Gothic Medium" pitchFamily="34" charset="0"/>
              </a:rPr>
              <a:t> професионалног развоја запослених у установи</a:t>
            </a:r>
          </a:p>
          <a:p>
            <a:pPr fontAlgn="auto">
              <a:spcAft>
                <a:spcPts val="0"/>
              </a:spcAft>
              <a:buClr>
                <a:schemeClr val="accent4">
                  <a:lumMod val="75000"/>
                </a:schemeClr>
              </a:buClr>
              <a:buFont typeface="Franklin Gothic Medium" pitchFamily="34" charset="0"/>
              <a:buChar char="●"/>
              <a:defRPr/>
            </a:pPr>
            <a:r>
              <a:rPr lang="ru-RU" sz="2000" dirty="0" smtClean="0">
                <a:solidFill>
                  <a:schemeClr val="accent1">
                    <a:lumMod val="50000"/>
                  </a:schemeClr>
                </a:solidFill>
                <a:latin typeface="Franklin Gothic Medium" pitchFamily="34" charset="0"/>
              </a:rPr>
              <a:t>Препоруке запослених који су похађали одређени облик  СУ</a:t>
            </a:r>
          </a:p>
        </p:txBody>
      </p:sp>
    </p:spTree>
    <p:extLst>
      <p:ext uri="{BB962C8B-B14F-4D97-AF65-F5344CB8AC3E}">
        <p14:creationId xmlns:p14="http://schemas.microsoft.com/office/powerpoint/2010/main" val="1353223472"/>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a:xfrm>
            <a:off x="0" y="228600"/>
            <a:ext cx="9144000" cy="1447800"/>
          </a:xfrm>
        </p:spPr>
        <p:txBody>
          <a:bodyPr rtlCol="0">
            <a:noAutofit/>
          </a:bodyPr>
          <a:lstStyle/>
          <a:p>
            <a:pPr fontAlgn="auto">
              <a:spcAft>
                <a:spcPts val="0"/>
              </a:spcAft>
              <a:defRPr/>
            </a:pPr>
            <a:r>
              <a:rPr lang="ru-RU" sz="4000" b="1" dirty="0" smtClean="0">
                <a:latin typeface="Franklin Gothic Medium" pitchFamily="34" charset="0"/>
              </a:rPr>
              <a:t/>
            </a:r>
            <a:br>
              <a:rPr lang="ru-RU" sz="4000" b="1" dirty="0" smtClean="0">
                <a:latin typeface="Franklin Gothic Medium" pitchFamily="34" charset="0"/>
              </a:rPr>
            </a:br>
            <a:r>
              <a:rPr lang="ru-RU"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Израда личног плана</a:t>
            </a:r>
            <a:r>
              <a:rPr lang="sr-Cyrl-CS" sz="3600" b="1" dirty="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sr-Cyrl-CS"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a:r>
            <a:br>
              <a:rPr lang="sr-Cyrl-CS"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br>
            <a:r>
              <a:rPr lang="ru-RU"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професионалног </a:t>
            </a:r>
            <a:r>
              <a:rPr lang="ru-RU" sz="3600" b="1" dirty="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ru-RU"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развоја</a:t>
            </a:r>
            <a:endParaRPr lang="en-US" sz="3600"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endParaRPr>
          </a:p>
        </p:txBody>
      </p:sp>
      <p:sp>
        <p:nvSpPr>
          <p:cNvPr id="32770" name="Content Placeholder 2"/>
          <p:cNvSpPr>
            <a:spLocks noGrp="1"/>
          </p:cNvSpPr>
          <p:nvPr>
            <p:ph sz="quarter" idx="4294967295"/>
          </p:nvPr>
        </p:nvSpPr>
        <p:spPr>
          <a:xfrm>
            <a:off x="0" y="1600200"/>
            <a:ext cx="8689975" cy="4495800"/>
          </a:xfrm>
        </p:spPr>
        <p:txBody>
          <a:bodyPr rtlCol="0">
            <a:normAutofit/>
          </a:bodyPr>
          <a:lstStyle/>
          <a:p>
            <a:pPr marL="109728" indent="0" fontAlgn="auto">
              <a:spcAft>
                <a:spcPts val="0"/>
              </a:spcAft>
              <a:buClr>
                <a:schemeClr val="accent1">
                  <a:lumMod val="75000"/>
                </a:schemeClr>
              </a:buClr>
              <a:buFont typeface="Arial" panose="020B0604020202020204" pitchFamily="34" charset="0"/>
              <a:buNone/>
              <a:defRPr/>
            </a:pPr>
            <a:endParaRPr lang="en-US" sz="2400" b="1" dirty="0" smtClean="0">
              <a:latin typeface="Franklin Gothic Medium" pitchFamily="34" charset="0"/>
            </a:endParaRPr>
          </a:p>
          <a:p>
            <a:pPr fontAlgn="auto">
              <a:spcAft>
                <a:spcPts val="0"/>
              </a:spcAft>
              <a:buClr>
                <a:schemeClr val="accent4">
                  <a:lumMod val="75000"/>
                </a:schemeClr>
              </a:buClr>
              <a:buFont typeface="Franklin Gothic Medium" panose="020B0603020102020204" pitchFamily="34" charset="0"/>
              <a:buChar char="●"/>
              <a:defRPr/>
            </a:pPr>
            <a:r>
              <a:rPr lang="ru-RU" sz="2400" b="1" dirty="0" smtClean="0">
                <a:solidFill>
                  <a:schemeClr val="accent1">
                    <a:lumMod val="50000"/>
                  </a:schemeClr>
                </a:solidFill>
                <a:latin typeface="Franklin Gothic Medium" pitchFamily="34" charset="0"/>
              </a:rPr>
              <a:t>Полази </a:t>
            </a:r>
            <a:r>
              <a:rPr lang="ru-RU" sz="2400" b="1" dirty="0">
                <a:solidFill>
                  <a:schemeClr val="accent1">
                    <a:lumMod val="50000"/>
                  </a:schemeClr>
                </a:solidFill>
                <a:latin typeface="Franklin Gothic Medium" pitchFamily="34" charset="0"/>
              </a:rPr>
              <a:t>од објективног </a:t>
            </a:r>
            <a:r>
              <a:rPr lang="ru-RU" sz="2400" b="1" dirty="0" smtClean="0">
                <a:solidFill>
                  <a:schemeClr val="accent1">
                    <a:lumMod val="50000"/>
                  </a:schemeClr>
                </a:solidFill>
                <a:latin typeface="Franklin Gothic Medium" pitchFamily="34" charset="0"/>
              </a:rPr>
              <a:t>сагледа</a:t>
            </a:r>
            <a:r>
              <a:rPr lang="en-US" sz="2400" b="1" dirty="0" err="1" smtClean="0">
                <a:solidFill>
                  <a:schemeClr val="accent1">
                    <a:lumMod val="50000"/>
                  </a:schemeClr>
                </a:solidFill>
                <a:latin typeface="Franklin Gothic Medium" pitchFamily="34" charset="0"/>
              </a:rPr>
              <a:t>вањ</a:t>
            </a:r>
            <a:r>
              <a:rPr lang="sr-Cyrl-CS" sz="2400" b="1" dirty="0" smtClean="0">
                <a:solidFill>
                  <a:schemeClr val="accent1">
                    <a:lumMod val="50000"/>
                  </a:schemeClr>
                </a:solidFill>
                <a:latin typeface="Arial" charset="0"/>
              </a:rPr>
              <a:t>а</a:t>
            </a:r>
            <a:r>
              <a:rPr lang="en-US" sz="2400" b="1" dirty="0" smtClean="0">
                <a:solidFill>
                  <a:schemeClr val="accent1">
                    <a:lumMod val="50000"/>
                  </a:schemeClr>
                </a:solidFill>
                <a:latin typeface="Franklin Gothic Medium" pitchFamily="34" charset="0"/>
              </a:rPr>
              <a:t> </a:t>
            </a:r>
            <a:r>
              <a:rPr lang="en-US" sz="2400" b="1" dirty="0" err="1" smtClean="0">
                <a:solidFill>
                  <a:schemeClr val="accent1">
                    <a:lumMod val="50000"/>
                  </a:schemeClr>
                </a:solidFill>
                <a:latin typeface="Franklin Gothic Medium" pitchFamily="34" charset="0"/>
              </a:rPr>
              <a:t>сопствених</a:t>
            </a:r>
            <a:r>
              <a:rPr lang="en-US" sz="2400" b="1" dirty="0" smtClean="0">
                <a:solidFill>
                  <a:schemeClr val="accent1">
                    <a:lumMod val="50000"/>
                  </a:schemeClr>
                </a:solidFill>
                <a:latin typeface="Franklin Gothic Medium" pitchFamily="34" charset="0"/>
              </a:rPr>
              <a:t> :</a:t>
            </a:r>
          </a:p>
          <a:p>
            <a:pPr fontAlgn="auto">
              <a:spcAft>
                <a:spcPts val="0"/>
              </a:spcAft>
              <a:buClr>
                <a:schemeClr val="accent4">
                  <a:lumMod val="75000"/>
                </a:schemeClr>
              </a:buClr>
              <a:buFont typeface="Wingdings" pitchFamily="2" charset="2"/>
              <a:buChar char="ü"/>
              <a:defRPr/>
            </a:pPr>
            <a:r>
              <a:rPr lang="ru-RU" sz="2000" dirty="0" smtClean="0">
                <a:solidFill>
                  <a:schemeClr val="accent1">
                    <a:lumMod val="50000"/>
                  </a:schemeClr>
                </a:solidFill>
                <a:latin typeface="Franklin Gothic Medium" pitchFamily="34" charset="0"/>
              </a:rPr>
              <a:t>компетенциј</a:t>
            </a:r>
            <a:r>
              <a:rPr lang="en-US" sz="2000" dirty="0" smtClean="0">
                <a:solidFill>
                  <a:schemeClr val="accent1">
                    <a:lumMod val="50000"/>
                  </a:schemeClr>
                </a:solidFill>
                <a:latin typeface="Franklin Gothic Medium" pitchFamily="34" charset="0"/>
              </a:rPr>
              <a:t>а</a:t>
            </a:r>
            <a:r>
              <a:rPr lang="ru-RU" sz="2000" dirty="0" smtClean="0">
                <a:solidFill>
                  <a:schemeClr val="accent1">
                    <a:lumMod val="50000"/>
                  </a:schemeClr>
                </a:solidFill>
                <a:latin typeface="Franklin Gothic Medium" pitchFamily="34" charset="0"/>
              </a:rPr>
              <a:t>, </a:t>
            </a:r>
            <a:endParaRPr lang="en-US"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Wingdings" pitchFamily="2" charset="2"/>
              <a:buChar char="ü"/>
              <a:defRPr/>
            </a:pPr>
            <a:r>
              <a:rPr lang="ru-RU" sz="2000" dirty="0" smtClean="0">
                <a:solidFill>
                  <a:schemeClr val="accent1">
                    <a:lumMod val="50000"/>
                  </a:schemeClr>
                </a:solidFill>
                <a:latin typeface="Franklin Gothic Medium" pitchFamily="34" charset="0"/>
              </a:rPr>
              <a:t>потреб</a:t>
            </a:r>
            <a:r>
              <a:rPr lang="en-US" sz="2000" dirty="0" smtClean="0">
                <a:solidFill>
                  <a:schemeClr val="accent1">
                    <a:lumMod val="50000"/>
                  </a:schemeClr>
                </a:solidFill>
                <a:latin typeface="Franklin Gothic Medium" pitchFamily="34" charset="0"/>
              </a:rPr>
              <a:t>а</a:t>
            </a:r>
            <a:r>
              <a:rPr lang="ru-RU" sz="2000" dirty="0" smtClean="0">
                <a:solidFill>
                  <a:schemeClr val="accent1">
                    <a:lumMod val="50000"/>
                  </a:schemeClr>
                </a:solidFill>
                <a:latin typeface="Franklin Gothic Medium" pitchFamily="34" charset="0"/>
              </a:rPr>
              <a:t>, </a:t>
            </a:r>
            <a:endParaRPr lang="en-US"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Wingdings" pitchFamily="2" charset="2"/>
              <a:buChar char="ü"/>
              <a:defRPr/>
            </a:pPr>
            <a:r>
              <a:rPr lang="ru-RU" sz="2000" dirty="0" smtClean="0">
                <a:solidFill>
                  <a:schemeClr val="accent1">
                    <a:lumMod val="50000"/>
                  </a:schemeClr>
                </a:solidFill>
                <a:latin typeface="Franklin Gothic Medium" pitchFamily="34" charset="0"/>
              </a:rPr>
              <a:t>интересовања </a:t>
            </a:r>
            <a:endParaRPr lang="en-US" sz="2000"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Wingdings" pitchFamily="2" charset="2"/>
              <a:buChar char="ü"/>
              <a:defRPr/>
            </a:pPr>
            <a:r>
              <a:rPr lang="ru-RU" sz="2000" dirty="0" smtClean="0">
                <a:solidFill>
                  <a:schemeClr val="accent1">
                    <a:lumMod val="50000"/>
                  </a:schemeClr>
                </a:solidFill>
                <a:latin typeface="Franklin Gothic Medium" pitchFamily="34" charset="0"/>
              </a:rPr>
              <a:t>реалн</a:t>
            </a:r>
            <a:r>
              <a:rPr lang="en-US" sz="2000" dirty="0" err="1" smtClean="0">
                <a:solidFill>
                  <a:schemeClr val="accent1">
                    <a:lumMod val="50000"/>
                  </a:schemeClr>
                </a:solidFill>
                <a:latin typeface="Franklin Gothic Medium" pitchFamily="34" charset="0"/>
              </a:rPr>
              <a:t>их</a:t>
            </a:r>
            <a:r>
              <a:rPr lang="ru-RU" sz="2000" dirty="0" smtClean="0">
                <a:solidFill>
                  <a:schemeClr val="accent1">
                    <a:lumMod val="50000"/>
                  </a:schemeClr>
                </a:solidFill>
                <a:latin typeface="Franklin Gothic Medium" pitchFamily="34" charset="0"/>
              </a:rPr>
              <a:t> могућности за остваривање жеља и планова</a:t>
            </a:r>
          </a:p>
          <a:p>
            <a:pPr fontAlgn="auto">
              <a:spcAft>
                <a:spcPts val="0"/>
              </a:spcAft>
              <a:buClr>
                <a:schemeClr val="accent4">
                  <a:lumMod val="75000"/>
                </a:schemeClr>
              </a:buClr>
              <a:buFontTx/>
              <a:buChar char="●"/>
              <a:defRPr/>
            </a:pPr>
            <a:endParaRPr lang="en-US" sz="2400" b="1" dirty="0" smtClean="0">
              <a:solidFill>
                <a:schemeClr val="accent1">
                  <a:lumMod val="50000"/>
                </a:schemeClr>
              </a:solidFill>
              <a:latin typeface="Franklin Gothic Medium" pitchFamily="34" charset="0"/>
            </a:endParaRPr>
          </a:p>
          <a:p>
            <a:pPr fontAlgn="auto">
              <a:spcAft>
                <a:spcPts val="0"/>
              </a:spcAft>
              <a:buClr>
                <a:schemeClr val="accent4">
                  <a:lumMod val="75000"/>
                </a:schemeClr>
              </a:buClr>
              <a:buFontTx/>
              <a:buChar char="●"/>
              <a:defRPr/>
            </a:pPr>
            <a:r>
              <a:rPr lang="sr-Cyrl-CS" sz="2400" b="1" dirty="0" smtClean="0">
                <a:solidFill>
                  <a:schemeClr val="accent1">
                    <a:lumMod val="50000"/>
                  </a:schemeClr>
                </a:solidFill>
                <a:latin typeface="Franklin Gothic Medium" pitchFamily="34" charset="0"/>
              </a:rPr>
              <a:t>Има </a:t>
            </a:r>
            <a:r>
              <a:rPr lang="sr-Cyrl-CS" sz="2400" b="1" dirty="0">
                <a:solidFill>
                  <a:schemeClr val="accent1">
                    <a:lumMod val="50000"/>
                  </a:schemeClr>
                </a:solidFill>
                <a:latin typeface="Franklin Gothic Medium" pitchFamily="34" charset="0"/>
              </a:rPr>
              <a:t>ф</a:t>
            </a:r>
            <a:r>
              <a:rPr lang="en-US" sz="2400" b="1" dirty="0" err="1" smtClean="0">
                <a:solidFill>
                  <a:schemeClr val="accent1">
                    <a:lumMod val="50000"/>
                  </a:schemeClr>
                </a:solidFill>
                <a:latin typeface="Franklin Gothic Medium" pitchFamily="34" charset="0"/>
              </a:rPr>
              <a:t>ункциј</a:t>
            </a:r>
            <a:r>
              <a:rPr lang="sr-Cyrl-CS" sz="2400" b="1" dirty="0" smtClean="0">
                <a:solidFill>
                  <a:schemeClr val="accent1">
                    <a:lumMod val="50000"/>
                  </a:schemeClr>
                </a:solidFill>
                <a:latin typeface="Arial" charset="0"/>
              </a:rPr>
              <a:t>у</a:t>
            </a:r>
            <a:r>
              <a:rPr lang="en-US" sz="2400" b="1" dirty="0" smtClean="0">
                <a:solidFill>
                  <a:schemeClr val="accent1">
                    <a:lumMod val="50000"/>
                  </a:schemeClr>
                </a:solidFill>
                <a:latin typeface="Franklin Gothic Medium" pitchFamily="34" charset="0"/>
              </a:rPr>
              <a:t> с</a:t>
            </a:r>
            <a:r>
              <a:rPr lang="ru-RU" sz="2400" b="1" dirty="0" smtClean="0">
                <a:solidFill>
                  <a:schemeClr val="accent1">
                    <a:lumMod val="50000"/>
                  </a:schemeClr>
                </a:solidFill>
                <a:latin typeface="Franklin Gothic Medium" pitchFamily="34" charset="0"/>
              </a:rPr>
              <a:t>амопроцен</a:t>
            </a:r>
            <a:r>
              <a:rPr lang="en-US" sz="2400" b="1" dirty="0" smtClean="0">
                <a:solidFill>
                  <a:schemeClr val="accent1">
                    <a:lumMod val="50000"/>
                  </a:schemeClr>
                </a:solidFill>
                <a:latin typeface="Franklin Gothic Medium" pitchFamily="34" charset="0"/>
              </a:rPr>
              <a:t>е:</a:t>
            </a:r>
          </a:p>
          <a:p>
            <a:pPr fontAlgn="auto">
              <a:spcAft>
                <a:spcPts val="0"/>
              </a:spcAft>
              <a:buClr>
                <a:schemeClr val="accent4">
                  <a:lumMod val="75000"/>
                </a:schemeClr>
              </a:buClr>
              <a:buFont typeface="Wingdings" panose="05000000000000000000" pitchFamily="2" charset="2"/>
              <a:buChar char="ü"/>
              <a:defRPr/>
            </a:pPr>
            <a:r>
              <a:rPr lang="en-US" sz="2000" dirty="0" err="1" smtClean="0">
                <a:solidFill>
                  <a:schemeClr val="accent1">
                    <a:lumMod val="50000"/>
                  </a:schemeClr>
                </a:solidFill>
                <a:latin typeface="Franklin Gothic Medium" pitchFamily="34" charset="0"/>
              </a:rPr>
              <a:t>обезбеђује</a:t>
            </a:r>
            <a:r>
              <a:rPr lang="ru-RU" sz="2000" dirty="0" smtClean="0">
                <a:solidFill>
                  <a:schemeClr val="accent1">
                    <a:lumMod val="50000"/>
                  </a:schemeClr>
                </a:solidFill>
                <a:latin typeface="Franklin Gothic Medium" pitchFamily="34" charset="0"/>
              </a:rPr>
              <a:t> увид у компетенције које је потребно унапредити, имајући у виду радно место и карактеристике </a:t>
            </a:r>
            <a:r>
              <a:rPr lang="ru-RU" sz="2000" dirty="0">
                <a:solidFill>
                  <a:schemeClr val="accent1">
                    <a:lumMod val="50000"/>
                  </a:schemeClr>
                </a:solidFill>
                <a:latin typeface="Franklin Gothic Medium" pitchFamily="34" charset="0"/>
              </a:rPr>
              <a:t> </a:t>
            </a:r>
            <a:r>
              <a:rPr lang="ru-RU" sz="2000" dirty="0" smtClean="0">
                <a:solidFill>
                  <a:schemeClr val="accent1">
                    <a:lumMod val="50000"/>
                  </a:schemeClr>
                </a:solidFill>
                <a:latin typeface="Franklin Gothic Medium" pitchFamily="34" charset="0"/>
              </a:rPr>
              <a:t>ученика са којима се ради</a:t>
            </a:r>
          </a:p>
        </p:txBody>
      </p:sp>
    </p:spTree>
    <p:extLst>
      <p:ext uri="{BB962C8B-B14F-4D97-AF65-F5344CB8AC3E}">
        <p14:creationId xmlns:p14="http://schemas.microsoft.com/office/powerpoint/2010/main" val="862479995"/>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228600" y="381000"/>
            <a:ext cx="8763000" cy="1066800"/>
          </a:xfrm>
        </p:spPr>
        <p:txBody>
          <a:bodyPr rtlCol="0">
            <a:noAutofit/>
          </a:bodyPr>
          <a:lstStyle/>
          <a:p>
            <a:pPr fontAlgn="auto">
              <a:spcAft>
                <a:spcPts val="0"/>
              </a:spcAft>
              <a:defRPr/>
            </a:pPr>
            <a:r>
              <a:rPr lang="sr-Cyrl-C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Упитник за самопроцену компетенција наставника</a:t>
            </a:r>
            <a:endParaRPr lang="en-U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endParaRPr>
          </a:p>
        </p:txBody>
      </p:sp>
      <p:pic>
        <p:nvPicPr>
          <p:cNvPr id="35842"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 y="1600200"/>
            <a:ext cx="8763000" cy="5105400"/>
          </a:xfrm>
        </p:spPr>
      </p:pic>
    </p:spTree>
    <p:extLst>
      <p:ext uri="{BB962C8B-B14F-4D97-AF65-F5344CB8AC3E}">
        <p14:creationId xmlns:p14="http://schemas.microsoft.com/office/powerpoint/2010/main" val="1332640411"/>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228600" y="260350"/>
            <a:ext cx="9131300" cy="990600"/>
          </a:xfrm>
        </p:spPr>
        <p:txBody>
          <a:bodyPr rtlCol="0">
            <a:noAutofit/>
          </a:bodyPr>
          <a:lstStyle/>
          <a:p>
            <a:pPr algn="l" fontAlgn="auto">
              <a:spcAft>
                <a:spcPts val="0"/>
              </a:spcAft>
              <a:defRPr/>
            </a:pPr>
            <a:r>
              <a:rPr lang="ru-RU" sz="3200" b="1" dirty="0" smtClean="0">
                <a:effectLst>
                  <a:outerShdw blurRad="38100" dist="38100" dir="2700000" algn="tl">
                    <a:srgbClr val="000000">
                      <a:alpha val="43137"/>
                    </a:srgbClr>
                  </a:outerShdw>
                </a:effectLst>
                <a:latin typeface="Franklin Gothic Medium" pitchFamily="34" charset="0"/>
              </a:rPr>
              <a:t/>
            </a:r>
            <a:br>
              <a:rPr lang="ru-RU" sz="3200" b="1" dirty="0" smtClean="0">
                <a:effectLst>
                  <a:outerShdw blurRad="38100" dist="38100" dir="2700000" algn="tl">
                    <a:srgbClr val="000000">
                      <a:alpha val="43137"/>
                    </a:srgbClr>
                  </a:outerShdw>
                </a:effectLst>
                <a:latin typeface="Franklin Gothic Medium" pitchFamily="34" charset="0"/>
              </a:rPr>
            </a:br>
            <a:r>
              <a:rPr lang="ru-RU" sz="3200" b="1" dirty="0" smtClean="0">
                <a:effectLst>
                  <a:outerShdw blurRad="38100" dist="38100" dir="2700000" algn="tl">
                    <a:srgbClr val="000000">
                      <a:alpha val="43137"/>
                    </a:srgbClr>
                  </a:outerShdw>
                </a:effectLst>
                <a:latin typeface="Franklin Gothic Medium" pitchFamily="34" charset="0"/>
              </a:rPr>
              <a:t>Израда годишњег плана</a:t>
            </a:r>
            <a:r>
              <a:rPr lang="en-US" sz="3200" b="1" dirty="0" smtClean="0">
                <a:effectLst>
                  <a:outerShdw blurRad="38100" dist="38100" dir="2700000" algn="tl">
                    <a:srgbClr val="000000">
                      <a:alpha val="43137"/>
                    </a:srgbClr>
                  </a:outerShdw>
                </a:effectLst>
                <a:latin typeface="Franklin Gothic Medium" pitchFamily="34" charset="0"/>
              </a:rPr>
              <a:t> </a:t>
            </a:r>
            <a:r>
              <a:rPr lang="ru-RU" sz="3200" b="1" dirty="0" smtClean="0">
                <a:effectLst>
                  <a:outerShdw blurRad="38100" dist="38100" dir="2700000" algn="tl">
                    <a:srgbClr val="000000">
                      <a:alpha val="43137"/>
                    </a:srgbClr>
                  </a:outerShdw>
                </a:effectLst>
                <a:latin typeface="Franklin Gothic Medium" pitchFamily="34" charset="0"/>
              </a:rPr>
              <a:t>стручног </a:t>
            </a:r>
            <a:r>
              <a:rPr lang="en-US" sz="3200" b="1" dirty="0" smtClean="0">
                <a:effectLst>
                  <a:outerShdw blurRad="38100" dist="38100" dir="2700000" algn="tl">
                    <a:srgbClr val="000000">
                      <a:alpha val="43137"/>
                    </a:srgbClr>
                  </a:outerShdw>
                </a:effectLst>
                <a:latin typeface="Franklin Gothic Medium" pitchFamily="34" charset="0"/>
              </a:rPr>
              <a:t/>
            </a:r>
            <a:br>
              <a:rPr lang="en-US" sz="3200" b="1" dirty="0" smtClean="0">
                <a:effectLst>
                  <a:outerShdw blurRad="38100" dist="38100" dir="2700000" algn="tl">
                    <a:srgbClr val="000000">
                      <a:alpha val="43137"/>
                    </a:srgbClr>
                  </a:outerShdw>
                </a:effectLst>
                <a:latin typeface="Franklin Gothic Medium" pitchFamily="34" charset="0"/>
              </a:rPr>
            </a:br>
            <a:r>
              <a:rPr lang="ru-RU" sz="3200" b="1" dirty="0" smtClean="0">
                <a:effectLst>
                  <a:outerShdw blurRad="38100" dist="38100" dir="2700000" algn="tl">
                    <a:srgbClr val="000000">
                      <a:alpha val="43137"/>
                    </a:srgbClr>
                  </a:outerShdw>
                </a:effectLst>
                <a:latin typeface="Franklin Gothic Medium" pitchFamily="34" charset="0"/>
              </a:rPr>
              <a:t>усавршавањ</a:t>
            </a:r>
            <a:r>
              <a:rPr lang="en-US" sz="3200" b="1" dirty="0" smtClean="0">
                <a:effectLst>
                  <a:outerShdw blurRad="38100" dist="38100" dir="2700000" algn="tl">
                    <a:srgbClr val="000000">
                      <a:alpha val="43137"/>
                    </a:srgbClr>
                  </a:outerShdw>
                </a:effectLst>
                <a:latin typeface="Franklin Gothic Medium" pitchFamily="34" charset="0"/>
              </a:rPr>
              <a:t>a </a:t>
            </a:r>
            <a:r>
              <a:rPr lang="sr-Cyrl-CS" sz="3200" b="1" dirty="0" smtClean="0">
                <a:effectLst>
                  <a:outerShdw blurRad="38100" dist="38100" dir="2700000" algn="tl">
                    <a:srgbClr val="000000">
                      <a:alpha val="43137"/>
                    </a:srgbClr>
                  </a:outerShdw>
                </a:effectLst>
                <a:latin typeface="Franklin Gothic Medium" pitchFamily="34" charset="0"/>
              </a:rPr>
              <a:t>на нивоу установе</a:t>
            </a:r>
            <a:endParaRPr lang="en-US" sz="3200" b="1" dirty="0" smtClean="0">
              <a:effectLst>
                <a:outerShdw blurRad="38100" dist="38100" dir="2700000" algn="tl">
                  <a:srgbClr val="000000">
                    <a:alpha val="43137"/>
                  </a:srgbClr>
                </a:outerShdw>
              </a:effectLst>
              <a:latin typeface="Franklin Gothic Medium" pitchFamily="34" charset="0"/>
            </a:endParaRPr>
          </a:p>
        </p:txBody>
      </p:sp>
      <p:sp>
        <p:nvSpPr>
          <p:cNvPr id="3" name="Content Placeholder 2"/>
          <p:cNvSpPr>
            <a:spLocks noGrp="1"/>
          </p:cNvSpPr>
          <p:nvPr>
            <p:ph idx="1"/>
          </p:nvPr>
        </p:nvSpPr>
        <p:spPr>
          <a:xfrm>
            <a:off x="533400" y="1557338"/>
            <a:ext cx="8359775" cy="4995862"/>
          </a:xfrm>
        </p:spPr>
        <p:txBody>
          <a:bodyPr rtlCol="0">
            <a:normAutofit/>
          </a:bodyPr>
          <a:lstStyle/>
          <a:p>
            <a:pPr marL="457200" indent="-457200" fontAlgn="auto">
              <a:spcAft>
                <a:spcPts val="0"/>
              </a:spcAft>
              <a:buClr>
                <a:schemeClr val="accent4">
                  <a:lumMod val="75000"/>
                </a:schemeClr>
              </a:buClr>
              <a:buFont typeface="Franklin Gothic Medium" panose="020B0603020102020204" pitchFamily="34" charset="0"/>
              <a:buChar char="●"/>
              <a:defRPr/>
            </a:pPr>
            <a:r>
              <a:rPr lang="ru-RU" dirty="0">
                <a:solidFill>
                  <a:schemeClr val="accent1">
                    <a:lumMod val="50000"/>
                  </a:schemeClr>
                </a:solidFill>
                <a:latin typeface="Franklin Gothic Medium" pitchFamily="34" charset="0"/>
              </a:rPr>
              <a:t>У складу </a:t>
            </a:r>
            <a:r>
              <a:rPr lang="ru-RU" dirty="0" smtClean="0">
                <a:solidFill>
                  <a:schemeClr val="accent1">
                    <a:lumMod val="50000"/>
                  </a:schemeClr>
                </a:solidFill>
                <a:latin typeface="Franklin Gothic Medium" pitchFamily="34" charset="0"/>
              </a:rPr>
              <a:t>са:</a:t>
            </a: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потребама </a:t>
            </a:r>
            <a:r>
              <a:rPr lang="ru-RU" sz="2200" dirty="0">
                <a:solidFill>
                  <a:schemeClr val="accent1">
                    <a:lumMod val="50000"/>
                  </a:schemeClr>
                </a:solidFill>
                <a:latin typeface="Franklin Gothic Medium" pitchFamily="34" charset="0"/>
              </a:rPr>
              <a:t>и приоритетима образовања и </a:t>
            </a:r>
            <a:r>
              <a:rPr lang="ru-RU" sz="2200" dirty="0" smtClean="0">
                <a:solidFill>
                  <a:schemeClr val="accent1">
                    <a:lumMod val="50000"/>
                  </a:schemeClr>
                </a:solidFill>
                <a:latin typeface="Franklin Gothic Medium" pitchFamily="34" charset="0"/>
              </a:rPr>
              <a:t>васпитања ученика</a:t>
            </a: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приоритетним областима које утврди министар</a:t>
            </a:r>
            <a:endParaRPr lang="sr-Cyrl-CS" sz="2200" dirty="0" smtClean="0">
              <a:solidFill>
                <a:schemeClr val="accent1">
                  <a:lumMod val="50000"/>
                </a:schemeClr>
              </a:solidFill>
              <a:latin typeface="Franklin Gothic Medium" pitchFamily="34" charset="0"/>
            </a:endParaRPr>
          </a:p>
          <a:p>
            <a:pPr marL="457200" indent="-457200" fontAlgn="auto">
              <a:spcAft>
                <a:spcPts val="0"/>
              </a:spcAft>
              <a:buClr>
                <a:schemeClr val="accent4">
                  <a:lumMod val="75000"/>
                </a:schemeClr>
              </a:buClr>
              <a:buFont typeface="Franklin Gothic Medium" panose="020B0603020102020204" pitchFamily="34" charset="0"/>
              <a:buChar char="●"/>
              <a:defRPr/>
            </a:pPr>
            <a:r>
              <a:rPr lang="ru-RU" dirty="0" smtClean="0">
                <a:solidFill>
                  <a:schemeClr val="accent1">
                    <a:lumMod val="50000"/>
                  </a:schemeClr>
                </a:solidFill>
                <a:latin typeface="Franklin Gothic Medium" pitchFamily="34" charset="0"/>
              </a:rPr>
              <a:t>На основу:</a:t>
            </a: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сагледавања </a:t>
            </a:r>
            <a:r>
              <a:rPr lang="ru-RU" sz="2200" dirty="0">
                <a:solidFill>
                  <a:schemeClr val="accent1">
                    <a:lumMod val="50000"/>
                  </a:schemeClr>
                </a:solidFill>
                <a:latin typeface="Franklin Gothic Medium" pitchFamily="34" charset="0"/>
              </a:rPr>
              <a:t>нивоа развијености свих компетенција за професију </a:t>
            </a:r>
            <a:r>
              <a:rPr lang="ru-RU" sz="2200" dirty="0" smtClean="0">
                <a:solidFill>
                  <a:schemeClr val="accent1">
                    <a:lumMod val="50000"/>
                  </a:schemeClr>
                </a:solidFill>
                <a:latin typeface="Franklin Gothic Medium" pitchFamily="34" charset="0"/>
              </a:rPr>
              <a:t>наставника</a:t>
            </a:r>
            <a:endParaRPr lang="ru-RU" sz="2200" dirty="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личних </a:t>
            </a:r>
            <a:r>
              <a:rPr lang="ru-RU" sz="2200" dirty="0">
                <a:solidFill>
                  <a:schemeClr val="accent1">
                    <a:lumMod val="50000"/>
                  </a:schemeClr>
                </a:solidFill>
                <a:latin typeface="Franklin Gothic Medium" pitchFamily="34" charset="0"/>
              </a:rPr>
              <a:t>планова професионалног </a:t>
            </a:r>
            <a:r>
              <a:rPr lang="ru-RU" sz="2200" dirty="0" smtClean="0">
                <a:solidFill>
                  <a:schemeClr val="accent1">
                    <a:lumMod val="50000"/>
                  </a:schemeClr>
                </a:solidFill>
                <a:latin typeface="Franklin Gothic Medium" pitchFamily="34" charset="0"/>
              </a:rPr>
              <a:t>развоја</a:t>
            </a:r>
            <a:endParaRPr lang="sr-Cyrl-CS" sz="2200" dirty="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резултата </a:t>
            </a:r>
            <a:r>
              <a:rPr lang="ru-RU" sz="2200" dirty="0">
                <a:solidFill>
                  <a:schemeClr val="accent1">
                    <a:lumMod val="50000"/>
                  </a:schemeClr>
                </a:solidFill>
                <a:latin typeface="Franklin Gothic Medium" pitchFamily="34" charset="0"/>
              </a:rPr>
              <a:t>самовредновања и вредновања квалитета рада </a:t>
            </a:r>
            <a:r>
              <a:rPr lang="ru-RU" sz="2200" dirty="0" smtClean="0">
                <a:solidFill>
                  <a:schemeClr val="accent1">
                    <a:lumMod val="50000"/>
                  </a:schemeClr>
                </a:solidFill>
                <a:latin typeface="Franklin Gothic Medium" pitchFamily="34" charset="0"/>
              </a:rPr>
              <a:t>установе</a:t>
            </a:r>
            <a:endParaRPr lang="ru-RU" sz="2200" dirty="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извештаја </a:t>
            </a:r>
            <a:r>
              <a:rPr lang="ru-RU" sz="2200" dirty="0">
                <a:solidFill>
                  <a:schemeClr val="accent1">
                    <a:lumMod val="50000"/>
                  </a:schemeClr>
                </a:solidFill>
                <a:latin typeface="Franklin Gothic Medium" pitchFamily="34" charset="0"/>
              </a:rPr>
              <a:t>о остварености стандарда </a:t>
            </a:r>
            <a:r>
              <a:rPr lang="ru-RU" sz="2200" dirty="0" smtClean="0">
                <a:solidFill>
                  <a:schemeClr val="accent1">
                    <a:lumMod val="50000"/>
                  </a:schemeClr>
                </a:solidFill>
                <a:latin typeface="Franklin Gothic Medium" pitchFamily="34" charset="0"/>
              </a:rPr>
              <a:t>постигнућа</a:t>
            </a:r>
            <a:endParaRPr lang="ru-RU" sz="2200" dirty="0">
              <a:solidFill>
                <a:schemeClr val="accent1">
                  <a:lumMod val="50000"/>
                </a:schemeClr>
              </a:solidFill>
              <a:latin typeface="Franklin Gothic Medium" pitchFamily="34" charset="0"/>
            </a:endParaRPr>
          </a:p>
          <a:p>
            <a:pPr fontAlgn="auto">
              <a:spcAft>
                <a:spcPts val="0"/>
              </a:spcAft>
              <a:buClr>
                <a:schemeClr val="accent4">
                  <a:lumMod val="75000"/>
                </a:schemeClr>
              </a:buClr>
              <a:buFont typeface="Arial" panose="020B0604020202020204" pitchFamily="34" charset="0"/>
              <a:buChar char="•"/>
              <a:defRPr/>
            </a:pPr>
            <a:r>
              <a:rPr lang="ru-RU" sz="2200" dirty="0" smtClean="0">
                <a:solidFill>
                  <a:schemeClr val="accent1">
                    <a:lumMod val="50000"/>
                  </a:schemeClr>
                </a:solidFill>
                <a:latin typeface="Franklin Gothic Medium" pitchFamily="34" charset="0"/>
              </a:rPr>
              <a:t>задовољства </a:t>
            </a:r>
            <a:r>
              <a:rPr lang="ru-RU" sz="2200" dirty="0">
                <a:solidFill>
                  <a:schemeClr val="accent1">
                    <a:lumMod val="50000"/>
                  </a:schemeClr>
                </a:solidFill>
                <a:latin typeface="Franklin Gothic Medium" pitchFamily="34" charset="0"/>
              </a:rPr>
              <a:t>ученика и родитеља, односно </a:t>
            </a:r>
            <a:r>
              <a:rPr lang="ru-RU" sz="2200" dirty="0" smtClean="0">
                <a:solidFill>
                  <a:schemeClr val="accent1">
                    <a:lumMod val="50000"/>
                  </a:schemeClr>
                </a:solidFill>
                <a:latin typeface="Franklin Gothic Medium" pitchFamily="34" charset="0"/>
              </a:rPr>
              <a:t>старатеља и других </a:t>
            </a:r>
            <a:r>
              <a:rPr lang="ru-RU" sz="2200" dirty="0">
                <a:solidFill>
                  <a:schemeClr val="accent1">
                    <a:lumMod val="50000"/>
                  </a:schemeClr>
                </a:solidFill>
                <a:latin typeface="Franklin Gothic Medium" pitchFamily="34" charset="0"/>
              </a:rPr>
              <a:t>показатеља квалитета образовно-васпитног </a:t>
            </a:r>
            <a:r>
              <a:rPr lang="ru-RU" sz="2200" dirty="0" smtClean="0">
                <a:solidFill>
                  <a:schemeClr val="accent1">
                    <a:lumMod val="50000"/>
                  </a:schemeClr>
                </a:solidFill>
                <a:latin typeface="Franklin Gothic Medium" pitchFamily="34" charset="0"/>
              </a:rPr>
              <a:t>рада...</a:t>
            </a:r>
          </a:p>
          <a:p>
            <a:pPr marL="0" indent="0" fontAlgn="auto">
              <a:spcAft>
                <a:spcPts val="0"/>
              </a:spcAft>
              <a:buClr>
                <a:schemeClr val="accent2">
                  <a:lumMod val="75000"/>
                </a:schemeClr>
              </a:buClr>
              <a:buFont typeface="Arial" panose="020B0604020202020204" pitchFamily="34" charset="0"/>
              <a:buNone/>
              <a:defRPr/>
            </a:pPr>
            <a:endParaRPr lang="ru-RU" sz="2200" dirty="0" smtClean="0">
              <a:solidFill>
                <a:schemeClr val="accent1">
                  <a:lumMod val="50000"/>
                </a:schemeClr>
              </a:solidFill>
              <a:latin typeface="Franklin Gothic Medium" pitchFamily="34" charset="0"/>
            </a:endParaRPr>
          </a:p>
          <a:p>
            <a:pPr marL="320040" indent="-320040" fontAlgn="auto">
              <a:spcAft>
                <a:spcPts val="0"/>
              </a:spcAft>
              <a:buFont typeface="Wingdings" pitchFamily="2" charset="2"/>
              <a:buChar char="ü"/>
              <a:defRPr/>
            </a:pPr>
            <a:endParaRPr lang="ru-RU" sz="2200" dirty="0">
              <a:solidFill>
                <a:schemeClr val="accent1">
                  <a:lumMod val="50000"/>
                </a:schemeClr>
              </a:solidFill>
              <a:latin typeface="Franklin Gothic Medium" pitchFamily="34" charset="0"/>
            </a:endParaRPr>
          </a:p>
        </p:txBody>
      </p:sp>
      <p:pic>
        <p:nvPicPr>
          <p:cNvPr id="378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0"/>
            <a:ext cx="2138363"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0088174"/>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14200E-D3C4-4D60-B7C8-7805B177DDA5}"/>
              </a:ext>
            </a:extLst>
          </p:cNvPr>
          <p:cNvSpPr>
            <a:spLocks noGrp="1"/>
          </p:cNvSpPr>
          <p:nvPr>
            <p:ph type="title"/>
          </p:nvPr>
        </p:nvSpPr>
        <p:spPr>
          <a:xfrm>
            <a:off x="486697" y="629267"/>
            <a:ext cx="6939116" cy="1223983"/>
          </a:xfrm>
        </p:spPr>
        <p:txBody>
          <a:bodyPr>
            <a:normAutofit/>
          </a:bodyPr>
          <a:lstStyle/>
          <a:p>
            <a:pPr marL="571500" indent="-571500">
              <a:lnSpc>
                <a:spcPct val="90000"/>
              </a:lnSpc>
              <a:buFont typeface="Arial" panose="020B0604020202020204" pitchFamily="34" charset="0"/>
              <a:buChar char="•"/>
            </a:pPr>
            <a:r>
              <a:rPr lang="sr-Cyrl-RS" sz="2900" dirty="0">
                <a:latin typeface="Times New Roman" pitchFamily="18" charset="0"/>
                <a:cs typeface="Times New Roman" pitchFamily="18" charset="0"/>
              </a:rPr>
              <a:t>Циљеви, програми и облици професионалног усавршавања наставника</a:t>
            </a:r>
            <a:endParaRPr lang="en-US" sz="2900" dirty="0">
              <a:latin typeface="Times New Roman" pitchFamily="18" charset="0"/>
              <a:cs typeface="Times New Roman" pitchFamily="18" charset="0"/>
            </a:endParaRPr>
          </a:p>
        </p:txBody>
      </p:sp>
      <p:sp>
        <p:nvSpPr>
          <p:cNvPr id="3" name="Content Placeholder 2">
            <a:extLst>
              <a:ext uri="{FF2B5EF4-FFF2-40B4-BE49-F238E27FC236}">
                <a16:creationId xmlns="" xmlns:a16="http://schemas.microsoft.com/office/drawing/2014/main" id="{B20D5482-88E0-482B-A857-20452E7BDB30}"/>
              </a:ext>
            </a:extLst>
          </p:cNvPr>
          <p:cNvSpPr>
            <a:spLocks noGrp="1"/>
          </p:cNvSpPr>
          <p:nvPr>
            <p:ph idx="1"/>
          </p:nvPr>
        </p:nvSpPr>
        <p:spPr>
          <a:xfrm>
            <a:off x="533400" y="2052215"/>
            <a:ext cx="4191000" cy="4500985"/>
          </a:xfrm>
        </p:spPr>
        <p:txBody>
          <a:bodyPr>
            <a:normAutofit lnSpcReduction="10000"/>
          </a:bodyPr>
          <a:lstStyle/>
          <a:p>
            <a:pPr>
              <a:lnSpc>
                <a:spcPct val="90000"/>
              </a:lnSpc>
            </a:pPr>
            <a:r>
              <a:rPr lang="sr-Cyrl-RS" sz="2000" dirty="0">
                <a:latin typeface="Times New Roman" pitchFamily="18" charset="0"/>
                <a:cs typeface="Times New Roman" pitchFamily="18" charset="0"/>
              </a:rPr>
              <a:t>Велики значај има планско и континуирано усавршавање педагошких знања и способности наставника</a:t>
            </a:r>
            <a:r>
              <a:rPr lang="sr-Cyrl-R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nSpc>
                <a:spcPct val="90000"/>
              </a:lnSpc>
            </a:pPr>
            <a:endParaRPr lang="sr-Cyrl-RS" sz="2000" dirty="0">
              <a:latin typeface="Times New Roman" pitchFamily="18" charset="0"/>
              <a:cs typeface="Times New Roman" pitchFamily="18" charset="0"/>
            </a:endParaRPr>
          </a:p>
          <a:p>
            <a:pPr>
              <a:lnSpc>
                <a:spcPct val="90000"/>
              </a:lnSpc>
            </a:pPr>
            <a:r>
              <a:rPr lang="sr-Cyrl-RS" sz="2000" dirty="0">
                <a:latin typeface="Times New Roman" pitchFamily="18" charset="0"/>
                <a:cs typeface="Times New Roman" pitchFamily="18" charset="0"/>
              </a:rPr>
              <a:t>Наставник има право на квалитетно стручно усавршавање.</a:t>
            </a:r>
          </a:p>
          <a:p>
            <a:pPr marL="0" indent="0">
              <a:lnSpc>
                <a:spcPct val="90000"/>
              </a:lnSpc>
              <a:buNone/>
            </a:pPr>
            <a:endParaRPr lang="sr-Cyrl-RS" sz="2000" dirty="0">
              <a:latin typeface="Times New Roman" pitchFamily="18" charset="0"/>
              <a:cs typeface="Times New Roman" pitchFamily="18" charset="0"/>
            </a:endParaRPr>
          </a:p>
          <a:p>
            <a:pPr marL="0" indent="0">
              <a:lnSpc>
                <a:spcPct val="90000"/>
              </a:lnSpc>
              <a:buNone/>
            </a:pPr>
            <a:endParaRPr lang="sr-Cyrl-RS" sz="2000" dirty="0">
              <a:latin typeface="Times New Roman" pitchFamily="18" charset="0"/>
              <a:cs typeface="Times New Roman" pitchFamily="18" charset="0"/>
            </a:endParaRPr>
          </a:p>
          <a:p>
            <a:pPr marL="0" indent="0">
              <a:lnSpc>
                <a:spcPct val="90000"/>
              </a:lnSpc>
              <a:buNone/>
            </a:pPr>
            <a:r>
              <a:rPr lang="sr-Cyrl-RS" sz="2000" i="1" dirty="0">
                <a:latin typeface="Times New Roman" pitchFamily="18" charset="0"/>
                <a:cs typeface="Times New Roman" pitchFamily="18" charset="0"/>
              </a:rPr>
              <a:t>„Успех нарочито доприноси развијању интересовања, прихватању радних обавеза, сигурности у односима, самокритичности и спремности за помагање“</a:t>
            </a:r>
          </a:p>
          <a:p>
            <a:pPr marL="0" indent="0">
              <a:lnSpc>
                <a:spcPct val="90000"/>
              </a:lnSpc>
              <a:buNone/>
            </a:pPr>
            <a:r>
              <a:rPr lang="sr-Cyrl-RS" sz="2000" i="1" dirty="0">
                <a:latin typeface="Times New Roman" pitchFamily="18" charset="0"/>
                <a:cs typeface="Times New Roman" pitchFamily="18" charset="0"/>
              </a:rPr>
              <a:t>(Ивановић 1993.)</a:t>
            </a:r>
          </a:p>
          <a:p>
            <a:pPr marL="0" indent="0">
              <a:lnSpc>
                <a:spcPct val="90000"/>
              </a:lnSpc>
              <a:buNone/>
            </a:pPr>
            <a:endParaRPr lang="en-US" sz="1600" dirty="0"/>
          </a:p>
        </p:txBody>
      </p:sp>
      <p:pic>
        <p:nvPicPr>
          <p:cNvPr id="6" name="Picture 5">
            <a:extLst>
              <a:ext uri="{FF2B5EF4-FFF2-40B4-BE49-F238E27FC236}">
                <a16:creationId xmlns="" xmlns:a16="http://schemas.microsoft.com/office/drawing/2014/main" id="{354BE6CB-FB26-4FB4-A2AB-B6E141C460F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89" r="3975" b="-4"/>
          <a:stretch/>
        </p:blipFill>
        <p:spPr>
          <a:xfrm>
            <a:off x="5116326" y="2052214"/>
            <a:ext cx="2993944" cy="4196185"/>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693202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 xmlns:a16="http://schemas.microsoft.com/office/drawing/2014/main" id="{61515115-95FB-41E0-86F3-8744438C09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 xmlns:a16="http://schemas.microsoft.com/office/drawing/2014/main" id="{21789BCD-CE25-4F8C-BF63-131FF0347D60}"/>
              </a:ext>
            </a:extLst>
          </p:cNvPr>
          <p:cNvSpPr>
            <a:spLocks noGrp="1"/>
          </p:cNvSpPr>
          <p:nvPr>
            <p:ph idx="1"/>
          </p:nvPr>
        </p:nvSpPr>
        <p:spPr>
          <a:xfrm>
            <a:off x="105508" y="228600"/>
            <a:ext cx="4891460" cy="6477000"/>
          </a:xfrm>
        </p:spPr>
        <p:txBody>
          <a:bodyPr>
            <a:noAutofit/>
          </a:bodyPr>
          <a:lstStyle/>
          <a:p>
            <a:pPr>
              <a:lnSpc>
                <a:spcPct val="90000"/>
              </a:lnSpc>
            </a:pPr>
            <a:r>
              <a:rPr lang="sr-Cyrl-RS" sz="2000" dirty="0">
                <a:solidFill>
                  <a:srgbClr val="FFFFFF"/>
                </a:solidFill>
                <a:latin typeface="Times New Roman" pitchFamily="18" charset="0"/>
                <a:cs typeface="Times New Roman" pitchFamily="18" charset="0"/>
              </a:rPr>
              <a:t>Програми стручног усавршавања наставника доприносе:</a:t>
            </a:r>
          </a:p>
          <a:p>
            <a:pPr marL="1257300" lvl="2" indent="-457200">
              <a:lnSpc>
                <a:spcPct val="90000"/>
              </a:lnSpc>
              <a:buFont typeface="+mj-lt"/>
              <a:buAutoNum type="arabicPeriod"/>
            </a:pPr>
            <a:r>
              <a:rPr lang="sr-Cyrl-RS" sz="2000" dirty="0">
                <a:solidFill>
                  <a:srgbClr val="FFFFFF"/>
                </a:solidFill>
                <a:latin typeface="Times New Roman" pitchFamily="18" charset="0"/>
                <a:cs typeface="Times New Roman" pitchFamily="18" charset="0"/>
              </a:rPr>
              <a:t>Успешнијем повезивању педагошке теорије и васпитно-образовне праксе;</a:t>
            </a:r>
            <a:endParaRPr lang="en-US" sz="2000" dirty="0">
              <a:solidFill>
                <a:srgbClr val="FFFFFF"/>
              </a:solidFill>
              <a:latin typeface="Times New Roman" pitchFamily="18" charset="0"/>
              <a:cs typeface="Times New Roman" pitchFamily="18" charset="0"/>
            </a:endParaRPr>
          </a:p>
          <a:p>
            <a:pPr marL="1257300" lvl="2" indent="-457200">
              <a:lnSpc>
                <a:spcPct val="90000"/>
              </a:lnSpc>
              <a:buFont typeface="+mj-lt"/>
              <a:buAutoNum type="arabicPeriod"/>
            </a:pPr>
            <a:r>
              <a:rPr lang="sr-Cyrl-RS" sz="2000" dirty="0">
                <a:solidFill>
                  <a:srgbClr val="FFFFFF"/>
                </a:solidFill>
                <a:latin typeface="Times New Roman" pitchFamily="18" charset="0"/>
                <a:cs typeface="Times New Roman" pitchFamily="18" charset="0"/>
              </a:rPr>
              <a:t>Уопштавању и размени педагошког искуства;</a:t>
            </a:r>
          </a:p>
          <a:p>
            <a:pPr marL="1257300" lvl="2" indent="-457200">
              <a:lnSpc>
                <a:spcPct val="90000"/>
              </a:lnSpc>
              <a:buFont typeface="+mj-lt"/>
              <a:buAutoNum type="arabicPeriod"/>
            </a:pPr>
            <a:r>
              <a:rPr lang="sr-Cyrl-RS" sz="2000" dirty="0">
                <a:solidFill>
                  <a:srgbClr val="FFFFFF"/>
                </a:solidFill>
                <a:latin typeface="Times New Roman" pitchFamily="18" charset="0"/>
                <a:cs typeface="Times New Roman" pitchFamily="18" charset="0"/>
              </a:rPr>
              <a:t>Међусобној сарадњи наставника;</a:t>
            </a:r>
          </a:p>
          <a:p>
            <a:pPr lvl="2" indent="-342900">
              <a:lnSpc>
                <a:spcPct val="90000"/>
              </a:lnSpc>
              <a:buFont typeface="+mj-lt"/>
              <a:buAutoNum type="arabicPeriod"/>
            </a:pPr>
            <a:r>
              <a:rPr lang="sr-Cyrl-RS" sz="2000" dirty="0">
                <a:solidFill>
                  <a:srgbClr val="FFFFFF"/>
                </a:solidFill>
                <a:latin typeface="Times New Roman" pitchFamily="18" charset="0"/>
                <a:cs typeface="Times New Roman" pitchFamily="18" charset="0"/>
              </a:rPr>
              <a:t>Сарадњи наставника и других стручних сарадника који се баве реализацијом и унапређивањем васпитно-образовног рада;</a:t>
            </a:r>
          </a:p>
          <a:p>
            <a:pPr>
              <a:lnSpc>
                <a:spcPct val="90000"/>
              </a:lnSpc>
            </a:pPr>
            <a:r>
              <a:rPr lang="sr-Cyrl-RS" sz="2000" dirty="0">
                <a:solidFill>
                  <a:srgbClr val="FFFFFF"/>
                </a:solidFill>
                <a:latin typeface="Times New Roman" pitchFamily="18" charset="0"/>
                <a:cs typeface="Times New Roman" pitchFamily="18" charset="0"/>
              </a:rPr>
              <a:t>Мотивисаност наставника се обезбеђује напредовањем у професионалној каријери.</a:t>
            </a:r>
          </a:p>
          <a:p>
            <a:pPr>
              <a:lnSpc>
                <a:spcPct val="90000"/>
              </a:lnSpc>
            </a:pPr>
            <a:r>
              <a:rPr lang="sr-Cyrl-RS" sz="2000" dirty="0">
                <a:solidFill>
                  <a:srgbClr val="FFFFFF"/>
                </a:solidFill>
                <a:latin typeface="Times New Roman" pitchFamily="18" charset="0"/>
                <a:cs typeface="Times New Roman" pitchFamily="18" charset="0"/>
              </a:rPr>
              <a:t>Нова образовна технологија и њене велике могућности примене у образовању подразумевају одговарајућу оспособљеност и мотивисаност наставника за њихово коришћење</a:t>
            </a:r>
          </a:p>
        </p:txBody>
      </p:sp>
      <p:sp>
        <p:nvSpPr>
          <p:cNvPr id="16" name="Freeform 31">
            <a:extLst>
              <a:ext uri="{FF2B5EF4-FFF2-40B4-BE49-F238E27FC236}">
                <a16:creationId xmlns="" xmlns:a16="http://schemas.microsoft.com/office/drawing/2014/main" id="{8222A33F-BE2D-4D69-92A0-5DF8B17BAA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837382" y="-1"/>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18" name="Freeform: Shape 17">
            <a:extLst>
              <a:ext uri="{FF2B5EF4-FFF2-40B4-BE49-F238E27FC236}">
                <a16:creationId xmlns="" xmlns:a16="http://schemas.microsoft.com/office/drawing/2014/main" id="{CE1C74D0-9609-468A-9597-5D87C8A42B5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
          <a:xfrm rot="16200000">
            <a:off x="3641799" y="1355485"/>
            <a:ext cx="6858001" cy="4147033"/>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9" name="Picture 8">
            <a:extLst>
              <a:ext uri="{FF2B5EF4-FFF2-40B4-BE49-F238E27FC236}">
                <a16:creationId xmlns="" xmlns:a16="http://schemas.microsoft.com/office/drawing/2014/main" id="{27D1F4A9-5CCD-4EA4-94D1-2435D01E8E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4597" y="1714842"/>
            <a:ext cx="3813895" cy="3490205"/>
          </a:xfrm>
          <a:prstGeom prst="rect">
            <a:avLst/>
          </a:prstGeom>
          <a:effectLst/>
        </p:spPr>
      </p:pic>
      <p:sp>
        <p:nvSpPr>
          <p:cNvPr id="20" name="Rectangle 19">
            <a:extLst>
              <a:ext uri="{FF2B5EF4-FFF2-40B4-BE49-F238E27FC236}">
                <a16:creationId xmlns="" xmlns:a16="http://schemas.microsoft.com/office/drawing/2014/main" id="{C137128D-E594-4905-9F76-E385F0831D6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559762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C25225B6-A682-431F-857D-E4C49965E9B1}"/>
              </a:ext>
            </a:extLst>
          </p:cNvPr>
          <p:cNvPicPr>
            <a:picLocks noChangeAspect="1"/>
          </p:cNvPicPr>
          <p:nvPr/>
        </p:nvPicPr>
        <p:blipFill rotWithShape="1">
          <a:blip r:embed="rId2">
            <a:extLst>
              <a:ext uri="{28A0092B-C50C-407E-A947-70E740481C1C}">
                <a14:useLocalDpi xmlns:a14="http://schemas.microsoft.com/office/drawing/2010/main" val="0"/>
              </a:ext>
            </a:extLst>
          </a:blip>
          <a:srcRect l="24151" r="16715" b="-1"/>
          <a:stretch/>
        </p:blipFill>
        <p:spPr>
          <a:xfrm>
            <a:off x="-1" y="10"/>
            <a:ext cx="3575603" cy="6857990"/>
          </a:xfrm>
          <a:prstGeom prst="rect">
            <a:avLst/>
          </a:prstGeom>
        </p:spPr>
      </p:pic>
      <p:sp>
        <p:nvSpPr>
          <p:cNvPr id="3" name="Content Placeholder 2">
            <a:extLst>
              <a:ext uri="{FF2B5EF4-FFF2-40B4-BE49-F238E27FC236}">
                <a16:creationId xmlns="" xmlns:a16="http://schemas.microsoft.com/office/drawing/2014/main" id="{24B9ACD2-B453-4416-926A-4A537868D812}"/>
              </a:ext>
            </a:extLst>
          </p:cNvPr>
          <p:cNvSpPr>
            <a:spLocks noGrp="1"/>
          </p:cNvSpPr>
          <p:nvPr>
            <p:ph idx="1"/>
          </p:nvPr>
        </p:nvSpPr>
        <p:spPr>
          <a:xfrm>
            <a:off x="3961786" y="457200"/>
            <a:ext cx="5029814" cy="6248400"/>
          </a:xfrm>
        </p:spPr>
        <p:txBody>
          <a:bodyPr>
            <a:noAutofit/>
          </a:bodyPr>
          <a:lstStyle/>
          <a:p>
            <a:pPr>
              <a:lnSpc>
                <a:spcPct val="90000"/>
              </a:lnSpc>
            </a:pPr>
            <a:r>
              <a:rPr lang="sr-Cyrl-RS" dirty="0">
                <a:latin typeface="Times New Roman" pitchFamily="18" charset="0"/>
                <a:cs typeface="Times New Roman" pitchFamily="18" charset="0"/>
              </a:rPr>
              <a:t>Програми и облици стручног усавршавања наставника по својим садржајима, карактеру, могућностима професионалног напредовања и другим специфичностима треба да буду што разноврснији.</a:t>
            </a:r>
          </a:p>
          <a:p>
            <a:pPr>
              <a:lnSpc>
                <a:spcPct val="90000"/>
              </a:lnSpc>
            </a:pPr>
            <a:r>
              <a:rPr lang="sr-Cyrl-RS" dirty="0">
                <a:latin typeface="Times New Roman" pitchFamily="18" charset="0"/>
                <a:cs typeface="Times New Roman" pitchFamily="18" charset="0"/>
              </a:rPr>
              <a:t>У складу са схватањем принципа добровољности и обавезности, програме и облике усавршавања можемо условно поделити на:</a:t>
            </a:r>
          </a:p>
          <a:p>
            <a:pPr marL="1257300" lvl="2" indent="-457200">
              <a:lnSpc>
                <a:spcPct val="90000"/>
              </a:lnSpc>
              <a:buFont typeface="+mj-lt"/>
              <a:buAutoNum type="arabicPeriod"/>
            </a:pPr>
            <a:r>
              <a:rPr lang="sr-Cyrl-RS" sz="2400" dirty="0">
                <a:latin typeface="Times New Roman" pitchFamily="18" charset="0"/>
                <a:cs typeface="Times New Roman" pitchFamily="18" charset="0"/>
              </a:rPr>
              <a:t>Обавезне – обавезни су за све наставнике</a:t>
            </a:r>
          </a:p>
          <a:p>
            <a:pPr marL="1257300" lvl="2" indent="-457200">
              <a:lnSpc>
                <a:spcPct val="90000"/>
              </a:lnSpc>
              <a:buFont typeface="+mj-lt"/>
              <a:buAutoNum type="arabicPeriod"/>
            </a:pPr>
            <a:r>
              <a:rPr lang="sr-Cyrl-RS" sz="2400" dirty="0">
                <a:latin typeface="Times New Roman" pitchFamily="18" charset="0"/>
                <a:cs typeface="Times New Roman" pitchFamily="18" charset="0"/>
              </a:rPr>
              <a:t>Изборне – наставници се опредељују у складу са својим интересовањима, потребама, могућностима...</a:t>
            </a:r>
          </a:p>
          <a:p>
            <a:pPr marL="800100" lvl="2" indent="0">
              <a:lnSpc>
                <a:spcPct val="90000"/>
              </a:lnSpc>
              <a:buNone/>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564073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67">
            <a:extLst>
              <a:ext uri="{FF2B5EF4-FFF2-40B4-BE49-F238E27FC236}">
                <a16:creationId xmlns="" xmlns:a16="http://schemas.microsoft.com/office/drawing/2014/main" id="{B4AAD3FD-83A5-4B89-9F8F-01B8870865B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8" name="Content Placeholder 2">
            <a:extLst>
              <a:ext uri="{FF2B5EF4-FFF2-40B4-BE49-F238E27FC236}">
                <a16:creationId xmlns="" xmlns:a16="http://schemas.microsoft.com/office/drawing/2014/main" id="{0E4AA44F-1A4A-470E-850E-1BADB1CC7158}"/>
              </a:ext>
            </a:extLst>
          </p:cNvPr>
          <p:cNvSpPr>
            <a:spLocks noGrp="1"/>
          </p:cNvSpPr>
          <p:nvPr>
            <p:ph idx="1"/>
          </p:nvPr>
        </p:nvSpPr>
        <p:spPr>
          <a:xfrm>
            <a:off x="486699" y="2438401"/>
            <a:ext cx="3124882" cy="3785419"/>
          </a:xfrm>
        </p:spPr>
        <p:txBody>
          <a:bodyPr>
            <a:normAutofit/>
          </a:bodyPr>
          <a:lstStyle/>
          <a:p>
            <a:pPr>
              <a:lnSpc>
                <a:spcPct val="90000"/>
              </a:lnSpc>
            </a:pPr>
            <a:r>
              <a:rPr lang="sr-Cyrl-RS" sz="1700">
                <a:solidFill>
                  <a:srgbClr val="EBEBEB"/>
                </a:solidFill>
              </a:rPr>
              <a:t>Посебну врсту изборних програма представљају програми стручног усавршавања које креира сам наставник или у сарадњи са стручњацима.</a:t>
            </a:r>
          </a:p>
          <a:p>
            <a:pPr>
              <a:lnSpc>
                <a:spcPct val="90000"/>
              </a:lnSpc>
            </a:pPr>
            <a:r>
              <a:rPr lang="sr-Cyrl-RS" sz="1700">
                <a:solidFill>
                  <a:srgbClr val="EBEBEB"/>
                </a:solidFill>
              </a:rPr>
              <a:t>Обавезни и изборни програми усавршавања требало би да буду вертикално и хоризонтално повезани.</a:t>
            </a:r>
          </a:p>
          <a:p>
            <a:pPr>
              <a:lnSpc>
                <a:spcPct val="90000"/>
              </a:lnSpc>
            </a:pPr>
            <a:r>
              <a:rPr lang="sr-Cyrl-RS" sz="1700">
                <a:solidFill>
                  <a:srgbClr val="EBEBEB"/>
                </a:solidFill>
              </a:rPr>
              <a:t>Неинституционализовано усавршавање – самостално усавршавање наставника.</a:t>
            </a:r>
          </a:p>
        </p:txBody>
      </p:sp>
      <p:sp>
        <p:nvSpPr>
          <p:cNvPr id="73" name="Freeform 31">
            <a:extLst>
              <a:ext uri="{FF2B5EF4-FFF2-40B4-BE49-F238E27FC236}">
                <a16:creationId xmlns="" xmlns:a16="http://schemas.microsoft.com/office/drawing/2014/main" id="{61752F1D-FC0F-4103-9584-630E643CCD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745515" y="-1"/>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72" name="Rectangle 71">
            <a:extLst>
              <a:ext uri="{FF2B5EF4-FFF2-40B4-BE49-F238E27FC236}">
                <a16:creationId xmlns="" xmlns:a16="http://schemas.microsoft.com/office/drawing/2014/main" id="{126C04EF-6428-472D-B316-74A19385B08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570495" y="0"/>
            <a:ext cx="457382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4" name="Freeform 5">
            <a:extLst>
              <a:ext uri="{FF2B5EF4-FFF2-40B4-BE49-F238E27FC236}">
                <a16:creationId xmlns="" xmlns:a16="http://schemas.microsoft.com/office/drawing/2014/main" id="{AE50896D-AACB-4C0A-855D-ECEFB4A0DA9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
          <a:xfrm rot="16200000">
            <a:off x="980683" y="2924732"/>
            <a:ext cx="6858000" cy="1008536"/>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ln>
            <a:noFill/>
          </a:ln>
        </p:spPr>
      </p:sp>
      <p:pic>
        <p:nvPicPr>
          <p:cNvPr id="5" name="Picture 4">
            <a:extLst>
              <a:ext uri="{FF2B5EF4-FFF2-40B4-BE49-F238E27FC236}">
                <a16:creationId xmlns="" xmlns:a16="http://schemas.microsoft.com/office/drawing/2014/main" id="{5AB13023-CC3C-4D58-B036-391C7CEBCC3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223" r="6289"/>
          <a:stretch/>
        </p:blipFill>
        <p:spPr>
          <a:xfrm>
            <a:off x="4598096" y="647699"/>
            <a:ext cx="4032213" cy="5562601"/>
          </a:xfrm>
          <a:prstGeom prst="rect">
            <a:avLst/>
          </a:prstGeom>
          <a:effectLst/>
        </p:spPr>
      </p:pic>
      <p:sp>
        <p:nvSpPr>
          <p:cNvPr id="76" name="Rectangle 75">
            <a:extLst>
              <a:ext uri="{FF2B5EF4-FFF2-40B4-BE49-F238E27FC236}">
                <a16:creationId xmlns="" xmlns:a16="http://schemas.microsoft.com/office/drawing/2014/main" id="{A92A1116-1C84-41DF-B803-1F7B0883EC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387461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75150F2-C40E-4144-9A0E-5E44998F96CA}"/>
              </a:ext>
            </a:extLst>
          </p:cNvPr>
          <p:cNvSpPr>
            <a:spLocks noGrp="1"/>
          </p:cNvSpPr>
          <p:nvPr>
            <p:ph type="title"/>
          </p:nvPr>
        </p:nvSpPr>
        <p:spPr>
          <a:xfrm>
            <a:off x="488002" y="629266"/>
            <a:ext cx="2497746" cy="1641986"/>
          </a:xfrm>
        </p:spPr>
        <p:txBody>
          <a:bodyPr>
            <a:normAutofit/>
          </a:bodyPr>
          <a:lstStyle/>
          <a:p>
            <a:pPr marL="571500" indent="-571500">
              <a:lnSpc>
                <a:spcPct val="90000"/>
              </a:lnSpc>
              <a:buFont typeface="Arial" panose="020B0604020202020204" pitchFamily="34" charset="0"/>
              <a:buChar char="•"/>
            </a:pPr>
            <a:r>
              <a:rPr lang="sr-Cyrl-RS" sz="2600" dirty="0"/>
              <a:t>Избор и селекција будућих наставника</a:t>
            </a:r>
            <a:endParaRPr lang="en-US" sz="2600" dirty="0"/>
          </a:p>
        </p:txBody>
      </p:sp>
      <p:sp>
        <p:nvSpPr>
          <p:cNvPr id="3" name="Content Placeholder 2">
            <a:extLst>
              <a:ext uri="{FF2B5EF4-FFF2-40B4-BE49-F238E27FC236}">
                <a16:creationId xmlns="" xmlns:a16="http://schemas.microsoft.com/office/drawing/2014/main" id="{6928A86C-7FFD-41FD-B680-5B84B0AAF1A9}"/>
              </a:ext>
            </a:extLst>
          </p:cNvPr>
          <p:cNvSpPr>
            <a:spLocks noGrp="1"/>
          </p:cNvSpPr>
          <p:nvPr>
            <p:ph idx="1"/>
          </p:nvPr>
        </p:nvSpPr>
        <p:spPr>
          <a:xfrm>
            <a:off x="488002" y="2438401"/>
            <a:ext cx="2497746" cy="3809999"/>
          </a:xfrm>
        </p:spPr>
        <p:txBody>
          <a:bodyPr>
            <a:normAutofit fontScale="92500" lnSpcReduction="10000"/>
          </a:bodyPr>
          <a:lstStyle/>
          <a:p>
            <a:r>
              <a:rPr lang="sr-Cyrl-RS" dirty="0"/>
              <a:t>Критеријуми:</a:t>
            </a:r>
          </a:p>
          <a:p>
            <a:pPr marL="857250" lvl="1" indent="-457200">
              <a:buFont typeface="+mj-lt"/>
              <a:buAutoNum type="arabicPeriod"/>
            </a:pPr>
            <a:r>
              <a:rPr lang="sr-Cyrl-RS" dirty="0"/>
              <a:t>Провера физичких, говорних и других </a:t>
            </a:r>
            <a:r>
              <a:rPr lang="sr-Cyrl-RS" dirty="0" smtClean="0"/>
              <a:t>способности</a:t>
            </a:r>
            <a:endParaRPr lang="sr-Cyrl-RS" dirty="0"/>
          </a:p>
          <a:p>
            <a:pPr marL="857250" lvl="1" indent="-457200">
              <a:buFont typeface="+mj-lt"/>
              <a:buAutoNum type="arabicPeriod"/>
            </a:pPr>
            <a:r>
              <a:rPr lang="sr-Cyrl-RS" dirty="0"/>
              <a:t>Полагање пријемног испита, зависно од уже струке будућег наставника</a:t>
            </a:r>
          </a:p>
          <a:p>
            <a:pPr marL="400050" lvl="1" indent="0">
              <a:buNone/>
            </a:pPr>
            <a:endParaRPr lang="sr-Cyrl-RS" dirty="0"/>
          </a:p>
        </p:txBody>
      </p:sp>
      <p:pic>
        <p:nvPicPr>
          <p:cNvPr id="5" name="Picture 4">
            <a:extLst>
              <a:ext uri="{FF2B5EF4-FFF2-40B4-BE49-F238E27FC236}">
                <a16:creationId xmlns="" xmlns:a16="http://schemas.microsoft.com/office/drawing/2014/main" id="{93FF6D88-F076-4CAF-9D8B-D46B53B0DC66}"/>
              </a:ext>
            </a:extLst>
          </p:cNvPr>
          <p:cNvPicPr>
            <a:picLocks noChangeAspect="1"/>
          </p:cNvPicPr>
          <p:nvPr/>
        </p:nvPicPr>
        <p:blipFill rotWithShape="1">
          <a:blip r:embed="rId2">
            <a:extLst>
              <a:ext uri="{28A0092B-C50C-407E-A947-70E740481C1C}">
                <a14:useLocalDpi xmlns:a14="http://schemas.microsoft.com/office/drawing/2010/main" val="0"/>
              </a:ext>
            </a:extLst>
          </a:blip>
          <a:srcRect l="21126" r="1708" b="1"/>
          <a:stretch/>
        </p:blipFill>
        <p:spPr>
          <a:xfrm>
            <a:off x="3476010" y="10"/>
            <a:ext cx="5670098" cy="6857990"/>
          </a:xfrm>
          <a:prstGeom prst="rect">
            <a:avLst/>
          </a:prstGeom>
        </p:spPr>
      </p:pic>
      <p:sp>
        <p:nvSpPr>
          <p:cNvPr id="18" name="Rectangle 9">
            <a:extLst>
              <a:ext uri="{FF2B5EF4-FFF2-40B4-BE49-F238E27FC236}">
                <a16:creationId xmlns="" xmlns:a16="http://schemas.microsoft.com/office/drawing/2014/main" id="{A26E2FAE-FA60-497B-B2CB-7702C6FF3A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597835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3"/>
          <p:cNvSpPr>
            <a:spLocks noGrp="1"/>
          </p:cNvSpPr>
          <p:nvPr>
            <p:ph type="title"/>
          </p:nvPr>
        </p:nvSpPr>
        <p:spPr>
          <a:xfrm>
            <a:off x="0" y="228600"/>
            <a:ext cx="8950325" cy="990600"/>
          </a:xfrm>
        </p:spPr>
        <p:txBody>
          <a:bodyPr rtlCol="0">
            <a:normAutofit fontScale="90000"/>
          </a:bodyPr>
          <a:lstStyle/>
          <a:p>
            <a:pPr fontAlgn="auto">
              <a:spcAft>
                <a:spcPts val="0"/>
              </a:spcAft>
              <a:defRPr/>
            </a:pPr>
            <a:r>
              <a:rPr lang="sr-Cyrl-CS" dirty="0" smtClean="0">
                <a:latin typeface="Franklin Gothic Medium" pitchFamily="34" charset="0"/>
              </a:rPr>
              <a:t/>
            </a:r>
            <a:br>
              <a:rPr lang="sr-Cyrl-CS" dirty="0" smtClean="0">
                <a:latin typeface="Franklin Gothic Medium" pitchFamily="34" charset="0"/>
              </a:rPr>
            </a:br>
            <a:r>
              <a:rPr lang="sr-Latn-C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Професионални</a:t>
            </a:r>
            <a:r>
              <a:rPr lang="sr-Cyrl-C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 </a:t>
            </a:r>
            <a:r>
              <a:rPr lang="sr-Latn-C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rPr>
              <a:t>развој наставника</a:t>
            </a:r>
            <a:endParaRPr lang="en-US" b="1" dirty="0" smtClean="0">
              <a:solidFill>
                <a:schemeClr val="tx2">
                  <a:lumMod val="50000"/>
                </a:schemeClr>
              </a:solidFill>
              <a:effectLst>
                <a:outerShdw blurRad="38100" dist="38100" dir="2700000" algn="tl">
                  <a:srgbClr val="000000">
                    <a:alpha val="43137"/>
                  </a:srgbClr>
                </a:outerShdw>
              </a:effectLst>
              <a:latin typeface="Franklin Gothic Medium" pitchFamily="34" charset="0"/>
            </a:endParaRPr>
          </a:p>
        </p:txBody>
      </p:sp>
      <p:grpSp>
        <p:nvGrpSpPr>
          <p:cNvPr id="3" name="Shape 2"/>
          <p:cNvGrpSpPr>
            <a:grpSpLocks/>
          </p:cNvGrpSpPr>
          <p:nvPr/>
        </p:nvGrpSpPr>
        <p:grpSpPr bwMode="auto">
          <a:xfrm>
            <a:off x="85725" y="1706563"/>
            <a:ext cx="8918575" cy="5151437"/>
            <a:chOff x="54" y="1029"/>
            <a:chExt cx="5618" cy="3245"/>
          </a:xfrm>
        </p:grpSpPr>
        <p:pic>
          <p:nvPicPr>
            <p:cNvPr id="16386" name="Shape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 y="1029"/>
              <a:ext cx="5618" cy="3245"/>
            </a:xfrm>
            <a:prstGeom prst="rect">
              <a:avLst/>
            </a:prstGeom>
            <a:noFill/>
            <a:extLst>
              <a:ext uri="{909E8E84-426E-40DD-AFC4-6F175D3DCCD1}">
                <a14:hiddenFill xmlns:a14="http://schemas.microsoft.com/office/drawing/2010/main">
                  <a:solidFill>
                    <a:srgbClr val="FFFFFF"/>
                  </a:solidFill>
                </a14:hiddenFill>
              </a:ext>
            </a:extLst>
          </p:spPr>
        </p:pic>
        <p:sp>
          <p:nvSpPr>
            <p:cNvPr id="16387" name="Text Box 3"/>
            <p:cNvSpPr txBox="1">
              <a:spLocks noChangeArrowheads="1"/>
            </p:cNvSpPr>
            <p:nvPr/>
          </p:nvSpPr>
          <p:spPr bwMode="auto">
            <a:xfrm>
              <a:off x="91" y="1052"/>
              <a:ext cx="5547" cy="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grpSp>
        <p:nvGrpSpPr>
          <p:cNvPr id="2" name="Group 5"/>
          <p:cNvGrpSpPr>
            <a:grpSpLocks/>
          </p:cNvGrpSpPr>
          <p:nvPr/>
        </p:nvGrpSpPr>
        <p:grpSpPr bwMode="auto">
          <a:xfrm>
            <a:off x="914399" y="5513398"/>
            <a:ext cx="1496328" cy="888009"/>
            <a:chOff x="914203" y="5513179"/>
            <a:chExt cx="1496575" cy="888773"/>
          </a:xfrm>
          <a:gradFill>
            <a:gsLst>
              <a:gs pos="21000">
                <a:srgbClr val="52A45A"/>
              </a:gs>
              <a:gs pos="50000">
                <a:schemeClr val="accent1">
                  <a:tint val="44500"/>
                  <a:satMod val="160000"/>
                </a:schemeClr>
              </a:gs>
              <a:gs pos="100000">
                <a:schemeClr val="accent1">
                  <a:tint val="23500"/>
                  <a:satMod val="160000"/>
                </a:schemeClr>
              </a:gs>
            </a:gsLst>
            <a:lin ang="5400000" scaled="0"/>
          </a:gradFill>
        </p:grpSpPr>
        <p:sp>
          <p:nvSpPr>
            <p:cNvPr id="5" name="Oval 4"/>
            <p:cNvSpPr/>
            <p:nvPr/>
          </p:nvSpPr>
          <p:spPr>
            <a:xfrm>
              <a:off x="914203" y="5513179"/>
              <a:ext cx="185768" cy="184309"/>
            </a:xfrm>
            <a:prstGeom prst="ellips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6"/>
            <p:cNvSpPr/>
            <p:nvPr/>
          </p:nvSpPr>
          <p:spPr>
            <a:xfrm>
              <a:off x="961151" y="5802949"/>
              <a:ext cx="1449627" cy="599003"/>
            </a:xfrm>
            <a:custGeom>
              <a:avLst/>
              <a:gdLst>
                <a:gd name="connsiteX0" fmla="*/ 0 w 1054120"/>
                <a:gd name="connsiteY0" fmla="*/ 0 h 1196949"/>
                <a:gd name="connsiteX1" fmla="*/ 1054120 w 1054120"/>
                <a:gd name="connsiteY1" fmla="*/ 0 h 1196949"/>
                <a:gd name="connsiteX2" fmla="*/ 1054120 w 1054120"/>
                <a:gd name="connsiteY2" fmla="*/ 1196949 h 1196949"/>
                <a:gd name="connsiteX3" fmla="*/ 0 w 1054120"/>
                <a:gd name="connsiteY3" fmla="*/ 1196949 h 1196949"/>
                <a:gd name="connsiteX4" fmla="*/ 0 w 1054120"/>
                <a:gd name="connsiteY4" fmla="*/ 0 h 1196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120" h="1196949">
                  <a:moveTo>
                    <a:pt x="0" y="0"/>
                  </a:moveTo>
                  <a:lnTo>
                    <a:pt x="1054120" y="0"/>
                  </a:lnTo>
                  <a:lnTo>
                    <a:pt x="1054120" y="1196949"/>
                  </a:lnTo>
                  <a:lnTo>
                    <a:pt x="0" y="1196949"/>
                  </a:lnTo>
                  <a:lnTo>
                    <a:pt x="0" y="0"/>
                  </a:lnTo>
                  <a:close/>
                </a:path>
              </a:pathLst>
            </a:custGeom>
            <a:no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98067" tIns="0" rIns="0" bIns="0" spcCol="1270"/>
            <a:lstStyle/>
            <a:p>
              <a:pPr defTabSz="533400" fontAlgn="auto">
                <a:lnSpc>
                  <a:spcPct val="90000"/>
                </a:lnSpc>
                <a:spcBef>
                  <a:spcPts val="0"/>
                </a:spcBef>
                <a:spcAft>
                  <a:spcPct val="35000"/>
                </a:spcAft>
                <a:defRPr/>
              </a:pPr>
              <a:r>
                <a:rPr lang="en-US" sz="1400" b="1" dirty="0">
                  <a:solidFill>
                    <a:schemeClr val="tx2">
                      <a:lumMod val="50000"/>
                    </a:schemeClr>
                  </a:solidFill>
                </a:rPr>
                <a:t>P</a:t>
              </a:r>
              <a:r>
                <a:rPr lang="sr-Latn-CS" sz="1400" b="1" dirty="0">
                  <a:solidFill>
                    <a:schemeClr val="tx2">
                      <a:lumMod val="50000"/>
                    </a:schemeClr>
                  </a:solidFill>
                </a:rPr>
                <a:t>егрутовањ</a:t>
              </a:r>
              <a:r>
                <a:rPr lang="sr-Cyrl-CS" sz="1400" b="1" dirty="0">
                  <a:solidFill>
                    <a:schemeClr val="tx2">
                      <a:lumMod val="50000"/>
                    </a:schemeClr>
                  </a:solidFill>
                </a:rPr>
                <a:t>е</a:t>
              </a:r>
              <a:r>
                <a:rPr lang="sr-Latn-CS" sz="1400" b="1" dirty="0">
                  <a:solidFill>
                    <a:schemeClr val="tx2">
                      <a:lumMod val="50000"/>
                    </a:schemeClr>
                  </a:solidFill>
                </a:rPr>
                <a:t> наставника</a:t>
              </a:r>
              <a:endParaRPr lang="en-US" sz="1400" b="1" dirty="0">
                <a:solidFill>
                  <a:schemeClr val="tx2">
                    <a:lumMod val="50000"/>
                  </a:schemeClr>
                </a:solidFill>
              </a:endParaRPr>
            </a:p>
          </p:txBody>
        </p:sp>
      </p:grpSp>
      <p:grpSp>
        <p:nvGrpSpPr>
          <p:cNvPr id="6" name="Group 17"/>
          <p:cNvGrpSpPr>
            <a:grpSpLocks/>
          </p:cNvGrpSpPr>
          <p:nvPr/>
        </p:nvGrpSpPr>
        <p:grpSpPr bwMode="auto">
          <a:xfrm>
            <a:off x="1808163" y="4683107"/>
            <a:ext cx="1772140" cy="1042829"/>
            <a:chOff x="1808908" y="4682796"/>
            <a:chExt cx="1771442" cy="1043808"/>
          </a:xfrm>
          <a:gradFill>
            <a:gsLst>
              <a:gs pos="21000">
                <a:srgbClr val="52A45A"/>
              </a:gs>
              <a:gs pos="50000">
                <a:schemeClr val="accent1">
                  <a:tint val="44500"/>
                  <a:satMod val="160000"/>
                </a:schemeClr>
              </a:gs>
              <a:gs pos="100000">
                <a:schemeClr val="accent1">
                  <a:tint val="23500"/>
                  <a:satMod val="160000"/>
                </a:schemeClr>
              </a:gs>
            </a:gsLst>
            <a:lin ang="5400000" scaled="0"/>
          </a:gradFill>
        </p:grpSpPr>
        <p:sp>
          <p:nvSpPr>
            <p:cNvPr id="8" name="Oval 7"/>
            <p:cNvSpPr/>
            <p:nvPr/>
          </p:nvSpPr>
          <p:spPr>
            <a:xfrm>
              <a:off x="1808908" y="4682796"/>
              <a:ext cx="290397" cy="289195"/>
            </a:xfrm>
            <a:prstGeom prst="ellips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2052189" y="5032216"/>
              <a:ext cx="1528161" cy="694388"/>
            </a:xfrm>
            <a:custGeom>
              <a:avLst/>
              <a:gdLst>
                <a:gd name="connsiteX0" fmla="*/ 0 w 1335755"/>
                <a:gd name="connsiteY0" fmla="*/ 0 h 2107234"/>
                <a:gd name="connsiteX1" fmla="*/ 1335755 w 1335755"/>
                <a:gd name="connsiteY1" fmla="*/ 0 h 2107234"/>
                <a:gd name="connsiteX2" fmla="*/ 1335755 w 1335755"/>
                <a:gd name="connsiteY2" fmla="*/ 2107234 h 2107234"/>
                <a:gd name="connsiteX3" fmla="*/ 0 w 1335755"/>
                <a:gd name="connsiteY3" fmla="*/ 2107234 h 2107234"/>
                <a:gd name="connsiteX4" fmla="*/ 0 w 1335755"/>
                <a:gd name="connsiteY4" fmla="*/ 0 h 2107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5755" h="2107234">
                  <a:moveTo>
                    <a:pt x="0" y="0"/>
                  </a:moveTo>
                  <a:lnTo>
                    <a:pt x="1335755" y="0"/>
                  </a:lnTo>
                  <a:lnTo>
                    <a:pt x="1335755" y="2107234"/>
                  </a:lnTo>
                  <a:lnTo>
                    <a:pt x="0" y="2107234"/>
                  </a:lnTo>
                  <a:lnTo>
                    <a:pt x="0" y="0"/>
                  </a:lnTo>
                  <a:close/>
                </a:path>
              </a:pathLst>
            </a:custGeom>
            <a:no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53496" tIns="0" rIns="0" bIns="0" spcCol="1270"/>
            <a:lstStyle/>
            <a:p>
              <a:pPr defTabSz="533400" fontAlgn="auto">
                <a:lnSpc>
                  <a:spcPct val="90000"/>
                </a:lnSpc>
                <a:spcBef>
                  <a:spcPts val="0"/>
                </a:spcBef>
                <a:spcAft>
                  <a:spcPct val="35000"/>
                </a:spcAft>
                <a:defRPr/>
              </a:pPr>
              <a:r>
                <a:rPr lang="sr-Cyrl-CS" sz="1400" b="1" dirty="0">
                  <a:solidFill>
                    <a:schemeClr val="tx2">
                      <a:lumMod val="50000"/>
                    </a:schemeClr>
                  </a:solidFill>
                </a:rPr>
                <a:t>И</a:t>
              </a:r>
              <a:r>
                <a:rPr lang="sr-Latn-CS" sz="1400" b="1" dirty="0">
                  <a:solidFill>
                    <a:schemeClr val="tx2">
                      <a:lumMod val="50000"/>
                    </a:schemeClr>
                  </a:solidFill>
                </a:rPr>
                <a:t>ницијално образовање</a:t>
              </a:r>
              <a:r>
                <a:rPr lang="sr-Latn-CS" sz="1400" b="1" dirty="0">
                  <a:solidFill>
                    <a:schemeClr val="accent4">
                      <a:lumMod val="50000"/>
                    </a:schemeClr>
                  </a:solidFill>
                </a:rPr>
                <a:t> </a:t>
              </a:r>
              <a:r>
                <a:rPr lang="sr-Latn-CS" sz="1400" b="1" dirty="0">
                  <a:solidFill>
                    <a:schemeClr val="tx2">
                      <a:lumMod val="50000"/>
                    </a:schemeClr>
                  </a:solidFill>
                </a:rPr>
                <a:t>наставника</a:t>
              </a:r>
              <a:endParaRPr lang="en-US" sz="1400" b="1" dirty="0">
                <a:solidFill>
                  <a:schemeClr val="tx2">
                    <a:lumMod val="50000"/>
                  </a:schemeClr>
                </a:solidFill>
              </a:endParaRPr>
            </a:p>
          </p:txBody>
        </p:sp>
      </p:grpSp>
      <p:pic>
        <p:nvPicPr>
          <p:cNvPr id="17" name="Group 1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3634" y="3889230"/>
            <a:ext cx="1824038" cy="1279525"/>
          </a:xfrm>
          <a:prstGeom prst="rect">
            <a:avLst/>
          </a:prstGeom>
          <a:noFill/>
          <a:extLst>
            <a:ext uri="{909E8E84-426E-40DD-AFC4-6F175D3DCCD1}">
              <a14:hiddenFill xmlns:a14="http://schemas.microsoft.com/office/drawing/2010/main">
                <a:solidFill>
                  <a:srgbClr val="FFFFFF"/>
                </a:solidFill>
              </a14:hiddenFill>
            </a:ext>
          </a:extLst>
        </p:spPr>
      </p:pic>
      <p:pic>
        <p:nvPicPr>
          <p:cNvPr id="18" name="Group 1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0388" y="3267075"/>
            <a:ext cx="1665287" cy="1665288"/>
          </a:xfrm>
          <a:prstGeom prst="rect">
            <a:avLst/>
          </a:prstGeom>
          <a:noFill/>
          <a:extLst>
            <a:ext uri="{909E8E84-426E-40DD-AFC4-6F175D3DCCD1}">
              <a14:hiddenFill xmlns:a14="http://schemas.microsoft.com/office/drawing/2010/main">
                <a:solidFill>
                  <a:srgbClr val="FFFFFF"/>
                </a:solidFill>
              </a14:hiddenFill>
            </a:ext>
          </a:extLst>
        </p:spPr>
      </p:pic>
      <p:pic>
        <p:nvPicPr>
          <p:cNvPr id="19" name="Group 2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0213" y="2828925"/>
            <a:ext cx="1744662" cy="1651000"/>
          </a:xfrm>
          <a:prstGeom prst="rect">
            <a:avLst/>
          </a:prstGeom>
          <a:noFill/>
          <a:extLst>
            <a:ext uri="{909E8E84-426E-40DD-AFC4-6F175D3DCCD1}">
              <a14:hiddenFill xmlns:a14="http://schemas.microsoft.com/office/drawing/2010/main">
                <a:solidFill>
                  <a:srgbClr val="FFFFFF"/>
                </a:solidFill>
              </a14:hiddenFill>
            </a:ext>
          </a:extLst>
        </p:spPr>
      </p:pic>
      <p:pic>
        <p:nvPicPr>
          <p:cNvPr id="20" name="Group 2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59638" y="2511425"/>
            <a:ext cx="1646237"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3881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533400"/>
            <a:ext cx="8763000" cy="6096000"/>
          </a:xfrm>
        </p:spPr>
        <p:txBody>
          <a:bodyPr>
            <a:normAutofit fontScale="90000"/>
          </a:bodyPr>
          <a:lstStyle/>
          <a:p>
            <a:pPr marL="0" indent="0" fontAlgn="auto">
              <a:spcAft>
                <a:spcPts val="0"/>
              </a:spcAft>
              <a:defRPr/>
            </a:pP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Установа </a:t>
            </a:r>
            <a:r>
              <a:rPr lang="ru-RU" sz="2400" dirty="0">
                <a:solidFill>
                  <a:schemeClr val="accent1">
                    <a:lumMod val="50000"/>
                  </a:schemeClr>
                </a:solidFill>
                <a:latin typeface="Franklin Gothic Medium" pitchFamily="34" charset="0"/>
              </a:rPr>
              <a:t>прати остваривање плана свих облика СУ, води евиденцију, односно базу података о професионалном статусу и СУ наставника</a:t>
            </a:r>
            <a:r>
              <a:rPr lang="sr-Cyrl-CS" sz="2400" dirty="0">
                <a:solidFill>
                  <a:schemeClr val="accent1">
                    <a:lumMod val="50000"/>
                  </a:schemeClr>
                </a:solidFill>
                <a:latin typeface="Franklin Gothic Medium" pitchFamily="34" charset="0"/>
              </a:rPr>
              <a:t>.</a:t>
            </a:r>
            <a:r>
              <a:rPr lang="ru-RU" sz="2400" dirty="0">
                <a:solidFill>
                  <a:schemeClr val="accent1">
                    <a:lumMod val="50000"/>
                  </a:schemeClr>
                </a:solidFill>
                <a:latin typeface="Franklin Gothic Medium" pitchFamily="34" charset="0"/>
              </a:rPr>
              <a:t>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t>
            </a:r>
            <a:r>
              <a:rPr lang="ru-RU" sz="2700" b="1" dirty="0" smtClean="0">
                <a:solidFill>
                  <a:schemeClr val="tx2">
                    <a:lumMod val="50000"/>
                  </a:schemeClr>
                </a:solidFill>
                <a:effectLst>
                  <a:outerShdw blurRad="38100" dist="38100" dir="2700000" algn="tl">
                    <a:srgbClr val="000000">
                      <a:alpha val="43137"/>
                    </a:srgbClr>
                  </a:outerShdw>
                </a:effectLst>
              </a:rPr>
              <a:t>Стандарди компетенција наставника</a:t>
            </a:r>
            <a:r>
              <a:rPr lang="ru-RU" sz="2700" dirty="0">
                <a:solidFill>
                  <a:schemeClr val="accent1">
                    <a:lumMod val="50000"/>
                  </a:schemeClr>
                </a:solidFill>
                <a:latin typeface="Franklin Gothic Medium" pitchFamily="34" charset="0"/>
              </a:rPr>
              <a:t/>
            </a:r>
            <a:br>
              <a:rPr lang="ru-RU" sz="2700" dirty="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sr-Latn-CS" sz="2400" dirty="0">
                <a:solidFill>
                  <a:schemeClr val="accent1">
                    <a:lumMod val="50000"/>
                  </a:schemeClr>
                </a:solidFill>
                <a:latin typeface="Franklin Gothic Medium" pitchFamily="34" charset="0"/>
              </a:rPr>
              <a:t>Стандарди компетенција су</a:t>
            </a:r>
            <a:r>
              <a:rPr lang="x-none" sz="2400">
                <a:solidFill>
                  <a:schemeClr val="accent1">
                    <a:lumMod val="50000"/>
                  </a:schemeClr>
                </a:solidFill>
                <a:latin typeface="Franklin Gothic Medium" pitchFamily="34" charset="0"/>
              </a:rPr>
              <a:t> о</a:t>
            </a:r>
            <a:r>
              <a:rPr lang="sr-Latn-CS" sz="2400" dirty="0">
                <a:solidFill>
                  <a:schemeClr val="accent1">
                    <a:lumMod val="50000"/>
                  </a:schemeClr>
                </a:solidFill>
                <a:latin typeface="Franklin Gothic Medium" pitchFamily="34" charset="0"/>
              </a:rPr>
              <a:t>писи суштинских знања</a:t>
            </a:r>
            <a:r>
              <a:rPr lang="en-US" sz="2400" dirty="0">
                <a:solidFill>
                  <a:schemeClr val="accent1">
                    <a:lumMod val="50000"/>
                  </a:schemeClr>
                </a:solidFill>
                <a:latin typeface="Franklin Gothic Medium" pitchFamily="34" charset="0"/>
              </a:rPr>
              <a:t>,</a:t>
            </a:r>
            <a:r>
              <a:rPr lang="x-none" sz="2400">
                <a:solidFill>
                  <a:schemeClr val="accent1">
                    <a:lumMod val="50000"/>
                  </a:schemeClr>
                </a:solidFill>
                <a:latin typeface="Franklin Gothic Medium" pitchFamily="34" charset="0"/>
              </a:rPr>
              <a:t> </a:t>
            </a:r>
            <a:r>
              <a:rPr lang="sr-Latn-CS" sz="2400" dirty="0">
                <a:solidFill>
                  <a:schemeClr val="accent1">
                    <a:lumMod val="50000"/>
                  </a:schemeClr>
                </a:solidFill>
                <a:latin typeface="Franklin Gothic Medium" pitchFamily="34" charset="0"/>
              </a:rPr>
              <a:t>умења </a:t>
            </a:r>
            <a:r>
              <a:rPr lang="en-US" sz="2400" dirty="0">
                <a:solidFill>
                  <a:schemeClr val="accent1">
                    <a:lumMod val="50000"/>
                  </a:schemeClr>
                </a:solidFill>
                <a:latin typeface="Franklin Gothic Medium" pitchFamily="34" charset="0"/>
              </a:rPr>
              <a:t> </a:t>
            </a:r>
            <a:r>
              <a:rPr lang="sr-Latn-CS" sz="2400" dirty="0">
                <a:solidFill>
                  <a:schemeClr val="accent1">
                    <a:lumMod val="50000"/>
                  </a:schemeClr>
                </a:solidFill>
                <a:latin typeface="Franklin Gothic Medium" pitchFamily="34" charset="0"/>
              </a:rPr>
              <a:t>и ставова која наставници треба да поседују и показују/исказују током обављања васпитно-образовне делатности</a:t>
            </a:r>
            <a:r>
              <a:rPr lang="x-none" sz="2400">
                <a:solidFill>
                  <a:schemeClr val="accent1">
                    <a:lumMod val="50000"/>
                  </a:schemeClr>
                </a:solidFill>
                <a:latin typeface="Franklin Gothic Medium" pitchFamily="34" charset="0"/>
              </a:rPr>
              <a:t> у следећим областима:</a:t>
            </a:r>
            <a:r>
              <a:rPr lang="sr-Cyrl-CS" sz="2400" dirty="0">
                <a:solidFill>
                  <a:schemeClr val="accent1">
                    <a:lumMod val="50000"/>
                  </a:schemeClr>
                </a:solidFill>
                <a:latin typeface="Franklin Gothic Medium" pitchFamily="34" charset="0"/>
              </a:rPr>
              <a:t/>
            </a:r>
            <a:br>
              <a:rPr lang="sr-Cyrl-CS" sz="2400" dirty="0">
                <a:solidFill>
                  <a:schemeClr val="accent1">
                    <a:lumMod val="50000"/>
                  </a:schemeClr>
                </a:solidFill>
                <a:latin typeface="Franklin Gothic Medium" pitchFamily="34" charset="0"/>
              </a:rPr>
            </a:br>
            <a:r>
              <a:rPr lang="sr-Cyrl-CS" sz="2400" dirty="0">
                <a:solidFill>
                  <a:schemeClr val="accent1">
                    <a:lumMod val="50000"/>
                  </a:schemeClr>
                </a:solidFill>
                <a:latin typeface="Franklin Gothic Medium" pitchFamily="34" charset="0"/>
              </a:rPr>
              <a:t/>
            </a:r>
            <a:br>
              <a:rPr lang="sr-Cyrl-CS" sz="2400" dirty="0">
                <a:solidFill>
                  <a:schemeClr val="accent1">
                    <a:lumMod val="50000"/>
                  </a:schemeClr>
                </a:solidFill>
                <a:latin typeface="Franklin Gothic Medium" pitchFamily="34" charset="0"/>
              </a:rPr>
            </a:br>
            <a:r>
              <a:rPr lang="sr-Cyrl-CS" sz="2400" dirty="0" smtClean="0">
                <a:solidFill>
                  <a:schemeClr val="accent1">
                    <a:lumMod val="50000"/>
                  </a:schemeClr>
                </a:solidFill>
                <a:latin typeface="Franklin Gothic Medium" pitchFamily="34" charset="0"/>
              </a:rPr>
              <a:t>- </a:t>
            </a:r>
            <a:r>
              <a:rPr lang="ru-RU" sz="2400" dirty="0" smtClean="0">
                <a:solidFill>
                  <a:schemeClr val="accent1">
                    <a:lumMod val="50000"/>
                  </a:schemeClr>
                </a:solidFill>
                <a:latin typeface="Franklin Gothic Medium" pitchFamily="34" charset="0"/>
              </a:rPr>
              <a:t>наставна </a:t>
            </a:r>
            <a:r>
              <a:rPr lang="ru-RU" sz="2400" dirty="0">
                <a:solidFill>
                  <a:schemeClr val="accent1">
                    <a:lumMod val="50000"/>
                  </a:schemeClr>
                </a:solidFill>
                <a:latin typeface="Franklin Gothic Medium" pitchFamily="34" charset="0"/>
              </a:rPr>
              <a:t>област, предмет и методика наставе</a:t>
            </a:r>
            <a:r>
              <a:rPr lang="sr-Cyrl-CS" sz="2400" dirty="0">
                <a:solidFill>
                  <a:schemeClr val="accent1">
                    <a:lumMod val="50000"/>
                  </a:schemeClr>
                </a:solidFill>
                <a:latin typeface="Franklin Gothic Medium" pitchFamily="34" charset="0"/>
              </a:rPr>
              <a:t/>
            </a:r>
            <a:br>
              <a:rPr lang="sr-Cyrl-CS" sz="2400" dirty="0">
                <a:solidFill>
                  <a:schemeClr val="accent1">
                    <a:lumMod val="50000"/>
                  </a:schemeClr>
                </a:solidFill>
                <a:latin typeface="Franklin Gothic Medium" pitchFamily="34" charset="0"/>
              </a:rPr>
            </a:br>
            <a:r>
              <a:rPr lang="sr-Cyrl-CS" sz="2400" dirty="0" smtClean="0">
                <a:solidFill>
                  <a:schemeClr val="accent1">
                    <a:lumMod val="50000"/>
                  </a:schemeClr>
                </a:solidFill>
                <a:latin typeface="Franklin Gothic Medium" pitchFamily="34" charset="0"/>
              </a:rPr>
              <a:t>- поучавање </a:t>
            </a:r>
            <a:r>
              <a:rPr lang="sr-Cyrl-CS" sz="2400" dirty="0">
                <a:solidFill>
                  <a:schemeClr val="accent1">
                    <a:lumMod val="50000"/>
                  </a:schemeClr>
                </a:solidFill>
                <a:latin typeface="Franklin Gothic Medium" pitchFamily="34" charset="0"/>
              </a:rPr>
              <a:t>и учење </a:t>
            </a:r>
            <a:br>
              <a:rPr lang="sr-Cyrl-CS" sz="2400" dirty="0">
                <a:solidFill>
                  <a:schemeClr val="accent1">
                    <a:lumMod val="50000"/>
                  </a:schemeClr>
                </a:solidFill>
                <a:latin typeface="Franklin Gothic Medium" pitchFamily="34" charset="0"/>
              </a:rPr>
            </a:br>
            <a:r>
              <a:rPr lang="sr-Cyrl-CS" sz="2400" dirty="0" smtClean="0">
                <a:solidFill>
                  <a:schemeClr val="accent1">
                    <a:lumMod val="50000"/>
                  </a:schemeClr>
                </a:solidFill>
                <a:latin typeface="Franklin Gothic Medium" pitchFamily="34" charset="0"/>
              </a:rPr>
              <a:t>- подршка </a:t>
            </a:r>
            <a:r>
              <a:rPr lang="sr-Cyrl-CS" sz="2400" dirty="0">
                <a:solidFill>
                  <a:schemeClr val="accent1">
                    <a:lumMod val="50000"/>
                  </a:schemeClr>
                </a:solidFill>
                <a:latin typeface="Franklin Gothic Medium" pitchFamily="34" charset="0"/>
              </a:rPr>
              <a:t>развоју личности ученика</a:t>
            </a:r>
            <a:br>
              <a:rPr lang="sr-Cyrl-CS" sz="2400" dirty="0">
                <a:solidFill>
                  <a:schemeClr val="accent1">
                    <a:lumMod val="50000"/>
                  </a:schemeClr>
                </a:solidFill>
                <a:latin typeface="Franklin Gothic Medium" pitchFamily="34" charset="0"/>
              </a:rPr>
            </a:br>
            <a:r>
              <a:rPr lang="sr-Cyrl-CS" sz="2400" dirty="0" smtClean="0">
                <a:solidFill>
                  <a:schemeClr val="accent1">
                    <a:lumMod val="50000"/>
                  </a:schemeClr>
                </a:solidFill>
                <a:latin typeface="Franklin Gothic Medium" pitchFamily="34" charset="0"/>
              </a:rPr>
              <a:t>- комуникација </a:t>
            </a:r>
            <a:r>
              <a:rPr lang="sr-Cyrl-CS" sz="2400" dirty="0">
                <a:solidFill>
                  <a:schemeClr val="accent1">
                    <a:lumMod val="50000"/>
                  </a:schemeClr>
                </a:solidFill>
                <a:latin typeface="Franklin Gothic Medium" pitchFamily="34" charset="0"/>
              </a:rPr>
              <a:t>и сарадња</a:t>
            </a:r>
            <a:r>
              <a:rPr lang="en-US" sz="2400" dirty="0">
                <a:solidFill>
                  <a:schemeClr val="accent1">
                    <a:lumMod val="50000"/>
                  </a:schemeClr>
                </a:solidFill>
                <a:latin typeface="Franklin Gothic Medium" pitchFamily="34" charset="0"/>
              </a:rPr>
              <a:t/>
            </a:r>
            <a:br>
              <a:rPr lang="en-US"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ru-RU" sz="2400" dirty="0">
                <a:solidFill>
                  <a:schemeClr val="accent1">
                    <a:lumMod val="50000"/>
                  </a:schemeClr>
                </a:solidFill>
                <a:latin typeface="Franklin Gothic Medium" pitchFamily="34" charset="0"/>
              </a:rPr>
              <a:t/>
            </a:r>
            <a:br>
              <a:rPr lang="ru-RU" sz="2400" dirty="0">
                <a:solidFill>
                  <a:schemeClr val="accent1">
                    <a:lumMod val="50000"/>
                  </a:schemeClr>
                </a:solidFill>
                <a:latin typeface="Franklin Gothic Medium" pitchFamily="34" charset="0"/>
              </a:rPr>
            </a:br>
            <a:r>
              <a:rPr lang="ru-RU" sz="2400" dirty="0" smtClean="0">
                <a:solidFill>
                  <a:schemeClr val="accent1">
                    <a:lumMod val="50000"/>
                  </a:schemeClr>
                </a:solidFill>
                <a:latin typeface="Franklin Gothic Medium" pitchFamily="34" charset="0"/>
              </a:rPr>
              <a:t/>
            </a:r>
            <a:br>
              <a:rPr lang="ru-RU" sz="2400" dirty="0" smtClean="0">
                <a:solidFill>
                  <a:schemeClr val="accent1">
                    <a:lumMod val="50000"/>
                  </a:schemeClr>
                </a:solidFill>
                <a:latin typeface="Franklin Gothic Medium" pitchFamily="34" charset="0"/>
              </a:rPr>
            </a:br>
            <a:r>
              <a:rPr lang="en-US" sz="2400" dirty="0">
                <a:solidFill>
                  <a:schemeClr val="accent1">
                    <a:lumMod val="50000"/>
                  </a:schemeClr>
                </a:solidFill>
                <a:latin typeface="Franklin Gothic Medium" pitchFamily="34" charset="0"/>
              </a:rPr>
              <a:t/>
            </a:r>
            <a:br>
              <a:rPr lang="en-US" sz="2400" dirty="0">
                <a:solidFill>
                  <a:schemeClr val="accent1">
                    <a:lumMod val="50000"/>
                  </a:schemeClr>
                </a:solidFill>
                <a:latin typeface="Franklin Gothic Medium" pitchFamily="34"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0128136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8915400" cy="6172200"/>
          </a:xfrm>
        </p:spPr>
        <p:txBody>
          <a:bodyPr>
            <a:normAutofit/>
          </a:bodyPr>
          <a:lstStyle/>
          <a:p>
            <a:pPr marL="501650" indent="-457200">
              <a:lnSpc>
                <a:spcPct val="90000"/>
              </a:lnSpc>
              <a:spcBef>
                <a:spcPts val="600"/>
              </a:spcBef>
            </a:pPr>
            <a:r>
              <a:rPr lang="sr-Cyrl-CS" altLang="en-US" sz="2400" b="1" dirty="0">
                <a:solidFill>
                  <a:schemeClr val="tx2">
                    <a:lumMod val="50000"/>
                  </a:schemeClr>
                </a:solidFill>
                <a:effectLst>
                  <a:outerShdw blurRad="38100" dist="38100" dir="2700000" algn="tl">
                    <a:srgbClr val="000000">
                      <a:alpha val="43137"/>
                    </a:srgbClr>
                  </a:outerShdw>
                </a:effectLst>
              </a:rPr>
              <a:t>Приоритетне области стручног </a:t>
            </a:r>
            <a:r>
              <a:rPr lang="sr-Cyrl-CS" altLang="en-US" sz="2400" b="1" dirty="0" smtClean="0">
                <a:solidFill>
                  <a:schemeClr val="tx2">
                    <a:lumMod val="50000"/>
                  </a:schemeClr>
                </a:solidFill>
                <a:effectLst>
                  <a:outerShdw blurRad="38100" dist="38100" dir="2700000" algn="tl">
                    <a:srgbClr val="000000">
                      <a:alpha val="43137"/>
                    </a:srgbClr>
                  </a:outerShdw>
                </a:effectLst>
              </a:rPr>
              <a:t>усавршавања</a:t>
            </a:r>
            <a:br>
              <a:rPr lang="sr-Cyrl-CS" altLang="en-US" sz="2400" b="1" dirty="0" smtClean="0">
                <a:solidFill>
                  <a:schemeClr val="tx2">
                    <a:lumMod val="50000"/>
                  </a:schemeClr>
                </a:solidFill>
                <a:effectLst>
                  <a:outerShdw blurRad="38100" dist="38100" dir="2700000" algn="tl">
                    <a:srgbClr val="000000">
                      <a:alpha val="43137"/>
                    </a:srgbClr>
                  </a:outerShdw>
                </a:effectLst>
              </a:rPr>
            </a:br>
            <a:r>
              <a:rPr lang="sr-Cyrl-CS" altLang="en-US" sz="2400" b="1" dirty="0">
                <a:solidFill>
                  <a:schemeClr val="tx2">
                    <a:lumMod val="50000"/>
                  </a:schemeClr>
                </a:solidFill>
                <a:effectLst>
                  <a:outerShdw blurRad="38100" dist="38100" dir="2700000" algn="tl">
                    <a:srgbClr val="000000">
                      <a:alpha val="43137"/>
                    </a:srgbClr>
                  </a:outerShdw>
                </a:effectLst>
              </a:rPr>
              <a:t/>
            </a:r>
            <a:br>
              <a:rPr lang="sr-Cyrl-CS" altLang="en-US" sz="2400" b="1" dirty="0">
                <a:solidFill>
                  <a:schemeClr val="tx2">
                    <a:lumMod val="50000"/>
                  </a:schemeClr>
                </a:solidFill>
                <a:effectLst>
                  <a:outerShdw blurRad="38100" dist="38100" dir="2700000" algn="tl">
                    <a:srgbClr val="000000">
                      <a:alpha val="43137"/>
                    </a:srgbClr>
                  </a:outerShdw>
                </a:effectLst>
              </a:rPr>
            </a:br>
            <a:r>
              <a:rPr lang="sr-Cyrl-CS" altLang="en-US" sz="2400" b="1" dirty="0" smtClean="0">
                <a:solidFill>
                  <a:schemeClr val="tx2">
                    <a:lumMod val="50000"/>
                  </a:schemeClr>
                </a:solidFill>
                <a:effectLst>
                  <a:outerShdw blurRad="38100" dist="38100" dir="2700000" algn="tl">
                    <a:srgbClr val="000000">
                      <a:alpha val="43137"/>
                    </a:srgbClr>
                  </a:outerShdw>
                </a:effectLst>
              </a:rPr>
              <a:t>- </a:t>
            </a:r>
            <a:r>
              <a:rPr lang="ru-RU" altLang="en-US" sz="2400" dirty="0" smtClean="0">
                <a:solidFill>
                  <a:srgbClr val="254061"/>
                </a:solidFill>
                <a:latin typeface="Franklin Gothic Medium" pitchFamily="34" charset="0"/>
              </a:rPr>
              <a:t>Јачање </a:t>
            </a:r>
            <a:r>
              <a:rPr lang="ru-RU" altLang="en-US" sz="2400" dirty="0">
                <a:solidFill>
                  <a:srgbClr val="254061"/>
                </a:solidFill>
                <a:latin typeface="Franklin Gothic Medium" pitchFamily="34" charset="0"/>
              </a:rPr>
              <a:t>професионалних капацитета запослених, нарочито у области иновативних метода наставе и управљања одељењем</a:t>
            </a:r>
            <a:r>
              <a:rPr lang="ru-RU" altLang="en-US" sz="2400" dirty="0" smtClean="0">
                <a:solidFill>
                  <a:srgbClr val="254061"/>
                </a:solidFill>
                <a:latin typeface="Franklin Gothic Medium" pitchFamily="34" charset="0"/>
              </a:rPr>
              <a:t>;</a:t>
            </a:r>
            <a:r>
              <a:rPr lang="ru-RU" altLang="en-US" sz="2400" dirty="0">
                <a:solidFill>
                  <a:srgbClr val="254061"/>
                </a:solidFill>
                <a:latin typeface="Franklin Gothic Medium" pitchFamily="34" charset="0"/>
              </a:rPr>
              <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Учење </a:t>
            </a:r>
            <a:r>
              <a:rPr lang="ru-RU" altLang="en-US" sz="2400" dirty="0">
                <a:solidFill>
                  <a:srgbClr val="254061"/>
                </a:solidFill>
                <a:latin typeface="Franklin Gothic Medium" pitchFamily="34" charset="0"/>
              </a:rPr>
              <a:t>да се учи и развијање мотивације за учење;</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a:t>
            </a:r>
            <a:r>
              <a:rPr lang="sr-Cyrl-CS" sz="2400" dirty="0" smtClean="0">
                <a:solidFill>
                  <a:srgbClr val="254061"/>
                </a:solidFill>
                <a:latin typeface="Franklin Gothic Medium" pitchFamily="34" charset="0"/>
              </a:rPr>
              <a:t>Здравствено </a:t>
            </a:r>
            <a:r>
              <a:rPr lang="sr-Cyrl-CS" sz="2400" dirty="0">
                <a:solidFill>
                  <a:srgbClr val="254061"/>
                </a:solidFill>
                <a:latin typeface="Franklin Gothic Medium" pitchFamily="34" charset="0"/>
              </a:rPr>
              <a:t>образовање и развијање здравих стилова живота;</a:t>
            </a:r>
            <a:r>
              <a:rPr lang="ru-RU" altLang="en-US" sz="2400" dirty="0">
                <a:solidFill>
                  <a:srgbClr val="254061"/>
                </a:solidFill>
                <a:latin typeface="Franklin Gothic Medium" pitchFamily="34" charset="0"/>
              </a:rPr>
              <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Комуникацијске </a:t>
            </a:r>
            <a:r>
              <a:rPr lang="ru-RU" altLang="en-US" sz="2400" dirty="0">
                <a:solidFill>
                  <a:srgbClr val="254061"/>
                </a:solidFill>
                <a:latin typeface="Franklin Gothic Medium" pitchFamily="34" charset="0"/>
              </a:rPr>
              <a:t>вештине;</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Одрживи </a:t>
            </a:r>
            <a:r>
              <a:rPr lang="ru-RU" altLang="en-US" sz="2400" dirty="0">
                <a:solidFill>
                  <a:srgbClr val="254061"/>
                </a:solidFill>
                <a:latin typeface="Franklin Gothic Medium" pitchFamily="34" charset="0"/>
              </a:rPr>
              <a:t>развој и заштита животне средине;</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Превенција </a:t>
            </a:r>
            <a:r>
              <a:rPr lang="ru-RU" altLang="en-US" sz="2400" dirty="0">
                <a:solidFill>
                  <a:srgbClr val="254061"/>
                </a:solidFill>
                <a:latin typeface="Franklin Gothic Medium" pitchFamily="34" charset="0"/>
              </a:rPr>
              <a:t>насиља, злостављања и занемаривања;</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Превенција </a:t>
            </a:r>
            <a:r>
              <a:rPr lang="ru-RU" altLang="en-US" sz="2400" dirty="0">
                <a:solidFill>
                  <a:srgbClr val="254061"/>
                </a:solidFill>
                <a:latin typeface="Franklin Gothic Medium" pitchFamily="34" charset="0"/>
              </a:rPr>
              <a:t>дискриминације;</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Инклузија </a:t>
            </a:r>
            <a:r>
              <a:rPr lang="ru-RU" altLang="en-US" sz="2400" dirty="0">
                <a:solidFill>
                  <a:srgbClr val="254061"/>
                </a:solidFill>
                <a:latin typeface="Franklin Gothic Medium" pitchFamily="34" charset="0"/>
              </a:rPr>
              <a:t>деце и ученика са сметњама у развоју и из друштвено маргинализованих група;</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Сарадња </a:t>
            </a:r>
            <a:r>
              <a:rPr lang="ru-RU" altLang="en-US" sz="2400" dirty="0">
                <a:solidFill>
                  <a:srgbClr val="254061"/>
                </a:solidFill>
                <a:latin typeface="Franklin Gothic Medium" pitchFamily="34" charset="0"/>
              </a:rPr>
              <a:t>са родитељима, ученицима и ученичким парламентима;</a:t>
            </a:r>
            <a:br>
              <a:rPr lang="ru-RU" altLang="en-US" sz="2400" dirty="0">
                <a:solidFill>
                  <a:srgbClr val="254061"/>
                </a:solidFill>
                <a:latin typeface="Franklin Gothic Medium" pitchFamily="34" charset="0"/>
              </a:rPr>
            </a:br>
            <a:r>
              <a:rPr lang="ru-RU" altLang="en-US" sz="2400" dirty="0" smtClean="0">
                <a:solidFill>
                  <a:srgbClr val="254061"/>
                </a:solidFill>
                <a:latin typeface="Franklin Gothic Medium" pitchFamily="34" charset="0"/>
              </a:rPr>
              <a:t>- Информационо-комуникационе </a:t>
            </a:r>
            <a:r>
              <a:rPr lang="ru-RU" altLang="en-US" sz="2400" dirty="0">
                <a:solidFill>
                  <a:srgbClr val="254061"/>
                </a:solidFill>
                <a:latin typeface="Franklin Gothic Medium" pitchFamily="34" charset="0"/>
              </a:rPr>
              <a:t>технологије.</a:t>
            </a:r>
            <a:r>
              <a:rPr lang="en-US" altLang="en-US" sz="2400" dirty="0">
                <a:solidFill>
                  <a:srgbClr val="254061"/>
                </a:solidFill>
                <a:latin typeface="Franklin Gothic Medium" pitchFamily="34" charset="0"/>
              </a:rPr>
              <a:t> </a:t>
            </a:r>
            <a:br>
              <a:rPr lang="en-US" altLang="en-US" sz="2400" dirty="0">
                <a:solidFill>
                  <a:srgbClr val="254061"/>
                </a:solidFill>
                <a:latin typeface="Franklin Gothic Medium" pitchFamily="34" charset="0"/>
              </a:rPr>
            </a:b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9303054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382000" cy="990600"/>
          </a:xfrm>
        </p:spPr>
        <p:txBody>
          <a:bodyPr rtlCol="0">
            <a:normAutofit fontScale="90000"/>
          </a:bodyPr>
          <a:lstStyle/>
          <a:p>
            <a:pPr fontAlgn="auto">
              <a:spcAft>
                <a:spcPts val="0"/>
              </a:spcAft>
              <a:defRPr/>
            </a:pPr>
            <a:r>
              <a:rPr lang="sr-Cyrl-CS" sz="4000" b="1" dirty="0">
                <a:solidFill>
                  <a:schemeClr val="tx2">
                    <a:lumMod val="50000"/>
                  </a:schemeClr>
                </a:solidFill>
                <a:effectLst>
                  <a:outerShdw blurRad="38100" dist="38100" dir="2700000" algn="tl">
                    <a:srgbClr val="000000">
                      <a:alpha val="43137"/>
                    </a:srgbClr>
                  </a:outerShdw>
                </a:effectLst>
              </a:rPr>
              <a:t>Усавршавање на нивоу </a:t>
            </a:r>
            <a:r>
              <a:rPr lang="sr-Cyrl-CS" sz="4000" b="1" dirty="0" smtClean="0">
                <a:solidFill>
                  <a:schemeClr val="tx2">
                    <a:lumMod val="50000"/>
                  </a:schemeClr>
                </a:solidFill>
                <a:effectLst>
                  <a:outerShdw blurRad="38100" dist="38100" dir="2700000" algn="tl">
                    <a:srgbClr val="000000">
                      <a:alpha val="43137"/>
                    </a:srgbClr>
                  </a:outerShdw>
                </a:effectLst>
              </a:rPr>
              <a:t>установе</a:t>
            </a:r>
            <a:br>
              <a:rPr lang="sr-Cyrl-CS" sz="4000" b="1" dirty="0" smtClean="0">
                <a:solidFill>
                  <a:schemeClr val="tx2">
                    <a:lumMod val="50000"/>
                  </a:schemeClr>
                </a:solidFill>
                <a:effectLst>
                  <a:outerShdw blurRad="38100" dist="38100" dir="2700000" algn="tl">
                    <a:srgbClr val="000000">
                      <a:alpha val="43137"/>
                    </a:srgbClr>
                  </a:outerShdw>
                </a:effectLst>
              </a:rPr>
            </a:br>
            <a:r>
              <a:rPr lang="sr-Cyrl-CS" sz="27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Наставник треба:</a:t>
            </a:r>
            <a:endParaRPr lang="en-US" sz="2700" dirty="0">
              <a:solidFill>
                <a:schemeClr val="tx2">
                  <a:lumMod val="50000"/>
                </a:schemeClr>
              </a:solidFill>
              <a:latin typeface="Times New Roman" pitchFamily="18" charset="0"/>
              <a:cs typeface="Times New Roman" pitchFamily="18" charset="0"/>
            </a:endParaRPr>
          </a:p>
        </p:txBody>
      </p:sp>
      <p:sp>
        <p:nvSpPr>
          <p:cNvPr id="5" name="Text Placeholder 4"/>
          <p:cNvSpPr>
            <a:spLocks noGrp="1"/>
          </p:cNvSpPr>
          <p:nvPr>
            <p:ph type="body" idx="1"/>
          </p:nvPr>
        </p:nvSpPr>
        <p:spPr>
          <a:xfrm>
            <a:off x="609600" y="1524000"/>
            <a:ext cx="3962400" cy="609600"/>
          </a:xfrm>
          <a:solidFill>
            <a:schemeClr val="accent1">
              <a:lumMod val="40000"/>
              <a:lumOff val="60000"/>
              <a:alpha val="24706"/>
            </a:schemeClr>
          </a:solidFill>
        </p:spPr>
        <p:txBody>
          <a:bodyPr rtlCol="0">
            <a:normAutofit fontScale="92500"/>
          </a:bodyPr>
          <a:lstStyle/>
          <a:p>
            <a:pPr fontAlgn="auto">
              <a:spcAft>
                <a:spcPts val="0"/>
              </a:spcAft>
              <a:buFont typeface="Arial" panose="020B0604020202020204" pitchFamily="34" charset="0"/>
              <a:buNone/>
              <a:defRPr/>
            </a:pPr>
            <a:r>
              <a:rPr lang="sr-Cyrl-CS" dirty="0" smtClean="0">
                <a:solidFill>
                  <a:schemeClr val="tx2">
                    <a:lumMod val="75000"/>
                  </a:schemeClr>
                </a:solidFill>
              </a:rPr>
              <a:t>Да прикаже (дискусија, анализа):</a:t>
            </a:r>
            <a:endParaRPr lang="en-US" dirty="0">
              <a:solidFill>
                <a:schemeClr val="tx2">
                  <a:lumMod val="75000"/>
                </a:schemeClr>
              </a:solidFill>
            </a:endParaRPr>
          </a:p>
        </p:txBody>
      </p:sp>
      <p:sp>
        <p:nvSpPr>
          <p:cNvPr id="3" name="Content Placeholder 2"/>
          <p:cNvSpPr>
            <a:spLocks noGrp="1"/>
          </p:cNvSpPr>
          <p:nvPr>
            <p:ph sz="half" idx="2"/>
          </p:nvPr>
        </p:nvSpPr>
        <p:spPr>
          <a:xfrm>
            <a:off x="609600" y="2133600"/>
            <a:ext cx="3962400" cy="3941763"/>
          </a:xfrm>
          <a:solidFill>
            <a:schemeClr val="accent1">
              <a:lumMod val="40000"/>
              <a:lumOff val="60000"/>
            </a:schemeClr>
          </a:solidFill>
        </p:spPr>
        <p:txBody>
          <a:bodyPr>
            <a:normAutofit/>
          </a:bodyPr>
          <a:lstStyle/>
          <a:p>
            <a:pPr>
              <a:buFont typeface="Wingdings" pitchFamily="2" charset="2"/>
              <a:buChar char="ü"/>
            </a:pPr>
            <a:endParaRPr lang="sr-Cyrl-CS" smtClean="0">
              <a:solidFill>
                <a:srgbClr val="254061"/>
              </a:solidFill>
            </a:endParaRPr>
          </a:p>
          <a:p>
            <a:pPr>
              <a:buClr>
                <a:srgbClr val="604A7B"/>
              </a:buClr>
              <a:buFont typeface="Wingdings" pitchFamily="2" charset="2"/>
              <a:buChar char="ü"/>
            </a:pPr>
            <a:r>
              <a:rPr lang="en-US" sz="1800" smtClean="0">
                <a:solidFill>
                  <a:srgbClr val="254061"/>
                </a:solidFill>
              </a:rPr>
              <a:t>поједини облик </a:t>
            </a:r>
            <a:r>
              <a:rPr lang="sr-Cyrl-CS" sz="1800" smtClean="0">
                <a:solidFill>
                  <a:srgbClr val="254061"/>
                </a:solidFill>
              </a:rPr>
              <a:t>СУ </a:t>
            </a:r>
            <a:r>
              <a:rPr lang="en-US" sz="1800" smtClean="0">
                <a:solidFill>
                  <a:srgbClr val="254061"/>
                </a:solidFill>
              </a:rPr>
              <a:t>који је похађао</a:t>
            </a:r>
            <a:endParaRPr lang="sr-Cyrl-CS" sz="1800" smtClean="0">
              <a:solidFill>
                <a:srgbClr val="254061"/>
              </a:solidFill>
            </a:endParaRPr>
          </a:p>
          <a:p>
            <a:pPr>
              <a:buClr>
                <a:srgbClr val="604A7B"/>
              </a:buClr>
              <a:buFont typeface="Wingdings" pitchFamily="2" charset="2"/>
              <a:buChar char="ü"/>
            </a:pPr>
            <a:r>
              <a:rPr lang="en-US" sz="1800" smtClean="0">
                <a:solidFill>
                  <a:srgbClr val="254061"/>
                </a:solidFill>
              </a:rPr>
              <a:t>примену наученог са</a:t>
            </a:r>
            <a:r>
              <a:rPr lang="sr-Cyrl-CS" sz="1800" smtClean="0">
                <a:solidFill>
                  <a:srgbClr val="254061"/>
                </a:solidFill>
              </a:rPr>
              <a:t> СУ</a:t>
            </a:r>
          </a:p>
          <a:p>
            <a:pPr>
              <a:buClr>
                <a:srgbClr val="604A7B"/>
              </a:buClr>
              <a:buFont typeface="Wingdings" pitchFamily="2" charset="2"/>
              <a:buChar char="ü"/>
            </a:pPr>
            <a:r>
              <a:rPr lang="en-US" sz="1800" smtClean="0">
                <a:solidFill>
                  <a:srgbClr val="254061"/>
                </a:solidFill>
              </a:rPr>
              <a:t>резултате праћења развоја ученика</a:t>
            </a:r>
            <a:endParaRPr lang="sr-Cyrl-CS" sz="1800" smtClean="0">
              <a:solidFill>
                <a:srgbClr val="254061"/>
              </a:solidFill>
            </a:endParaRPr>
          </a:p>
          <a:p>
            <a:pPr>
              <a:buClr>
                <a:srgbClr val="604A7B"/>
              </a:buClr>
              <a:buFont typeface="Wingdings" pitchFamily="2" charset="2"/>
              <a:buChar char="ü"/>
            </a:pPr>
            <a:r>
              <a:rPr lang="en-US" sz="1800" smtClean="0">
                <a:solidFill>
                  <a:srgbClr val="254061"/>
                </a:solidFill>
              </a:rPr>
              <a:t>стручну књигу</a:t>
            </a:r>
            <a:r>
              <a:rPr lang="sr-Cyrl-CS" sz="1800" smtClean="0">
                <a:solidFill>
                  <a:srgbClr val="254061"/>
                </a:solidFill>
              </a:rPr>
              <a:t>/</a:t>
            </a:r>
            <a:r>
              <a:rPr lang="en-US" sz="1800" smtClean="0">
                <a:solidFill>
                  <a:srgbClr val="254061"/>
                </a:solidFill>
              </a:rPr>
              <a:t>приручник</a:t>
            </a:r>
            <a:r>
              <a:rPr lang="sr-Cyrl-CS" sz="1800" smtClean="0">
                <a:solidFill>
                  <a:srgbClr val="254061"/>
                </a:solidFill>
              </a:rPr>
              <a:t>/</a:t>
            </a:r>
            <a:r>
              <a:rPr lang="en-US" sz="1800" smtClean="0">
                <a:solidFill>
                  <a:srgbClr val="254061"/>
                </a:solidFill>
              </a:rPr>
              <a:t>стручни чланак</a:t>
            </a:r>
            <a:r>
              <a:rPr lang="sr-Cyrl-CS" sz="1800" smtClean="0">
                <a:solidFill>
                  <a:srgbClr val="254061"/>
                </a:solidFill>
              </a:rPr>
              <a:t>/</a:t>
            </a:r>
            <a:r>
              <a:rPr lang="en-US" sz="1800" smtClean="0">
                <a:solidFill>
                  <a:srgbClr val="254061"/>
                </a:solidFill>
              </a:rPr>
              <a:t>дидактички материјал</a:t>
            </a:r>
            <a:endParaRPr lang="sr-Cyrl-CS" sz="1800" smtClean="0">
              <a:solidFill>
                <a:srgbClr val="254061"/>
              </a:solidFill>
            </a:endParaRPr>
          </a:p>
          <a:p>
            <a:pPr>
              <a:buClr>
                <a:srgbClr val="604A7B"/>
              </a:buClr>
              <a:buFont typeface="Wingdings" pitchFamily="2" charset="2"/>
              <a:buChar char="ü"/>
            </a:pPr>
            <a:r>
              <a:rPr lang="en-US" sz="1800" smtClean="0">
                <a:solidFill>
                  <a:srgbClr val="254061"/>
                </a:solidFill>
              </a:rPr>
              <a:t>резултате обављеног истраживања</a:t>
            </a:r>
            <a:endParaRPr lang="sr-Cyrl-CS" sz="1800" smtClean="0">
              <a:solidFill>
                <a:srgbClr val="254061"/>
              </a:solidFill>
            </a:endParaRPr>
          </a:p>
          <a:p>
            <a:pPr>
              <a:buClr>
                <a:srgbClr val="604A7B"/>
              </a:buClr>
              <a:buFont typeface="Wingdings" pitchFamily="2" charset="2"/>
              <a:buChar char="ü"/>
            </a:pPr>
            <a:r>
              <a:rPr lang="en-US" sz="1800" smtClean="0">
                <a:solidFill>
                  <a:srgbClr val="254061"/>
                </a:solidFill>
              </a:rPr>
              <a:t>студијско путовање, стручну посету</a:t>
            </a:r>
            <a:r>
              <a:rPr lang="sr-Cyrl-CS" sz="1800" smtClean="0">
                <a:solidFill>
                  <a:srgbClr val="254061"/>
                </a:solidFill>
              </a:rPr>
              <a:t>...</a:t>
            </a:r>
            <a:endParaRPr lang="en-US" sz="1800" smtClean="0">
              <a:solidFill>
                <a:srgbClr val="254061"/>
              </a:solidFill>
            </a:endParaRPr>
          </a:p>
          <a:p>
            <a:endParaRPr lang="en-US" smtClean="0"/>
          </a:p>
        </p:txBody>
      </p:sp>
      <p:sp>
        <p:nvSpPr>
          <p:cNvPr id="49156" name="Text Placeholder 6"/>
          <p:cNvSpPr>
            <a:spLocks noGrp="1"/>
          </p:cNvSpPr>
          <p:nvPr>
            <p:ph type="body" sz="quarter" idx="3"/>
          </p:nvPr>
        </p:nvSpPr>
        <p:spPr>
          <a:xfrm>
            <a:off x="4800600" y="1524000"/>
            <a:ext cx="3886200" cy="609600"/>
          </a:xfrm>
          <a:solidFill>
            <a:schemeClr val="accent1"/>
          </a:solidFill>
        </p:spPr>
        <p:txBody>
          <a:bodyPr/>
          <a:lstStyle/>
          <a:p>
            <a:r>
              <a:rPr lang="sr-Cyrl-CS" smtClean="0">
                <a:solidFill>
                  <a:schemeClr val="bg1"/>
                </a:solidFill>
              </a:rPr>
              <a:t>Да учествује у:</a:t>
            </a:r>
            <a:endParaRPr lang="en-US" smtClean="0">
              <a:solidFill>
                <a:schemeClr val="bg1"/>
              </a:solidFill>
            </a:endParaRPr>
          </a:p>
        </p:txBody>
      </p:sp>
      <p:sp>
        <p:nvSpPr>
          <p:cNvPr id="4" name="Content Placeholder 3"/>
          <p:cNvSpPr>
            <a:spLocks noGrp="1"/>
          </p:cNvSpPr>
          <p:nvPr>
            <p:ph sz="quarter" idx="4"/>
          </p:nvPr>
        </p:nvSpPr>
        <p:spPr>
          <a:xfrm>
            <a:off x="4800600" y="2133600"/>
            <a:ext cx="3886200" cy="2895600"/>
          </a:xfrm>
          <a:solidFill>
            <a:schemeClr val="accent1">
              <a:lumMod val="20000"/>
              <a:lumOff val="80000"/>
            </a:schemeClr>
          </a:solidFill>
          <a:ln>
            <a:solidFill>
              <a:schemeClr val="accent1">
                <a:lumMod val="20000"/>
                <a:lumOff val="80000"/>
              </a:schemeClr>
            </a:solidFill>
          </a:ln>
        </p:spPr>
        <p:txBody>
          <a:bodyPr>
            <a:normAutofit/>
          </a:bodyPr>
          <a:lstStyle/>
          <a:p>
            <a:pPr>
              <a:lnSpc>
                <a:spcPct val="80000"/>
              </a:lnSpc>
              <a:buFont typeface="Wingdings" pitchFamily="2" charset="2"/>
              <a:buChar char="ü"/>
            </a:pPr>
            <a:endParaRPr lang="sr-Cyrl-CS" sz="1300" smtClean="0">
              <a:solidFill>
                <a:srgbClr val="254061"/>
              </a:solidFill>
            </a:endParaRPr>
          </a:p>
          <a:p>
            <a:pPr>
              <a:lnSpc>
                <a:spcPct val="80000"/>
              </a:lnSpc>
              <a:buClr>
                <a:srgbClr val="604A7B"/>
              </a:buClr>
              <a:buFont typeface="Wingdings" pitchFamily="2" charset="2"/>
              <a:buChar char="ü"/>
            </a:pPr>
            <a:r>
              <a:rPr lang="en-US" sz="1800" smtClean="0">
                <a:solidFill>
                  <a:srgbClr val="254061"/>
                </a:solidFill>
              </a:rPr>
              <a:t>истраживањима </a:t>
            </a:r>
            <a:endParaRPr lang="sr-Cyrl-CS" sz="1800" smtClean="0">
              <a:solidFill>
                <a:srgbClr val="254061"/>
              </a:solidFill>
            </a:endParaRPr>
          </a:p>
          <a:p>
            <a:pPr>
              <a:lnSpc>
                <a:spcPct val="80000"/>
              </a:lnSpc>
              <a:buClr>
                <a:srgbClr val="604A7B"/>
              </a:buClr>
              <a:buFont typeface="Wingdings" pitchFamily="2" charset="2"/>
              <a:buChar char="ü"/>
            </a:pPr>
            <a:r>
              <a:rPr lang="en-US" sz="1800" smtClean="0">
                <a:solidFill>
                  <a:srgbClr val="254061"/>
                </a:solidFill>
              </a:rPr>
              <a:t>пројектима</a:t>
            </a:r>
            <a:endParaRPr lang="sr-Cyrl-CS" sz="1800" smtClean="0">
              <a:solidFill>
                <a:srgbClr val="254061"/>
              </a:solidFill>
            </a:endParaRPr>
          </a:p>
          <a:p>
            <a:pPr>
              <a:lnSpc>
                <a:spcPct val="80000"/>
              </a:lnSpc>
              <a:buClr>
                <a:srgbClr val="604A7B"/>
              </a:buClr>
              <a:buFont typeface="Wingdings" pitchFamily="2" charset="2"/>
              <a:buChar char="ü"/>
            </a:pPr>
            <a:r>
              <a:rPr lang="en-US" sz="1800" smtClean="0">
                <a:solidFill>
                  <a:srgbClr val="254061"/>
                </a:solidFill>
              </a:rPr>
              <a:t>програмима од националног значаја у установи</a:t>
            </a:r>
            <a:endParaRPr lang="sr-Cyrl-CS" sz="1800" smtClean="0">
              <a:solidFill>
                <a:srgbClr val="254061"/>
              </a:solidFill>
            </a:endParaRPr>
          </a:p>
          <a:p>
            <a:pPr>
              <a:lnSpc>
                <a:spcPct val="80000"/>
              </a:lnSpc>
              <a:buClr>
                <a:srgbClr val="604A7B"/>
              </a:buClr>
              <a:buFont typeface="Wingdings" pitchFamily="2" charset="2"/>
              <a:buChar char="ü"/>
            </a:pPr>
            <a:r>
              <a:rPr lang="en-US" sz="1800" smtClean="0">
                <a:solidFill>
                  <a:srgbClr val="254061"/>
                </a:solidFill>
              </a:rPr>
              <a:t>програмима огледа, модел центра</a:t>
            </a:r>
            <a:endParaRPr lang="sr-Cyrl-CS" sz="1800" smtClean="0">
              <a:solidFill>
                <a:srgbClr val="254061"/>
              </a:solidFill>
            </a:endParaRPr>
          </a:p>
          <a:p>
            <a:pPr>
              <a:lnSpc>
                <a:spcPct val="80000"/>
              </a:lnSpc>
              <a:buClr>
                <a:srgbClr val="604A7B"/>
              </a:buClr>
              <a:buFont typeface="Wingdings" pitchFamily="2" charset="2"/>
              <a:buChar char="ü"/>
            </a:pPr>
            <a:r>
              <a:rPr lang="sr-Cyrl-CS" sz="1800" smtClean="0">
                <a:solidFill>
                  <a:srgbClr val="254061"/>
                </a:solidFill>
              </a:rPr>
              <a:t>п</a:t>
            </a:r>
            <a:r>
              <a:rPr lang="en-US" sz="1800" smtClean="0">
                <a:solidFill>
                  <a:srgbClr val="254061"/>
                </a:solidFill>
              </a:rPr>
              <a:t>ланирању</a:t>
            </a:r>
            <a:r>
              <a:rPr lang="sr-Cyrl-CS" sz="1800" smtClean="0">
                <a:solidFill>
                  <a:srgbClr val="254061"/>
                </a:solidFill>
              </a:rPr>
              <a:t>, </a:t>
            </a:r>
            <a:r>
              <a:rPr lang="en-US" sz="1800" smtClean="0">
                <a:solidFill>
                  <a:srgbClr val="254061"/>
                </a:solidFill>
              </a:rPr>
              <a:t>остваривању облика </a:t>
            </a:r>
            <a:r>
              <a:rPr lang="sr-Cyrl-CS" sz="1800" smtClean="0">
                <a:solidFill>
                  <a:srgbClr val="254061"/>
                </a:solidFill>
              </a:rPr>
              <a:t>СУ</a:t>
            </a:r>
            <a:r>
              <a:rPr lang="en-US" sz="1800" smtClean="0">
                <a:solidFill>
                  <a:srgbClr val="254061"/>
                </a:solidFill>
              </a:rPr>
              <a:t> у  установ</a:t>
            </a:r>
            <a:r>
              <a:rPr lang="sr-Cyrl-CS" sz="1800" smtClean="0">
                <a:solidFill>
                  <a:srgbClr val="254061"/>
                </a:solidFill>
              </a:rPr>
              <a:t>и</a:t>
            </a:r>
            <a:r>
              <a:rPr lang="en-US" sz="1800" smtClean="0">
                <a:solidFill>
                  <a:srgbClr val="254061"/>
                </a:solidFill>
              </a:rPr>
              <a:t>, у складу са потребама запослених</a:t>
            </a:r>
          </a:p>
          <a:p>
            <a:pPr>
              <a:lnSpc>
                <a:spcPct val="80000"/>
              </a:lnSpc>
              <a:buClr>
                <a:srgbClr val="604A7B"/>
              </a:buClr>
            </a:pPr>
            <a:endParaRPr lang="en-US" sz="1000" smtClean="0">
              <a:solidFill>
                <a:srgbClr val="376092"/>
              </a:solidFill>
            </a:endParaRPr>
          </a:p>
        </p:txBody>
      </p:sp>
      <p:sp>
        <p:nvSpPr>
          <p:cNvPr id="9" name="TextBox 8"/>
          <p:cNvSpPr txBox="1"/>
          <p:nvPr/>
        </p:nvSpPr>
        <p:spPr>
          <a:xfrm>
            <a:off x="4810125" y="5429250"/>
            <a:ext cx="3876675" cy="646113"/>
          </a:xfrm>
          <a:prstGeom prst="rect">
            <a:avLst/>
          </a:prstGeom>
          <a:solidFill>
            <a:schemeClr val="accent4">
              <a:lumMod val="40000"/>
              <a:lumOff val="60000"/>
            </a:schemeClr>
          </a:solidFill>
        </p:spPr>
        <p:txBody>
          <a:bodyPr>
            <a:spAutoFit/>
          </a:bodyPr>
          <a:lstStyle>
            <a:lvl1pPr marL="285750" indent="-285750">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buClr>
                <a:srgbClr val="403152"/>
              </a:buClr>
              <a:buFont typeface="Wingdings" pitchFamily="2" charset="2"/>
              <a:buChar char="ü"/>
            </a:pPr>
            <a:r>
              <a:rPr lang="en-US">
                <a:solidFill>
                  <a:srgbClr val="254061"/>
                </a:solidFill>
                <a:latin typeface="Calibri" pitchFamily="34" charset="0"/>
              </a:rPr>
              <a:t>угледни час</a:t>
            </a:r>
            <a:r>
              <a:rPr lang="sr-Cyrl-CS">
                <a:solidFill>
                  <a:srgbClr val="254061"/>
                </a:solidFill>
                <a:latin typeface="Calibri" pitchFamily="34" charset="0"/>
              </a:rPr>
              <a:t>/</a:t>
            </a:r>
            <a:r>
              <a:rPr lang="en-US">
                <a:solidFill>
                  <a:srgbClr val="254061"/>
                </a:solidFill>
                <a:latin typeface="Calibri" pitchFamily="34" charset="0"/>
              </a:rPr>
              <a:t>активност</a:t>
            </a:r>
            <a:endParaRPr lang="sr-Cyrl-CS">
              <a:solidFill>
                <a:srgbClr val="254061"/>
              </a:solidFill>
              <a:latin typeface="Calibri" pitchFamily="34" charset="0"/>
            </a:endParaRPr>
          </a:p>
          <a:p>
            <a:pPr>
              <a:buClr>
                <a:srgbClr val="403152"/>
              </a:buClr>
              <a:buFont typeface="Wingdings" pitchFamily="2" charset="2"/>
              <a:buChar char="ü"/>
            </a:pPr>
            <a:r>
              <a:rPr lang="en-US">
                <a:solidFill>
                  <a:srgbClr val="254061"/>
                </a:solidFill>
                <a:latin typeface="Calibri" pitchFamily="34" charset="0"/>
              </a:rPr>
              <a:t>води радионицу</a:t>
            </a:r>
            <a:endParaRPr lang="sr-Cyrl-CS">
              <a:solidFill>
                <a:srgbClr val="254061"/>
              </a:solidFill>
              <a:latin typeface="Calibri" pitchFamily="34" charset="0"/>
            </a:endParaRPr>
          </a:p>
        </p:txBody>
      </p:sp>
      <p:sp>
        <p:nvSpPr>
          <p:cNvPr id="10" name="TextBox 9"/>
          <p:cNvSpPr txBox="1"/>
          <p:nvPr/>
        </p:nvSpPr>
        <p:spPr>
          <a:xfrm>
            <a:off x="4800600" y="5029200"/>
            <a:ext cx="3886200" cy="369888"/>
          </a:xfrm>
          <a:prstGeom prst="rect">
            <a:avLst/>
          </a:prstGeom>
          <a:solidFill>
            <a:schemeClr val="accent4">
              <a:lumMod val="75000"/>
            </a:schemeClr>
          </a:solidFill>
        </p:spPr>
        <p:txBody>
          <a:bodyPr>
            <a:spAutoFit/>
          </a:bodyPr>
          <a:lstStyle/>
          <a:p>
            <a:pPr>
              <a:defRPr/>
            </a:pPr>
            <a:r>
              <a:rPr lang="sr-Cyrl-CS" b="1" dirty="0">
                <a:solidFill>
                  <a:srgbClr val="FFFFFF"/>
                </a:solidFill>
                <a:latin typeface="+mn-lt"/>
              </a:rPr>
              <a:t>Да одржи</a:t>
            </a:r>
            <a:r>
              <a:rPr lang="sr-Cyrl-CS" dirty="0"/>
              <a:t> </a:t>
            </a:r>
            <a:r>
              <a:rPr lang="sr-Cyrl-CS" sz="1500" b="1" dirty="0">
                <a:solidFill>
                  <a:srgbClr val="FFFFFF"/>
                </a:solidFill>
                <a:latin typeface="+mn-lt"/>
              </a:rPr>
              <a:t>(дискусија, анализа): </a:t>
            </a:r>
          </a:p>
        </p:txBody>
      </p:sp>
    </p:spTree>
    <p:extLst>
      <p:ext uri="{BB962C8B-B14F-4D97-AF65-F5344CB8AC3E}">
        <p14:creationId xmlns:p14="http://schemas.microsoft.com/office/powerpoint/2010/main" val="3549528389"/>
      </p:ext>
    </p:extLst>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219200"/>
          </a:xfrm>
        </p:spPr>
        <p:txBody>
          <a:bodyPr rtlCol="0">
            <a:normAutofit/>
          </a:bodyPr>
          <a:lstStyle/>
          <a:p>
            <a:pPr fontAlgn="auto">
              <a:spcAft>
                <a:spcPts val="0"/>
              </a:spcAft>
              <a:defRPr/>
            </a:pPr>
            <a:r>
              <a:rPr lang="sr-Cyrl-CS" sz="4000" b="1" dirty="0">
                <a:solidFill>
                  <a:schemeClr val="tx2">
                    <a:lumMod val="50000"/>
                  </a:schemeClr>
                </a:solidFill>
                <a:effectLst>
                  <a:outerShdw blurRad="38100" dist="38100" dir="2700000" algn="tl">
                    <a:srgbClr val="000000">
                      <a:alpha val="43137"/>
                    </a:srgbClr>
                  </a:outerShdw>
                </a:effectLst>
              </a:rPr>
              <a:t>Усавршавање ван установе</a:t>
            </a:r>
            <a:endParaRPr lang="en-US" sz="4000" dirty="0">
              <a:solidFill>
                <a:schemeClr val="tx2">
                  <a:lumMod val="50000"/>
                </a:schemeClr>
              </a:solidFill>
            </a:endParaRPr>
          </a:p>
        </p:txBody>
      </p:sp>
      <p:sp>
        <p:nvSpPr>
          <p:cNvPr id="3" name="Content Placeholder 2"/>
          <p:cNvSpPr>
            <a:spLocks noGrp="1"/>
          </p:cNvSpPr>
          <p:nvPr>
            <p:ph idx="1"/>
          </p:nvPr>
        </p:nvSpPr>
        <p:spPr>
          <a:xfrm>
            <a:off x="457200" y="2209800"/>
            <a:ext cx="8229600" cy="3916363"/>
          </a:xfrm>
        </p:spPr>
        <p:txBody>
          <a:bodyPr>
            <a:normAutofit/>
          </a:bodyPr>
          <a:lstStyle/>
          <a:p>
            <a:pPr>
              <a:lnSpc>
                <a:spcPct val="80000"/>
              </a:lnSpc>
              <a:buFont typeface="Wingdings" pitchFamily="2" charset="2"/>
              <a:buChar char="q"/>
            </a:pPr>
            <a:endParaRPr lang="sr-Cyrl-CS" sz="1700" smtClean="0">
              <a:solidFill>
                <a:srgbClr val="003366"/>
              </a:solidFill>
            </a:endParaRPr>
          </a:p>
          <a:p>
            <a:pPr>
              <a:lnSpc>
                <a:spcPct val="80000"/>
              </a:lnSpc>
              <a:buClr>
                <a:srgbClr val="953735"/>
              </a:buClr>
              <a:buFont typeface="Calibri" pitchFamily="34" charset="0"/>
              <a:buChar char="●"/>
            </a:pPr>
            <a:endParaRPr lang="sr-Cyrl-CS" sz="1600" smtClean="0">
              <a:solidFill>
                <a:srgbClr val="254061"/>
              </a:solidFill>
            </a:endParaRPr>
          </a:p>
          <a:p>
            <a:pPr>
              <a:lnSpc>
                <a:spcPct val="80000"/>
              </a:lnSpc>
              <a:buClr>
                <a:srgbClr val="604A7B"/>
              </a:buClr>
              <a:buFont typeface="Calibri" pitchFamily="34" charset="0"/>
              <a:buChar char="●"/>
            </a:pPr>
            <a:r>
              <a:rPr lang="sr-Cyrl-CS" sz="2000" smtClean="0">
                <a:solidFill>
                  <a:srgbClr val="254061"/>
                </a:solidFill>
                <a:latin typeface="Franklin Gothic Medium" pitchFamily="34" charset="0"/>
              </a:rPr>
              <a:t>Програми сталног стручног усавршавања (обуке)</a:t>
            </a:r>
          </a:p>
          <a:p>
            <a:pPr>
              <a:lnSpc>
                <a:spcPct val="80000"/>
              </a:lnSpc>
              <a:buClr>
                <a:srgbClr val="604A7B"/>
              </a:buClr>
              <a:buFont typeface="Calibri" pitchFamily="34" charset="0"/>
              <a:buChar char="●"/>
            </a:pPr>
            <a:r>
              <a:rPr lang="sr-Cyrl-CS" sz="2000" smtClean="0">
                <a:solidFill>
                  <a:srgbClr val="254061"/>
                </a:solidFill>
                <a:latin typeface="Franklin Gothic Medium" pitchFamily="34" charset="0"/>
              </a:rPr>
              <a:t>Програми високошколских установа као облика целоживотног учења </a:t>
            </a:r>
            <a:endParaRPr lang="en-US" sz="2000" smtClean="0">
              <a:solidFill>
                <a:srgbClr val="254061"/>
              </a:solidFill>
              <a:latin typeface="Franklin Gothic Medium" pitchFamily="34" charset="0"/>
            </a:endParaRPr>
          </a:p>
          <a:p>
            <a:pPr>
              <a:lnSpc>
                <a:spcPct val="80000"/>
              </a:lnSpc>
              <a:buClr>
                <a:srgbClr val="604A7B"/>
              </a:buClr>
              <a:buFont typeface="Calibri" pitchFamily="34" charset="0"/>
              <a:buChar char="●"/>
            </a:pPr>
            <a:r>
              <a:rPr lang="sr-Cyrl-CS" sz="2000" smtClean="0">
                <a:solidFill>
                  <a:srgbClr val="254061"/>
                </a:solidFill>
                <a:latin typeface="Franklin Gothic Medium" pitchFamily="34" charset="0"/>
              </a:rPr>
              <a:t>Стручни скупови: конгрес, сабор, сусрети, дани, конференција, саветовање, </a:t>
            </a:r>
            <a:r>
              <a:rPr lang="en-US" sz="2000" smtClean="0">
                <a:solidFill>
                  <a:srgbClr val="254061"/>
                </a:solidFill>
                <a:latin typeface="Franklin Gothic Medium" pitchFamily="34" charset="0"/>
              </a:rPr>
              <a:t/>
            </a:r>
            <a:br>
              <a:rPr lang="en-US" sz="2000" smtClean="0">
                <a:solidFill>
                  <a:srgbClr val="254061"/>
                </a:solidFill>
                <a:latin typeface="Franklin Gothic Medium" pitchFamily="34" charset="0"/>
              </a:rPr>
            </a:br>
            <a:r>
              <a:rPr lang="sr-Cyrl-CS" sz="2000" smtClean="0">
                <a:solidFill>
                  <a:srgbClr val="254061"/>
                </a:solidFill>
                <a:latin typeface="Franklin Gothic Medium" pitchFamily="34" charset="0"/>
              </a:rPr>
              <a:t>симпозијум, округли сто, трибина</a:t>
            </a:r>
            <a:endParaRPr lang="en-US" sz="2000" smtClean="0">
              <a:solidFill>
                <a:srgbClr val="254061"/>
              </a:solidFill>
              <a:latin typeface="Franklin Gothic Medium" pitchFamily="34" charset="0"/>
            </a:endParaRPr>
          </a:p>
          <a:p>
            <a:pPr>
              <a:lnSpc>
                <a:spcPct val="80000"/>
              </a:lnSpc>
              <a:buClr>
                <a:srgbClr val="604A7B"/>
              </a:buClr>
              <a:buFont typeface="Calibri" pitchFamily="34" charset="0"/>
              <a:buChar char="●"/>
            </a:pPr>
            <a:r>
              <a:rPr lang="sr-Cyrl-CS" sz="2000" smtClean="0">
                <a:solidFill>
                  <a:srgbClr val="254061"/>
                </a:solidFill>
                <a:latin typeface="Franklin Gothic Medium" pitchFamily="34" charset="0"/>
              </a:rPr>
              <a:t>Летње/зимске школе</a:t>
            </a:r>
            <a:endParaRPr lang="en-US" sz="2000" smtClean="0">
              <a:solidFill>
                <a:srgbClr val="254061"/>
              </a:solidFill>
              <a:latin typeface="Franklin Gothic Medium" pitchFamily="34" charset="0"/>
            </a:endParaRPr>
          </a:p>
          <a:p>
            <a:pPr marL="342900" lvl="1" indent="-342900">
              <a:lnSpc>
                <a:spcPct val="80000"/>
              </a:lnSpc>
              <a:buClr>
                <a:srgbClr val="604A7B"/>
              </a:buClr>
              <a:buFont typeface="Calibri" pitchFamily="34" charset="0"/>
              <a:buChar char="●"/>
            </a:pPr>
            <a:r>
              <a:rPr lang="sr-Cyrl-CS" sz="2000" smtClean="0">
                <a:solidFill>
                  <a:srgbClr val="254061"/>
                </a:solidFill>
                <a:latin typeface="Franklin Gothic Medium" pitchFamily="34" charset="0"/>
              </a:rPr>
              <a:t>Стручна/студијска путовања</a:t>
            </a:r>
          </a:p>
          <a:p>
            <a:pPr>
              <a:lnSpc>
                <a:spcPct val="80000"/>
              </a:lnSpc>
              <a:buClr>
                <a:srgbClr val="376092"/>
              </a:buClr>
              <a:buFont typeface="Calibri" pitchFamily="34" charset="0"/>
              <a:buChar char="●"/>
            </a:pPr>
            <a:endParaRPr lang="sr-Cyrl-CS" sz="1900" smtClean="0">
              <a:solidFill>
                <a:srgbClr val="254061"/>
              </a:solidFill>
              <a:latin typeface="Franklin Gothic Medium" pitchFamily="34" charset="0"/>
            </a:endParaRPr>
          </a:p>
          <a:p>
            <a:pPr>
              <a:lnSpc>
                <a:spcPct val="80000"/>
              </a:lnSpc>
              <a:buClr>
                <a:srgbClr val="376092"/>
              </a:buClr>
              <a:buFont typeface="Calibri" pitchFamily="34" charset="0"/>
              <a:buChar char="●"/>
            </a:pPr>
            <a:endParaRPr lang="sr-Cyrl-CS" sz="1900" smtClean="0">
              <a:solidFill>
                <a:srgbClr val="254061"/>
              </a:solidFill>
              <a:latin typeface="Franklin Gothic Medium" pitchFamily="34" charset="0"/>
            </a:endParaRPr>
          </a:p>
          <a:p>
            <a:pPr marL="342900" lvl="1" indent="-342900" algn="r">
              <a:lnSpc>
                <a:spcPct val="80000"/>
              </a:lnSpc>
              <a:spcBef>
                <a:spcPts val="700"/>
              </a:spcBef>
              <a:buClr>
                <a:schemeClr val="accent2"/>
              </a:buClr>
              <a:buSzPct val="60000"/>
              <a:buFont typeface="Arial" charset="0"/>
              <a:buNone/>
            </a:pPr>
            <a:r>
              <a:rPr lang="sr-Cyrl-CS" sz="1600" smtClean="0">
                <a:solidFill>
                  <a:srgbClr val="254061"/>
                </a:solidFill>
                <a:latin typeface="Franklin Gothic Medium" pitchFamily="34" charset="0"/>
              </a:rPr>
              <a:t>Домаћи и међународни</a:t>
            </a:r>
          </a:p>
          <a:p>
            <a:pPr marL="342900" lvl="1" indent="-342900">
              <a:lnSpc>
                <a:spcPct val="80000"/>
              </a:lnSpc>
              <a:spcBef>
                <a:spcPts val="700"/>
              </a:spcBef>
              <a:buClr>
                <a:schemeClr val="accent2"/>
              </a:buClr>
              <a:buSzPct val="60000"/>
              <a:buFont typeface="Wingdings" pitchFamily="2" charset="2"/>
              <a:buChar char=""/>
            </a:pPr>
            <a:endParaRPr lang="en-US" sz="1700" smtClean="0">
              <a:solidFill>
                <a:srgbClr val="003366"/>
              </a:solidFill>
            </a:endParaRPr>
          </a:p>
          <a:p>
            <a:pPr marL="342900" lvl="1" indent="-342900">
              <a:lnSpc>
                <a:spcPct val="80000"/>
              </a:lnSpc>
              <a:spcBef>
                <a:spcPts val="700"/>
              </a:spcBef>
              <a:buClr>
                <a:schemeClr val="accent2"/>
              </a:buClr>
              <a:buSzPct val="60000"/>
              <a:buFont typeface="Wingdings" pitchFamily="2" charset="2"/>
              <a:buChar char=""/>
            </a:pPr>
            <a:endParaRPr lang="sr-Cyrl-CS" sz="1700" smtClean="0">
              <a:solidFill>
                <a:srgbClr val="003366"/>
              </a:solidFill>
            </a:endParaRPr>
          </a:p>
          <a:p>
            <a:pPr>
              <a:lnSpc>
                <a:spcPct val="80000"/>
              </a:lnSpc>
            </a:pPr>
            <a:endParaRPr lang="sr-Cyrl-CS" sz="2500" smtClean="0"/>
          </a:p>
          <a:p>
            <a:pPr>
              <a:lnSpc>
                <a:spcPct val="80000"/>
              </a:lnSpc>
            </a:pPr>
            <a:endParaRPr lang="en-US" sz="2500" smtClean="0"/>
          </a:p>
        </p:txBody>
      </p:sp>
    </p:spTree>
    <p:extLst>
      <p:ext uri="{BB962C8B-B14F-4D97-AF65-F5344CB8AC3E}">
        <p14:creationId xmlns:p14="http://schemas.microsoft.com/office/powerpoint/2010/main" val="907003195"/>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91567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4" name="TextBox 1"/>
          <p:cNvSpPr txBox="1">
            <a:spLocks noChangeArrowheads="1"/>
          </p:cNvSpPr>
          <p:nvPr/>
        </p:nvSpPr>
        <p:spPr bwMode="auto">
          <a:xfrm>
            <a:off x="6934200" y="19050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endParaRPr lang="en-US"/>
          </a:p>
        </p:txBody>
      </p:sp>
      <p:sp>
        <p:nvSpPr>
          <p:cNvPr id="3" name="TextBox 2"/>
          <p:cNvSpPr txBox="1"/>
          <p:nvPr/>
        </p:nvSpPr>
        <p:spPr>
          <a:xfrm>
            <a:off x="3048000" y="76200"/>
            <a:ext cx="5791200" cy="7232749"/>
          </a:xfrm>
          <a:prstGeom prst="rect">
            <a:avLst/>
          </a:prstGeom>
          <a:noFill/>
        </p:spPr>
        <p:txBody>
          <a:bodyPr wrap="square">
            <a:spAutoFit/>
          </a:bodyPr>
          <a:lstStyle>
            <a:lvl1pPr>
              <a:defRPr>
                <a:solidFill>
                  <a:schemeClr val="tx1"/>
                </a:solidFill>
                <a:latin typeface="Franklin Gothic Medium" pitchFamily="34" charset="0"/>
                <a:cs typeface="Arial" charset="0"/>
              </a:defRPr>
            </a:lvl1pPr>
            <a:lvl2pPr marL="742950" indent="-285750">
              <a:defRPr>
                <a:solidFill>
                  <a:schemeClr val="tx1"/>
                </a:solidFill>
                <a:latin typeface="Franklin Gothic Medium" pitchFamily="34" charset="0"/>
                <a:cs typeface="Arial" charset="0"/>
              </a:defRPr>
            </a:lvl2pPr>
            <a:lvl3pPr marL="1143000" indent="-228600">
              <a:defRPr>
                <a:solidFill>
                  <a:schemeClr val="tx1"/>
                </a:solidFill>
                <a:latin typeface="Franklin Gothic Medium" pitchFamily="34" charset="0"/>
                <a:cs typeface="Arial" charset="0"/>
              </a:defRPr>
            </a:lvl3pPr>
            <a:lvl4pPr marL="1600200" indent="-228600">
              <a:defRPr>
                <a:solidFill>
                  <a:schemeClr val="tx1"/>
                </a:solidFill>
                <a:latin typeface="Franklin Gothic Medium" pitchFamily="34" charset="0"/>
                <a:cs typeface="Arial" charset="0"/>
              </a:defRPr>
            </a:lvl4pPr>
            <a:lvl5pPr marL="2057400" indent="-228600">
              <a:defRPr>
                <a:solidFill>
                  <a:schemeClr val="tx1"/>
                </a:solidFill>
                <a:latin typeface="Franklin Gothic Medium" pitchFamily="34" charset="0"/>
                <a:cs typeface="Arial" charset="0"/>
              </a:defRPr>
            </a:lvl5pPr>
            <a:lvl6pPr marL="2514600" indent="-228600" fontAlgn="base">
              <a:spcBef>
                <a:spcPct val="0"/>
              </a:spcBef>
              <a:spcAft>
                <a:spcPct val="0"/>
              </a:spcAft>
              <a:defRPr>
                <a:solidFill>
                  <a:schemeClr val="tx1"/>
                </a:solidFill>
                <a:latin typeface="Franklin Gothic Medium" pitchFamily="34" charset="0"/>
                <a:cs typeface="Arial" charset="0"/>
              </a:defRPr>
            </a:lvl6pPr>
            <a:lvl7pPr marL="2971800" indent="-228600" fontAlgn="base">
              <a:spcBef>
                <a:spcPct val="0"/>
              </a:spcBef>
              <a:spcAft>
                <a:spcPct val="0"/>
              </a:spcAft>
              <a:defRPr>
                <a:solidFill>
                  <a:schemeClr val="tx1"/>
                </a:solidFill>
                <a:latin typeface="Franklin Gothic Medium" pitchFamily="34" charset="0"/>
                <a:cs typeface="Arial" charset="0"/>
              </a:defRPr>
            </a:lvl7pPr>
            <a:lvl8pPr marL="3429000" indent="-228600" fontAlgn="base">
              <a:spcBef>
                <a:spcPct val="0"/>
              </a:spcBef>
              <a:spcAft>
                <a:spcPct val="0"/>
              </a:spcAft>
              <a:defRPr>
                <a:solidFill>
                  <a:schemeClr val="tx1"/>
                </a:solidFill>
                <a:latin typeface="Franklin Gothic Medium" pitchFamily="34" charset="0"/>
                <a:cs typeface="Arial" charset="0"/>
              </a:defRPr>
            </a:lvl8pPr>
            <a:lvl9pPr marL="3886200" indent="-228600" fontAlgn="base">
              <a:spcBef>
                <a:spcPct val="0"/>
              </a:spcBef>
              <a:spcAft>
                <a:spcPct val="0"/>
              </a:spcAft>
              <a:defRPr>
                <a:solidFill>
                  <a:schemeClr val="tx1"/>
                </a:solidFill>
                <a:latin typeface="Franklin Gothic Medium" pitchFamily="34" charset="0"/>
                <a:cs typeface="Arial" charset="0"/>
              </a:defRPr>
            </a:lvl9pPr>
          </a:lstStyle>
          <a:p>
            <a:pPr algn="ctr"/>
            <a:r>
              <a:rPr lang="ru-RU" sz="3200" b="1" dirty="0">
                <a:solidFill>
                  <a:srgbClr val="FFC000"/>
                </a:solidFill>
                <a:effectLst>
                  <a:outerShdw blurRad="38100" dist="38100" dir="2700000" algn="tl">
                    <a:srgbClr val="C0C0C0"/>
                  </a:outerShdw>
                </a:effectLst>
              </a:rPr>
              <a:t>Само ако се стално усавршава </a:t>
            </a:r>
          </a:p>
          <a:p>
            <a:pPr algn="ctr"/>
            <a:r>
              <a:rPr lang="ru-RU" sz="3200" b="1" dirty="0">
                <a:solidFill>
                  <a:srgbClr val="FFC000"/>
                </a:solidFill>
                <a:effectLst>
                  <a:outerShdw blurRad="38100" dist="38100" dir="2700000" algn="tl">
                    <a:srgbClr val="C0C0C0"/>
                  </a:outerShdw>
                </a:effectLst>
              </a:rPr>
              <a:t>учитељ је способан да истински </a:t>
            </a:r>
          </a:p>
          <a:p>
            <a:pPr algn="ctr"/>
            <a:r>
              <a:rPr lang="ru-RU" sz="3200" b="1" dirty="0">
                <a:solidFill>
                  <a:srgbClr val="FFC000"/>
                </a:solidFill>
                <a:effectLst>
                  <a:outerShdw blurRad="38100" dist="38100" dir="2700000" algn="tl">
                    <a:srgbClr val="C0C0C0"/>
                  </a:outerShdw>
                </a:effectLst>
              </a:rPr>
              <a:t>поучава и васпитава.</a:t>
            </a:r>
          </a:p>
          <a:p>
            <a:endParaRPr lang="ru-RU" sz="2800" dirty="0">
              <a:solidFill>
                <a:srgbClr val="254061"/>
              </a:solidFill>
            </a:endParaRPr>
          </a:p>
          <a:p>
            <a:endParaRPr lang="ru-RU" dirty="0">
              <a:solidFill>
                <a:srgbClr val="254061"/>
              </a:solidFill>
            </a:endParaRPr>
          </a:p>
          <a:p>
            <a:pPr algn="r"/>
            <a:r>
              <a:rPr lang="ru-RU" sz="3200" b="1" i="1" dirty="0">
                <a:solidFill>
                  <a:srgbClr val="FFC000"/>
                </a:solidFill>
              </a:rPr>
              <a:t>Достојевски</a:t>
            </a:r>
            <a:r>
              <a:rPr lang="ru-RU" i="1" dirty="0">
                <a:solidFill>
                  <a:srgbClr val="254061"/>
                </a:solidFill>
              </a:rPr>
              <a:t/>
            </a:r>
            <a:br>
              <a:rPr lang="ru-RU" i="1" dirty="0">
                <a:solidFill>
                  <a:srgbClr val="254061"/>
                </a:solidFill>
              </a:rPr>
            </a:br>
            <a:endParaRPr lang="ru-RU" i="1" dirty="0" smtClean="0">
              <a:solidFill>
                <a:srgbClr val="254061"/>
              </a:solidFill>
            </a:endParaRPr>
          </a:p>
          <a:p>
            <a:pPr algn="r"/>
            <a:r>
              <a:rPr lang="ru-RU" sz="3200" b="1" i="1" dirty="0" smtClean="0">
                <a:solidFill>
                  <a:srgbClr val="254061"/>
                </a:solidFill>
                <a:latin typeface="Times New Roman" pitchFamily="18" charset="0"/>
                <a:cs typeface="Times New Roman" pitchFamily="18" charset="0"/>
              </a:rPr>
              <a:t>Наставници који инспиришу, показују ученицима како да и без крила лете!</a:t>
            </a:r>
            <a:endParaRPr lang="ru-RU" sz="3200" b="1" i="1" dirty="0">
              <a:solidFill>
                <a:srgbClr val="254061"/>
              </a:solidFill>
              <a:latin typeface="Times New Roman" pitchFamily="18" charset="0"/>
              <a:cs typeface="Times New Roman" pitchFamily="18" charset="0"/>
            </a:endParaRPr>
          </a:p>
          <a:p>
            <a:pPr algn="r"/>
            <a:endParaRPr lang="ru-RU" i="1" dirty="0" smtClean="0">
              <a:solidFill>
                <a:srgbClr val="254061"/>
              </a:solidFill>
            </a:endParaRPr>
          </a:p>
          <a:p>
            <a:pPr algn="r"/>
            <a:endParaRPr lang="ru-RU" i="1" dirty="0">
              <a:solidFill>
                <a:srgbClr val="254061"/>
              </a:solidFill>
            </a:endParaRPr>
          </a:p>
          <a:p>
            <a:pPr algn="r"/>
            <a:endParaRPr lang="ru-RU" i="1" dirty="0" smtClean="0">
              <a:solidFill>
                <a:srgbClr val="254061"/>
              </a:solidFill>
            </a:endParaRPr>
          </a:p>
          <a:p>
            <a:pPr algn="r"/>
            <a:endParaRPr lang="ru-RU" i="1" dirty="0">
              <a:solidFill>
                <a:srgbClr val="254061"/>
              </a:solidFill>
            </a:endParaRPr>
          </a:p>
          <a:p>
            <a:pPr algn="r"/>
            <a:endParaRPr lang="ru-RU" i="1" dirty="0" smtClean="0">
              <a:solidFill>
                <a:srgbClr val="254061"/>
              </a:solidFill>
            </a:endParaRPr>
          </a:p>
          <a:p>
            <a:pPr algn="r"/>
            <a:endParaRPr lang="ru-RU" i="1" dirty="0">
              <a:solidFill>
                <a:srgbClr val="254061"/>
              </a:solidFill>
            </a:endParaRPr>
          </a:p>
          <a:p>
            <a:pPr algn="r"/>
            <a:endParaRPr lang="ru-RU" i="1" dirty="0" smtClean="0">
              <a:solidFill>
                <a:srgbClr val="254061"/>
              </a:solidFill>
            </a:endParaRPr>
          </a:p>
          <a:p>
            <a:pPr algn="r"/>
            <a:endParaRPr lang="en-US" i="1" dirty="0">
              <a:solidFill>
                <a:srgbClr val="254061"/>
              </a:solidFill>
            </a:endParaRPr>
          </a:p>
        </p:txBody>
      </p:sp>
    </p:spTree>
    <p:extLst>
      <p:ext uri="{BB962C8B-B14F-4D97-AF65-F5344CB8AC3E}">
        <p14:creationId xmlns:p14="http://schemas.microsoft.com/office/powerpoint/2010/main" val="35676043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019800"/>
          </a:xfrm>
        </p:spPr>
        <p:txBody>
          <a:bodyPr/>
          <a:lstStyle/>
          <a:p>
            <a:endParaRPr lang="en-US" dirty="0"/>
          </a:p>
        </p:txBody>
      </p:sp>
    </p:spTree>
    <p:extLst>
      <p:ext uri="{BB962C8B-B14F-4D97-AF65-F5344CB8AC3E}">
        <p14:creationId xmlns:p14="http://schemas.microsoft.com/office/powerpoint/2010/main" val="3696023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140</TotalTime>
  <Words>992</Words>
  <Application>Microsoft Office PowerPoint</Application>
  <PresentationFormat>On-screen Show (4:3)</PresentationFormat>
  <Paragraphs>187</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Clarity</vt:lpstr>
      <vt:lpstr>Образовање и стручно усавршавање наставника</vt:lpstr>
      <vt:lpstr>       „Побољшавање квалитета образовања првенствено зависи од избора наставника, његовог образовања, друштвеног статуса и перманентног рада.“                                 (Ж. Делор,1996)  „У историји образовања, ниједна акција спроведена у циљу побољшања никада није била успешна уколико није обухватила брижљиво планиран и добро реализован програм професионалног усавршавања“  (Tomas R. Guskey &amp; Kwanq Suk Yoon) </vt:lpstr>
      <vt:lpstr>Професионалне компетенције и образовање наставника</vt:lpstr>
      <vt:lpstr> Кад је информација било мало и кад су биле слабије доступне, учитељ а касније и уџбеник били су ученицима једини извор знања.            Данашњем ученику доступни су различити извори информација. </vt:lpstr>
      <vt:lpstr>PowerPoint Presentation</vt:lpstr>
      <vt:lpstr>PowerPoint Presentation</vt:lpstr>
      <vt:lpstr>PowerPoint Presentation</vt:lpstr>
      <vt:lpstr>Компетенције наставника</vt:lpstr>
      <vt:lpstr>PowerPoint Presentation</vt:lpstr>
      <vt:lpstr> Неки принципи успешног професионалног развоја наставника важни за унапређивање развоја школе  (Craft, 2000):</vt:lpstr>
      <vt:lpstr>                          Важно је због! ПОВЕЋАЊА КВАЛИТЕТА РАДА ШКОЛЕ  Наставник је припреман за подучавање засновано на садржајима осмишљеним за „просечног“ ученика. Данас се очекује да наставу усмери ка ученицима различитим по способностима, социо-економском статусу, културној и језичкој припадности.  Промене у технологији и окружењу школе. Очекује се интензивнија сарадња у колективу, сарадња са родитељима, локалном заједницом...  ПОДРЖАВАЊА УЧЕШЋА У.... - тимском раду приликом планирања, припреме, реализације и анализе наставног процеса - сарадњи са родитељима и локалном заједницом - сталном процењивању сопственог рада - напредовању у професији. </vt:lpstr>
      <vt:lpstr>Процес планирања стручног усавршавања</vt:lpstr>
      <vt:lpstr>Анализа фактора значајних за стручно усавршавање</vt:lpstr>
      <vt:lpstr> Израда личног плана  професионалног  развоја</vt:lpstr>
      <vt:lpstr>Упитник за самопроцену компетенција наставника</vt:lpstr>
      <vt:lpstr> Израда годишњег плана стручног  усавршавањa на нивоу установе</vt:lpstr>
      <vt:lpstr>Циљеви, програми и облици професионалног усавршавања наставника</vt:lpstr>
      <vt:lpstr>PowerPoint Presentation</vt:lpstr>
      <vt:lpstr>PowerPoint Presentation</vt:lpstr>
      <vt:lpstr>PowerPoint Presentation</vt:lpstr>
      <vt:lpstr>Избор и селекција будућих наставника</vt:lpstr>
      <vt:lpstr> Професионални развој наставника</vt:lpstr>
      <vt:lpstr>        Установа прати остваривање плана свих облика СУ, води евиденцију, односно базу података о професионалном статусу и СУ наставника.                                         Стандарди компетенција наставника  Стандарди компетенција су описи суштинских знања, умења  и ставова која наставници треба да поседују и показују/исказују током обављања васпитно-образовне делатности у следећим областима:  - наставна област, предмет и методика наставе - поучавање и учење  - подршка развоју личности ученика - комуникација и сарадња       </vt:lpstr>
      <vt:lpstr>Приоритетне области стручног усавршавања  - Јачање професионалних капацитета запослених, нарочито у области иновативних метода наставе и управљања одељењем; - Учење да се учи и развијање мотивације за учење; - Здравствено образовање и развијање здравих стилова живота; - Комуникацијске вештине; - Одрживи развој и заштита животне средине; - Превенција насиља, злостављања и занемаривања; - Превенција дискриминације; - Инклузија деце и ученика са сметњама у развоју и из друштвено маргинализованих група; - Сарадња са родитељима, ученицима и ученичким парламентима; - Информационо-комуникационе технологије.  </vt:lpstr>
      <vt:lpstr>Усавршавање на нивоу установе Наставник треба:</vt:lpstr>
      <vt:lpstr>Усавршавање ван установе</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10</cp:revision>
  <dcterms:created xsi:type="dcterms:W3CDTF">2020-04-06T12:38:07Z</dcterms:created>
  <dcterms:modified xsi:type="dcterms:W3CDTF">2020-04-06T15:02:49Z</dcterms:modified>
</cp:coreProperties>
</file>