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1" r:id="rId1"/>
  </p:sldMasterIdLst>
  <p:sldIdLst>
    <p:sldId id="269" r:id="rId2"/>
    <p:sldId id="321" r:id="rId3"/>
    <p:sldId id="322" r:id="rId4"/>
    <p:sldId id="323" r:id="rId5"/>
    <p:sldId id="324" r:id="rId6"/>
    <p:sldId id="325" r:id="rId7"/>
    <p:sldId id="332" r:id="rId8"/>
    <p:sldId id="333" r:id="rId9"/>
    <p:sldId id="326" r:id="rId10"/>
    <p:sldId id="327" r:id="rId11"/>
    <p:sldId id="328" r:id="rId12"/>
    <p:sldId id="329" r:id="rId13"/>
    <p:sldId id="330" r:id="rId14"/>
    <p:sldId id="331" r:id="rId1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4D91E4-3EF3-4879-B217-122A7D8BD96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F0EDBE-76E1-4B76-B044-15A0509A0DA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78C472-7689-4ABA-AC8D-3C1AB213566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FD4CB2-7A24-48B1-9C9A-633C110E32D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E2D828-A4B4-48A2-846F-8B78D74E04A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2D409D-9D54-401C-B136-61404788AC5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42C444-91E7-4CF2-A85B-3F240430AB7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6F0633-9BB3-4579-9725-EBB524EA996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EEAC3E-994B-4EEB-836D-33D79F710F4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5C13A4-575A-4D45-B7D4-60BDDECC2D2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pPr>
              <a:defRPr/>
            </a:pPr>
            <a:fld id="{044B3D6B-E5AA-4A1E-AA6A-B462C7323E3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060A60E9-9D8F-49C3-80CD-71DCDCB66C2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2" r:id="rId1"/>
    <p:sldLayoutId id="2147483813" r:id="rId2"/>
    <p:sldLayoutId id="2147483814" r:id="rId3"/>
    <p:sldLayoutId id="2147483815" r:id="rId4"/>
    <p:sldLayoutId id="2147483816" r:id="rId5"/>
    <p:sldLayoutId id="2147483817" r:id="rId6"/>
    <p:sldLayoutId id="2147483818" r:id="rId7"/>
    <p:sldLayoutId id="2147483819" r:id="rId8"/>
    <p:sldLayoutId id="2147483820" r:id="rId9"/>
    <p:sldLayoutId id="2147483821" r:id="rId10"/>
    <p:sldLayoutId id="2147483822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990600" y="1295400"/>
            <a:ext cx="7158037" cy="141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400" b="1" kern="0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Programiranje</a:t>
            </a:r>
            <a:r>
              <a:rPr lang="en-US" sz="3400" b="1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400" b="1" kern="0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i</a:t>
            </a:r>
            <a:r>
              <a:rPr lang="en-US" sz="3400" b="1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400" b="1" kern="0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programski</a:t>
            </a:r>
            <a:r>
              <a:rPr lang="en-US" sz="3400" b="1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400" b="1" kern="0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jezici</a:t>
            </a:r>
            <a:endParaRPr kumimoji="0" lang="en-US" sz="3400" b="1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58724" name="Picture 4" descr="http://3.bp.blogspot.com/-oeBs4qmh-0g/T9c9Kk1dalI/AAAAAAAACm0/Btsfgmzm_Tw/s1600/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62225" y="2895600"/>
            <a:ext cx="3228975" cy="3619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 bwMode="auto">
          <a:xfrm>
            <a:off x="228600" y="914400"/>
            <a:ext cx="86868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 </a:t>
            </a:r>
            <a:endParaRPr lang="en-US" sz="1600" dirty="0" smtClean="0">
              <a:latin typeface="Consolas" pitchFamily="49" charset="0"/>
            </a:endParaRPr>
          </a:p>
          <a:p>
            <a:pPr>
              <a:defRPr/>
            </a:pPr>
            <a:endParaRPr lang="en-US" sz="1600" dirty="0">
              <a:latin typeface="Consolas" pitchFamily="49" charset="0"/>
            </a:endParaRP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#include &lt;stdio.h&gt;</a:t>
            </a: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#include &lt;stdlib.h&gt;</a:t>
            </a: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#include &lt;string.h&gt;</a:t>
            </a:r>
          </a:p>
          <a:p>
            <a:pPr>
              <a:defRPr/>
            </a:pPr>
            <a:endParaRPr lang="sr-Latn-RS" sz="1600" dirty="0">
              <a:latin typeface="Consolas" pitchFamily="49" charset="0"/>
            </a:endParaRP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struct studenti{</a:t>
            </a: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   char *ime,*prezime,*br_ind;</a:t>
            </a: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   int godina;</a:t>
            </a: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   float prosek;</a:t>
            </a: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};</a:t>
            </a:r>
          </a:p>
          <a:p>
            <a:pPr>
              <a:defRPr/>
            </a:pPr>
            <a:endParaRPr lang="sr-Latn-RS" sz="1600" dirty="0">
              <a:latin typeface="Consolas" pitchFamily="49" charset="0"/>
            </a:endParaRP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struct lista{</a:t>
            </a: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   struct studenti *glava;</a:t>
            </a: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   struct lista *rep;</a:t>
            </a: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};</a:t>
            </a:r>
          </a:p>
          <a:p>
            <a:pPr>
              <a:defRPr/>
            </a:pPr>
            <a:endParaRPr lang="sr-Latn-RS" sz="1600" dirty="0">
              <a:latin typeface="Consolas" pitchFamily="49" charset="0"/>
            </a:endParaRP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#define novi(x) x=(struct lista *)malloc(sizeof(struct lista))</a:t>
            </a:r>
          </a:p>
        </p:txBody>
      </p:sp>
      <p:sp>
        <p:nvSpPr>
          <p:cNvPr id="5" name="Oval 4"/>
          <p:cNvSpPr/>
          <p:nvPr/>
        </p:nvSpPr>
        <p:spPr>
          <a:xfrm>
            <a:off x="8382000" y="6172200"/>
            <a:ext cx="609600" cy="6096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fld id="{6D5F7E1F-4C25-475F-97A5-93C4EF0BC1EE}" type="slidenum">
              <a:rPr lang="en-US" smtClean="0">
                <a:solidFill>
                  <a:schemeClr val="tx2"/>
                </a:solidFill>
                <a:latin typeface="+mj-lt"/>
              </a:rPr>
              <a:pPr algn="ctr"/>
              <a:t>10</a:t>
            </a:fld>
            <a:endParaRPr lang="en-US" dirty="0">
              <a:solidFill>
                <a:schemeClr val="tx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06768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 bwMode="auto">
          <a:xfrm>
            <a:off x="228600" y="914400"/>
            <a:ext cx="86868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 </a:t>
            </a:r>
            <a:endParaRPr lang="en-US" sz="1600" dirty="0" smtClean="0">
              <a:latin typeface="Consolas" pitchFamily="49" charset="0"/>
            </a:endParaRPr>
          </a:p>
          <a:p>
            <a:pPr>
              <a:defRPr/>
            </a:pPr>
            <a:endParaRPr lang="en-US" sz="1600" dirty="0">
              <a:latin typeface="Consolas" pitchFamily="49" charset="0"/>
            </a:endParaRP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struct lista *form_sort(){</a:t>
            </a: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   int i,n;</a:t>
            </a: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   struct lista *p=NULL;</a:t>
            </a: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   struct studenti *q;</a:t>
            </a: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   p=NULL;</a:t>
            </a: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   scanf("%d",&amp;n);</a:t>
            </a: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   for(i=0;i&lt;n;i++){</a:t>
            </a: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      q=ucitaj_studenta();</a:t>
            </a: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      printf("Ucitan\n");</a:t>
            </a: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      p=dodaj_sort(p,q);</a:t>
            </a: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   }</a:t>
            </a: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   return p;</a:t>
            </a: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}</a:t>
            </a:r>
          </a:p>
        </p:txBody>
      </p:sp>
      <p:sp>
        <p:nvSpPr>
          <p:cNvPr id="5" name="Oval 4"/>
          <p:cNvSpPr/>
          <p:nvPr/>
        </p:nvSpPr>
        <p:spPr>
          <a:xfrm>
            <a:off x="8382000" y="6172200"/>
            <a:ext cx="609600" cy="6096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fld id="{6D5F7E1F-4C25-475F-97A5-93C4EF0BC1EE}" type="slidenum">
              <a:rPr lang="en-US" smtClean="0">
                <a:solidFill>
                  <a:schemeClr val="tx2"/>
                </a:solidFill>
                <a:latin typeface="+mj-lt"/>
              </a:rPr>
              <a:pPr algn="ctr"/>
              <a:t>11</a:t>
            </a:fld>
            <a:endParaRPr lang="en-US" dirty="0">
              <a:solidFill>
                <a:schemeClr val="tx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9430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 bwMode="auto">
          <a:xfrm>
            <a:off x="228600" y="914400"/>
            <a:ext cx="86868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 </a:t>
            </a:r>
            <a:endParaRPr lang="en-US" sz="1600" dirty="0" smtClean="0">
              <a:latin typeface="Consolas" pitchFamily="49" charset="0"/>
            </a:endParaRPr>
          </a:p>
          <a:p>
            <a:pPr>
              <a:defRPr/>
            </a:pPr>
            <a:endParaRPr lang="en-US" sz="1600" dirty="0">
              <a:latin typeface="Consolas" pitchFamily="49" charset="0"/>
            </a:endParaRP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struct studenti* ucitaj_studenta(){</a:t>
            </a: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    struct studenti *st;</a:t>
            </a: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    char s[100];</a:t>
            </a: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  </a:t>
            </a: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    st=(struct studenti*)malloc(sizeof(struct studenti));</a:t>
            </a: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    printf("indeks: "); scanf("%s",s);</a:t>
            </a: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    st-&gt;br_ind=(char*)malloc(strlen(s)+1);</a:t>
            </a: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    strcpy(st-&gt;br_ind,s);</a:t>
            </a: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    printf("prezime: "); scanf("%s",s);</a:t>
            </a: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    st-&gt;prezime=(char*)malloc(strlen(s)+1);</a:t>
            </a: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    strcpy(st-&gt;prezime,s);</a:t>
            </a: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    printf("ime: "); scanf("%s",s);</a:t>
            </a: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    st-&gt;ime=(char*)malloc(strlen(s)+1);</a:t>
            </a: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    strcpy(st-&gt;ime,s);</a:t>
            </a: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    printf("godina studija: "); scanf("%d",&amp;st-&gt;godina);</a:t>
            </a: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    printf("prosek: "); scanf("%f",&amp;st-&gt;prosek);</a:t>
            </a: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    return st;</a:t>
            </a: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}</a:t>
            </a:r>
          </a:p>
        </p:txBody>
      </p:sp>
      <p:sp>
        <p:nvSpPr>
          <p:cNvPr id="5" name="Oval 4"/>
          <p:cNvSpPr/>
          <p:nvPr/>
        </p:nvSpPr>
        <p:spPr>
          <a:xfrm>
            <a:off x="8382000" y="6172200"/>
            <a:ext cx="609600" cy="6096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fld id="{6D5F7E1F-4C25-475F-97A5-93C4EF0BC1EE}" type="slidenum">
              <a:rPr lang="en-US" smtClean="0">
                <a:solidFill>
                  <a:schemeClr val="tx2"/>
                </a:solidFill>
                <a:latin typeface="+mj-lt"/>
              </a:rPr>
              <a:pPr algn="ctr"/>
              <a:t>12</a:t>
            </a:fld>
            <a:endParaRPr lang="en-US" dirty="0">
              <a:solidFill>
                <a:schemeClr val="tx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28651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 bwMode="auto">
          <a:xfrm>
            <a:off x="914400" y="609600"/>
            <a:ext cx="8077200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sr-Latn-RS" sz="1400" dirty="0" smtClean="0">
                <a:latin typeface="Consolas" pitchFamily="49" charset="0"/>
              </a:rPr>
              <a:t>struct </a:t>
            </a:r>
            <a:r>
              <a:rPr lang="sr-Latn-RS" sz="1400" dirty="0">
                <a:latin typeface="Consolas" pitchFamily="49" charset="0"/>
              </a:rPr>
              <a:t>lista *dodaj_sort(struct lista *p,struct studenti *q){</a:t>
            </a:r>
          </a:p>
          <a:p>
            <a:pPr>
              <a:defRPr/>
            </a:pPr>
            <a:r>
              <a:rPr lang="sr-Latn-RS" sz="1400" dirty="0">
                <a:latin typeface="Consolas" pitchFamily="49" charset="0"/>
              </a:rPr>
              <a:t>   struct lista *temp,*res,*pos;</a:t>
            </a:r>
          </a:p>
          <a:p>
            <a:pPr>
              <a:defRPr/>
            </a:pPr>
            <a:r>
              <a:rPr lang="sr-Latn-RS" sz="1400" dirty="0">
                <a:latin typeface="Consolas" pitchFamily="49" charset="0"/>
              </a:rPr>
              <a:t>   novi(temp);</a:t>
            </a:r>
          </a:p>
          <a:p>
            <a:pPr>
              <a:defRPr/>
            </a:pPr>
            <a:r>
              <a:rPr lang="sr-Latn-RS" sz="1400" dirty="0">
                <a:latin typeface="Consolas" pitchFamily="49" charset="0"/>
              </a:rPr>
              <a:t>   if (!temp){</a:t>
            </a:r>
          </a:p>
          <a:p>
            <a:pPr>
              <a:defRPr/>
            </a:pPr>
            <a:r>
              <a:rPr lang="sr-Latn-RS" sz="1400" dirty="0">
                <a:latin typeface="Consolas" pitchFamily="49" charset="0"/>
              </a:rPr>
              <a:t>      printf("Greska pri alokaciji memorije\n");</a:t>
            </a:r>
          </a:p>
          <a:p>
            <a:pPr>
              <a:defRPr/>
            </a:pPr>
            <a:r>
              <a:rPr lang="sr-Latn-RS" sz="1400" dirty="0">
                <a:latin typeface="Consolas" pitchFamily="49" charset="0"/>
              </a:rPr>
              <a:t>      exit(0);</a:t>
            </a:r>
          </a:p>
          <a:p>
            <a:pPr>
              <a:defRPr/>
            </a:pPr>
            <a:r>
              <a:rPr lang="sr-Latn-RS" sz="1400" dirty="0">
                <a:latin typeface="Consolas" pitchFamily="49" charset="0"/>
              </a:rPr>
              <a:t>   }</a:t>
            </a:r>
          </a:p>
          <a:p>
            <a:pPr>
              <a:defRPr/>
            </a:pPr>
            <a:r>
              <a:rPr lang="sr-Latn-RS" sz="1400" dirty="0">
                <a:latin typeface="Consolas" pitchFamily="49" charset="0"/>
              </a:rPr>
              <a:t>   temp-&gt;glava=q;</a:t>
            </a:r>
          </a:p>
          <a:p>
            <a:pPr>
              <a:defRPr/>
            </a:pPr>
            <a:r>
              <a:rPr lang="sr-Latn-RS" sz="1400" dirty="0">
                <a:latin typeface="Consolas" pitchFamily="49" charset="0"/>
              </a:rPr>
              <a:t>   temp-&gt;rep=NULL;</a:t>
            </a:r>
          </a:p>
          <a:p>
            <a:pPr>
              <a:defRPr/>
            </a:pPr>
            <a:r>
              <a:rPr lang="sr-Latn-RS" sz="1400" dirty="0">
                <a:latin typeface="Consolas" pitchFamily="49" charset="0"/>
              </a:rPr>
              <a:t>   res=p;</a:t>
            </a:r>
          </a:p>
          <a:p>
            <a:pPr>
              <a:defRPr/>
            </a:pPr>
            <a:r>
              <a:rPr lang="sr-Latn-RS" sz="1400" dirty="0">
                <a:latin typeface="Consolas" pitchFamily="49" charset="0"/>
              </a:rPr>
              <a:t>   if(!res) res=temp;</a:t>
            </a:r>
          </a:p>
          <a:p>
            <a:pPr>
              <a:defRPr/>
            </a:pPr>
            <a:r>
              <a:rPr lang="sr-Latn-RS" sz="1400" dirty="0">
                <a:latin typeface="Consolas" pitchFamily="49" charset="0"/>
              </a:rPr>
              <a:t>   else{</a:t>
            </a:r>
          </a:p>
          <a:p>
            <a:pPr>
              <a:defRPr/>
            </a:pPr>
            <a:r>
              <a:rPr lang="sr-Latn-RS" sz="1400" dirty="0">
                <a:latin typeface="Consolas" pitchFamily="49" charset="0"/>
              </a:rPr>
              <a:t>      if ((res-&gt;glava-&gt;prosek&lt;q-&gt;prosek) || </a:t>
            </a:r>
          </a:p>
          <a:p>
            <a:pPr>
              <a:defRPr/>
            </a:pPr>
            <a:r>
              <a:rPr lang="sr-Latn-RS" sz="1400" dirty="0">
                <a:latin typeface="Consolas" pitchFamily="49" charset="0"/>
              </a:rPr>
              <a:t>           ((res-&gt;glava-&gt;prosek==q-&gt;prosek) &amp;&amp; </a:t>
            </a:r>
          </a:p>
          <a:p>
            <a:pPr>
              <a:defRPr/>
            </a:pPr>
            <a:r>
              <a:rPr lang="sr-Latn-RS" sz="1400" dirty="0">
                <a:latin typeface="Consolas" pitchFamily="49" charset="0"/>
              </a:rPr>
              <a:t>            (res-&gt;glava-&gt;godina&lt;q-&gt;godina))){</a:t>
            </a:r>
          </a:p>
          <a:p>
            <a:pPr>
              <a:defRPr/>
            </a:pPr>
            <a:r>
              <a:rPr lang="sr-Latn-RS" sz="1400" dirty="0">
                <a:latin typeface="Consolas" pitchFamily="49" charset="0"/>
              </a:rPr>
              <a:t>	 temp-&gt;rep=res;</a:t>
            </a:r>
          </a:p>
          <a:p>
            <a:pPr>
              <a:defRPr/>
            </a:pPr>
            <a:r>
              <a:rPr lang="sr-Latn-RS" sz="1400" dirty="0">
                <a:latin typeface="Consolas" pitchFamily="49" charset="0"/>
              </a:rPr>
              <a:t>	 res=temp;</a:t>
            </a:r>
          </a:p>
          <a:p>
            <a:pPr>
              <a:defRPr/>
            </a:pPr>
            <a:r>
              <a:rPr lang="sr-Latn-RS" sz="1400" dirty="0">
                <a:latin typeface="Consolas" pitchFamily="49" charset="0"/>
              </a:rPr>
              <a:t>      }</a:t>
            </a:r>
          </a:p>
          <a:p>
            <a:pPr>
              <a:defRPr/>
            </a:pPr>
            <a:r>
              <a:rPr lang="sr-Latn-RS" sz="1400" dirty="0">
                <a:latin typeface="Consolas" pitchFamily="49" charset="0"/>
              </a:rPr>
              <a:t>      else {</a:t>
            </a:r>
          </a:p>
          <a:p>
            <a:pPr>
              <a:defRPr/>
            </a:pPr>
            <a:r>
              <a:rPr lang="sr-Latn-RS" sz="1400" dirty="0">
                <a:latin typeface="Consolas" pitchFamily="49" charset="0"/>
              </a:rPr>
              <a:t>	 pos=res;</a:t>
            </a:r>
          </a:p>
          <a:p>
            <a:pPr>
              <a:defRPr/>
            </a:pPr>
            <a:r>
              <a:rPr lang="sr-Latn-RS" sz="1400" dirty="0">
                <a:latin typeface="Consolas" pitchFamily="49" charset="0"/>
              </a:rPr>
              <a:t>	 while((pos-&gt;rep) &amp;&amp; </a:t>
            </a:r>
          </a:p>
          <a:p>
            <a:pPr>
              <a:defRPr/>
            </a:pPr>
            <a:r>
              <a:rPr lang="sr-Latn-RS" sz="1400" dirty="0">
                <a:latin typeface="Consolas" pitchFamily="49" charset="0"/>
              </a:rPr>
              <a:t>                ((pos-&gt;rep-&gt;glava-&gt;prosek&gt;q-&gt;prosek) || </a:t>
            </a:r>
          </a:p>
          <a:p>
            <a:pPr>
              <a:defRPr/>
            </a:pPr>
            <a:r>
              <a:rPr lang="sr-Latn-RS" sz="1400" dirty="0">
                <a:latin typeface="Consolas" pitchFamily="49" charset="0"/>
              </a:rPr>
              <a:t>                 ((pos-&gt;rep-&gt;glava-&gt;prosek==q-&gt;prosek) &amp;&amp; </a:t>
            </a:r>
          </a:p>
          <a:p>
            <a:pPr>
              <a:defRPr/>
            </a:pPr>
            <a:r>
              <a:rPr lang="sr-Latn-RS" sz="1400" dirty="0">
                <a:latin typeface="Consolas" pitchFamily="49" charset="0"/>
              </a:rPr>
              <a:t>                  (pos-&gt;rep-&gt;glava-&gt;godina&gt;q-&gt;godina))))</a:t>
            </a:r>
          </a:p>
          <a:p>
            <a:pPr>
              <a:defRPr/>
            </a:pPr>
            <a:r>
              <a:rPr lang="sr-Latn-RS" sz="1400" dirty="0">
                <a:latin typeface="Consolas" pitchFamily="49" charset="0"/>
              </a:rPr>
              <a:t>            pos=pos-&gt;rep;</a:t>
            </a:r>
          </a:p>
          <a:p>
            <a:pPr>
              <a:defRPr/>
            </a:pPr>
            <a:r>
              <a:rPr lang="sr-Latn-RS" sz="1400" dirty="0">
                <a:latin typeface="Consolas" pitchFamily="49" charset="0"/>
              </a:rPr>
              <a:t>	 temp-&gt;rep=pos-&gt;</a:t>
            </a:r>
            <a:r>
              <a:rPr lang="sr-Latn-RS" sz="1400" dirty="0" smtClean="0">
                <a:latin typeface="Consolas" pitchFamily="49" charset="0"/>
              </a:rPr>
              <a:t>rep;pos-&gt;rep=temp;</a:t>
            </a:r>
          </a:p>
          <a:p>
            <a:pPr>
              <a:defRPr/>
            </a:pPr>
            <a:r>
              <a:rPr lang="sr-Latn-RS" sz="1400" dirty="0" smtClean="0">
                <a:latin typeface="Consolas" pitchFamily="49" charset="0"/>
              </a:rPr>
              <a:t>      </a:t>
            </a:r>
            <a:r>
              <a:rPr lang="sr-Latn-RS" sz="1400" dirty="0">
                <a:latin typeface="Consolas" pitchFamily="49" charset="0"/>
              </a:rPr>
              <a:t>}</a:t>
            </a:r>
          </a:p>
          <a:p>
            <a:pPr>
              <a:defRPr/>
            </a:pPr>
            <a:r>
              <a:rPr lang="sr-Latn-RS" sz="1400" dirty="0">
                <a:latin typeface="Consolas" pitchFamily="49" charset="0"/>
              </a:rPr>
              <a:t>   </a:t>
            </a:r>
            <a:r>
              <a:rPr lang="en-US" sz="1400" dirty="0">
                <a:latin typeface="Consolas" pitchFamily="49" charset="0"/>
              </a:rPr>
              <a:t>}</a:t>
            </a:r>
            <a:r>
              <a:rPr lang="sr-Latn-RS" sz="1400" dirty="0" smtClean="0">
                <a:latin typeface="Consolas" pitchFamily="49" charset="0"/>
              </a:rPr>
              <a:t>return </a:t>
            </a:r>
            <a:r>
              <a:rPr lang="sr-Latn-RS" sz="1400" dirty="0">
                <a:latin typeface="Consolas" pitchFamily="49" charset="0"/>
              </a:rPr>
              <a:t>res;</a:t>
            </a:r>
          </a:p>
          <a:p>
            <a:pPr>
              <a:defRPr/>
            </a:pPr>
            <a:r>
              <a:rPr lang="sr-Latn-RS" sz="1400" dirty="0">
                <a:latin typeface="Consolas" pitchFamily="49" charset="0"/>
              </a:rPr>
              <a:t>}</a:t>
            </a:r>
          </a:p>
        </p:txBody>
      </p:sp>
      <p:sp>
        <p:nvSpPr>
          <p:cNvPr id="5" name="Oval 4"/>
          <p:cNvSpPr/>
          <p:nvPr/>
        </p:nvSpPr>
        <p:spPr>
          <a:xfrm>
            <a:off x="8382000" y="6172200"/>
            <a:ext cx="609600" cy="6096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fld id="{6D5F7E1F-4C25-475F-97A5-93C4EF0BC1EE}" type="slidenum">
              <a:rPr lang="en-US" smtClean="0">
                <a:solidFill>
                  <a:schemeClr val="tx2"/>
                </a:solidFill>
                <a:latin typeface="+mj-lt"/>
              </a:rPr>
              <a:pPr algn="ctr"/>
              <a:t>13</a:t>
            </a:fld>
            <a:endParaRPr lang="en-US" dirty="0">
              <a:solidFill>
                <a:schemeClr val="tx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13337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 bwMode="auto">
          <a:xfrm>
            <a:off x="228600" y="914400"/>
            <a:ext cx="86868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 </a:t>
            </a:r>
            <a:endParaRPr lang="en-US" sz="1600" dirty="0" smtClean="0">
              <a:latin typeface="Consolas" pitchFamily="49" charset="0"/>
            </a:endParaRPr>
          </a:p>
          <a:p>
            <a:pPr>
              <a:defRPr/>
            </a:pPr>
            <a:endParaRPr lang="en-US" sz="1600" dirty="0">
              <a:latin typeface="Consolas" pitchFamily="49" charset="0"/>
            </a:endParaRP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void ispis(struct lista *p){</a:t>
            </a: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struct lista *pom;</a:t>
            </a: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pom=p;</a:t>
            </a: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struct studenti *st;</a:t>
            </a: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  while(pom) {</a:t>
            </a: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     st=pom-&gt;glava;</a:t>
            </a: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     printf("%s  %s  ",st-&gt;br_ind,st-&gt;prezime);</a:t>
            </a: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     printf("%s ",st-&gt;ime);</a:t>
            </a: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     printf("%d  %f\n",st-&gt;godina,st-&gt;prosek);</a:t>
            </a: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     pom=pom-&gt;rep;</a:t>
            </a: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  }</a:t>
            </a: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}</a:t>
            </a:r>
          </a:p>
          <a:p>
            <a:pPr>
              <a:defRPr/>
            </a:pPr>
            <a:endParaRPr lang="sr-Latn-RS" sz="1600" dirty="0">
              <a:latin typeface="Consolas" pitchFamily="49" charset="0"/>
            </a:endParaRP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main(){</a:t>
            </a: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   struct lista *p;</a:t>
            </a: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   int k;</a:t>
            </a: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   p=form_sort();</a:t>
            </a: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   printf("Ispis liste:\n");</a:t>
            </a: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   ispis(p);</a:t>
            </a:r>
          </a:p>
          <a:p>
            <a:pPr>
              <a:defRPr/>
            </a:pPr>
            <a:r>
              <a:rPr lang="sr-Latn-RS" sz="1600" dirty="0" smtClean="0">
                <a:latin typeface="Consolas" pitchFamily="49" charset="0"/>
              </a:rPr>
              <a:t>}</a:t>
            </a:r>
            <a:endParaRPr lang="sr-Latn-RS" sz="1600" dirty="0">
              <a:latin typeface="Consolas" pitchFamily="49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8382000" y="6172200"/>
            <a:ext cx="609600" cy="6096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fld id="{6D5F7E1F-4C25-475F-97A5-93C4EF0BC1EE}" type="slidenum">
              <a:rPr lang="en-US" smtClean="0">
                <a:solidFill>
                  <a:schemeClr val="tx2"/>
                </a:solidFill>
                <a:latin typeface="+mj-lt"/>
              </a:rPr>
              <a:pPr algn="ctr"/>
              <a:t>14</a:t>
            </a:fld>
            <a:endParaRPr lang="en-US" dirty="0">
              <a:solidFill>
                <a:schemeClr val="tx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07014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 bwMode="auto">
          <a:xfrm>
            <a:off x="228600" y="1600200"/>
            <a:ext cx="86868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2000" dirty="0" err="1" smtClean="0">
                <a:solidFill>
                  <a:schemeClr val="bg2">
                    <a:lumMod val="25000"/>
                  </a:schemeClr>
                </a:solidFill>
              </a:rPr>
              <a:t>Povezana</a:t>
            </a: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bg2">
                    <a:lumMod val="25000"/>
                  </a:schemeClr>
                </a:solidFill>
              </a:rPr>
              <a:t>lista</a:t>
            </a: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</a:rPr>
              <a:t> od n </a:t>
            </a:r>
            <a:r>
              <a:rPr lang="en-US" sz="2000" dirty="0" err="1" smtClean="0">
                <a:solidFill>
                  <a:schemeClr val="bg2">
                    <a:lumMod val="25000"/>
                  </a:schemeClr>
                </a:solidFill>
              </a:rPr>
              <a:t>prirodnih</a:t>
            </a: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bg2">
                    <a:lumMod val="25000"/>
                  </a:schemeClr>
                </a:solidFill>
              </a:rPr>
              <a:t>brojeva</a:t>
            </a:r>
            <a:endParaRPr lang="en-US" sz="2000" dirty="0" smtClean="0">
              <a:solidFill>
                <a:schemeClr val="bg2">
                  <a:lumMod val="25000"/>
                </a:schemeClr>
              </a:solidFill>
            </a:endParaRPr>
          </a:p>
          <a:p>
            <a:pPr>
              <a:defRPr/>
            </a:pPr>
            <a:endParaRPr lang="sr-Latn-RS" sz="2000" dirty="0">
              <a:solidFill>
                <a:schemeClr val="bg2">
                  <a:lumMod val="25000"/>
                </a:schemeClr>
              </a:solidFill>
            </a:endParaRP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#include &lt;stdio.h&gt;</a:t>
            </a: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#include &lt;stdlib.h&gt;</a:t>
            </a: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struct element{</a:t>
            </a: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       int podatak;</a:t>
            </a: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       struct element *sledeci;</a:t>
            </a: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 </a:t>
            </a:r>
            <a:r>
              <a:rPr lang="sr-Latn-RS" sz="1600" dirty="0" smtClean="0">
                <a:latin typeface="Consolas" pitchFamily="49" charset="0"/>
              </a:rPr>
              <a:t>};</a:t>
            </a:r>
            <a:endParaRPr lang="en-US" sz="1600" dirty="0" smtClean="0">
              <a:latin typeface="Consolas" pitchFamily="49" charset="0"/>
            </a:endParaRPr>
          </a:p>
          <a:p>
            <a:pPr>
              <a:defRPr/>
            </a:pP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</a:rPr>
              <a:t>Red</a:t>
            </a:r>
          </a:p>
          <a:p>
            <a:pPr>
              <a:defRPr/>
            </a:pPr>
            <a:endParaRPr lang="en-US" sz="2000" dirty="0">
              <a:solidFill>
                <a:schemeClr val="bg2">
                  <a:lumMod val="25000"/>
                </a:schemeClr>
              </a:solidFill>
            </a:endParaRPr>
          </a:p>
          <a:p>
            <a:pPr>
              <a:defRPr/>
            </a:pPr>
            <a:endParaRPr lang="en-US" sz="2000" dirty="0" smtClean="0">
              <a:solidFill>
                <a:schemeClr val="bg2">
                  <a:lumMod val="25000"/>
                </a:schemeClr>
              </a:solidFill>
            </a:endParaRPr>
          </a:p>
          <a:p>
            <a:pPr>
              <a:defRPr/>
            </a:pPr>
            <a:endParaRPr lang="en-US" sz="2000" dirty="0">
              <a:solidFill>
                <a:schemeClr val="bg2">
                  <a:lumMod val="25000"/>
                </a:schemeClr>
              </a:solidFill>
            </a:endParaRPr>
          </a:p>
          <a:p>
            <a:pPr>
              <a:defRPr/>
            </a:pPr>
            <a:r>
              <a:rPr lang="en-US" sz="2000" dirty="0" err="1" smtClean="0">
                <a:solidFill>
                  <a:schemeClr val="bg2">
                    <a:lumMod val="25000"/>
                  </a:schemeClr>
                </a:solidFill>
              </a:rPr>
              <a:t>Stek</a:t>
            </a:r>
            <a:endParaRPr lang="en-US" sz="2000" dirty="0">
              <a:solidFill>
                <a:schemeClr val="bg2">
                  <a:lumMod val="25000"/>
                </a:schemeClr>
              </a:solidFill>
            </a:endParaRPr>
          </a:p>
          <a:p>
            <a:pPr>
              <a:defRPr/>
            </a:pPr>
            <a:endParaRPr lang="en-US" sz="2000" dirty="0">
              <a:solidFill>
                <a:schemeClr val="bg2">
                  <a:lumMod val="25000"/>
                </a:schemeClr>
              </a:solidFill>
            </a:endParaRPr>
          </a:p>
          <a:p>
            <a:pPr>
              <a:defRPr/>
            </a:pPr>
            <a:endParaRPr lang="sr-Latn-RS" sz="1600" dirty="0">
              <a:latin typeface="Consolas" pitchFamily="49" charset="0"/>
            </a:endParaRP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       </a:t>
            </a: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 </a:t>
            </a:r>
            <a:endParaRPr kumimoji="0" lang="sr-Latn-CS" sz="2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0" y="685800"/>
            <a:ext cx="7158037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 eaLnBrk="1" hangingPunct="1">
              <a:defRPr/>
            </a:pPr>
            <a:r>
              <a:rPr lang="en-US" sz="3200" b="1" kern="0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Zadatak</a:t>
            </a:r>
            <a:r>
              <a:rPr lang="en-US" sz="3200" b="1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1:</a:t>
            </a: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Oval 4"/>
          <p:cNvSpPr/>
          <p:nvPr/>
        </p:nvSpPr>
        <p:spPr>
          <a:xfrm>
            <a:off x="8382000" y="6172200"/>
            <a:ext cx="609600" cy="6096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fld id="{6D5F7E1F-4C25-475F-97A5-93C4EF0BC1EE}" type="slidenum">
              <a:rPr lang="en-US" smtClean="0">
                <a:solidFill>
                  <a:schemeClr val="tx2"/>
                </a:solidFill>
                <a:latin typeface="+mj-lt"/>
              </a:rPr>
              <a:pPr algn="ctr"/>
              <a:t>2</a:t>
            </a:fld>
            <a:endParaRPr lang="en-US" dirty="0">
              <a:solidFill>
                <a:schemeClr val="tx2"/>
              </a:solidFill>
              <a:latin typeface="+mj-lt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1000" y="4029075"/>
            <a:ext cx="5248275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3375" y="5257800"/>
            <a:ext cx="5295900" cy="75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Arrow Connector 7"/>
          <p:cNvCxnSpPr/>
          <p:nvPr/>
        </p:nvCxnSpPr>
        <p:spPr>
          <a:xfrm flipV="1">
            <a:off x="914400" y="5486400"/>
            <a:ext cx="381000" cy="304800"/>
          </a:xfrm>
          <a:prstGeom prst="straightConnector1">
            <a:avLst/>
          </a:prstGeom>
          <a:ln w="15875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 bwMode="auto">
          <a:xfrm>
            <a:off x="228600" y="914400"/>
            <a:ext cx="86868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sr-Latn-RS" sz="1600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sr-Latn-RS" sz="1600" dirty="0">
                <a:latin typeface="Consolas" pitchFamily="49" charset="0"/>
              </a:rPr>
              <a:t>main()</a:t>
            </a: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{</a:t>
            </a: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int n,i,k;</a:t>
            </a: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int x,broj;</a:t>
            </a: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struct element *glava=NULL, *p=NULL, *pom;</a:t>
            </a: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printf("Unesi broj elemenata liste\n");</a:t>
            </a: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scanf("%d",&amp;n);</a:t>
            </a: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for (i=0;i&lt;n;i++)</a:t>
            </a: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  {</a:t>
            </a: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         </a:t>
            </a:r>
            <a:r>
              <a:rPr lang="sr-Latn-RS" sz="1600" dirty="0" smtClean="0">
                <a:latin typeface="Consolas" pitchFamily="49" charset="0"/>
              </a:rPr>
              <a:t>printf</a:t>
            </a:r>
            <a:r>
              <a:rPr lang="sr-Latn-RS" sz="1600" dirty="0">
                <a:latin typeface="Consolas" pitchFamily="49" charset="0"/>
              </a:rPr>
              <a:t>("Unesi %d. element liste:\n",i+1);</a:t>
            </a: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        </a:t>
            </a:r>
            <a:r>
              <a:rPr lang="en-US" sz="1600" dirty="0" smtClean="0">
                <a:latin typeface="Consolas" pitchFamily="49" charset="0"/>
              </a:rPr>
              <a:t> </a:t>
            </a:r>
            <a:r>
              <a:rPr lang="sr-Latn-RS" sz="1600" dirty="0" smtClean="0">
                <a:latin typeface="Consolas" pitchFamily="49" charset="0"/>
              </a:rPr>
              <a:t>scanf</a:t>
            </a:r>
            <a:r>
              <a:rPr lang="sr-Latn-RS" sz="1600" dirty="0">
                <a:latin typeface="Consolas" pitchFamily="49" charset="0"/>
              </a:rPr>
              <a:t>("%d",&amp;x);</a:t>
            </a: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         </a:t>
            </a:r>
            <a:r>
              <a:rPr lang="sr-Latn-RS" sz="1600" dirty="0" smtClean="0">
                <a:latin typeface="Consolas" pitchFamily="49" charset="0"/>
              </a:rPr>
              <a:t>p</a:t>
            </a:r>
            <a:r>
              <a:rPr lang="sr-Latn-RS" sz="1600" dirty="0">
                <a:latin typeface="Consolas" pitchFamily="49" charset="0"/>
              </a:rPr>
              <a:t>=(struct element *)malloc(sizeof (struct element));</a:t>
            </a: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         </a:t>
            </a:r>
            <a:r>
              <a:rPr lang="sr-Latn-RS" sz="1600" dirty="0" smtClean="0">
                <a:latin typeface="Consolas" pitchFamily="49" charset="0"/>
              </a:rPr>
              <a:t>p-</a:t>
            </a:r>
            <a:r>
              <a:rPr lang="sr-Latn-RS" sz="1600" dirty="0">
                <a:latin typeface="Consolas" pitchFamily="49" charset="0"/>
              </a:rPr>
              <a:t>&gt;podatak=x;</a:t>
            </a: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         </a:t>
            </a:r>
            <a:r>
              <a:rPr lang="sr-Latn-RS" sz="1600" dirty="0" smtClean="0">
                <a:latin typeface="Consolas" pitchFamily="49" charset="0"/>
              </a:rPr>
              <a:t>p-</a:t>
            </a:r>
            <a:r>
              <a:rPr lang="sr-Latn-RS" sz="1600" dirty="0">
                <a:latin typeface="Consolas" pitchFamily="49" charset="0"/>
              </a:rPr>
              <a:t>&gt;sledeci=NULL;</a:t>
            </a: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                  </a:t>
            </a:r>
            <a:r>
              <a:rPr lang="sr-Latn-RS" sz="1600" dirty="0" smtClean="0">
                <a:latin typeface="Consolas" pitchFamily="49" charset="0"/>
              </a:rPr>
              <a:t>if(glava</a:t>
            </a:r>
            <a:r>
              <a:rPr lang="sr-Latn-RS" sz="1600" dirty="0">
                <a:latin typeface="Consolas" pitchFamily="49" charset="0"/>
              </a:rPr>
              <a:t>==NULL)</a:t>
            </a: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                      </a:t>
            </a:r>
            <a:r>
              <a:rPr lang="sr-Latn-RS" sz="1600" dirty="0" smtClean="0">
                <a:latin typeface="Consolas" pitchFamily="49" charset="0"/>
              </a:rPr>
              <a:t>glava=p</a:t>
            </a:r>
            <a:r>
              <a:rPr lang="sr-Latn-RS" sz="1600" dirty="0">
                <a:latin typeface="Consolas" pitchFamily="49" charset="0"/>
              </a:rPr>
              <a:t>;</a:t>
            </a: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                  </a:t>
            </a:r>
            <a:r>
              <a:rPr lang="sr-Latn-RS" sz="1600" dirty="0" smtClean="0">
                <a:latin typeface="Consolas" pitchFamily="49" charset="0"/>
              </a:rPr>
              <a:t>else</a:t>
            </a:r>
            <a:endParaRPr lang="sr-Latn-RS" sz="1600" dirty="0">
              <a:latin typeface="Consolas" pitchFamily="49" charset="0"/>
            </a:endParaRP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                     </a:t>
            </a:r>
            <a:r>
              <a:rPr lang="sr-Latn-RS" sz="1600" dirty="0" smtClean="0">
                <a:latin typeface="Consolas" pitchFamily="49" charset="0"/>
              </a:rPr>
              <a:t>{</a:t>
            </a:r>
            <a:endParaRPr lang="sr-Latn-RS" sz="1600" dirty="0">
              <a:latin typeface="Consolas" pitchFamily="49" charset="0"/>
            </a:endParaRP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                     </a:t>
            </a:r>
            <a:r>
              <a:rPr lang="en-US" sz="1600" dirty="0" smtClean="0">
                <a:latin typeface="Consolas" pitchFamily="49" charset="0"/>
              </a:rPr>
              <a:t> </a:t>
            </a:r>
            <a:r>
              <a:rPr lang="sr-Latn-RS" sz="1600" dirty="0" smtClean="0">
                <a:latin typeface="Consolas" pitchFamily="49" charset="0"/>
              </a:rPr>
              <a:t>pom=glava</a:t>
            </a:r>
            <a:r>
              <a:rPr lang="sr-Latn-RS" sz="1600" dirty="0">
                <a:latin typeface="Consolas" pitchFamily="49" charset="0"/>
              </a:rPr>
              <a:t>;</a:t>
            </a: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                      </a:t>
            </a:r>
            <a:r>
              <a:rPr lang="sr-Latn-RS" sz="1600" dirty="0" smtClean="0">
                <a:latin typeface="Consolas" pitchFamily="49" charset="0"/>
              </a:rPr>
              <a:t>while(pom-</a:t>
            </a:r>
            <a:r>
              <a:rPr lang="sr-Latn-RS" sz="1600" dirty="0">
                <a:latin typeface="Consolas" pitchFamily="49" charset="0"/>
              </a:rPr>
              <a:t>&gt;sledeci!=NULL)</a:t>
            </a: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                      </a:t>
            </a:r>
            <a:r>
              <a:rPr lang="sr-Latn-RS" sz="1600" dirty="0" smtClean="0">
                <a:latin typeface="Consolas" pitchFamily="49" charset="0"/>
              </a:rPr>
              <a:t>pom=pom-</a:t>
            </a:r>
            <a:r>
              <a:rPr lang="sr-Latn-RS" sz="1600" dirty="0">
                <a:latin typeface="Consolas" pitchFamily="49" charset="0"/>
              </a:rPr>
              <a:t>&gt;sledeci;</a:t>
            </a: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                      </a:t>
            </a:r>
            <a:r>
              <a:rPr lang="sr-Latn-RS" sz="1600" dirty="0" smtClean="0">
                <a:latin typeface="Consolas" pitchFamily="49" charset="0"/>
              </a:rPr>
              <a:t>pom-</a:t>
            </a:r>
            <a:r>
              <a:rPr lang="sr-Latn-RS" sz="1600" dirty="0">
                <a:latin typeface="Consolas" pitchFamily="49" charset="0"/>
              </a:rPr>
              <a:t>&gt;sledeci=p;</a:t>
            </a: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                     </a:t>
            </a:r>
            <a:r>
              <a:rPr lang="sr-Latn-RS" sz="1600" dirty="0" smtClean="0">
                <a:latin typeface="Consolas" pitchFamily="49" charset="0"/>
              </a:rPr>
              <a:t>}</a:t>
            </a:r>
            <a:endParaRPr lang="sr-Latn-RS" sz="1600" dirty="0">
              <a:latin typeface="Consolas" pitchFamily="49" charset="0"/>
            </a:endParaRP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  </a:t>
            </a:r>
            <a:r>
              <a:rPr lang="en-US" sz="1600" dirty="0" smtClean="0">
                <a:latin typeface="Consolas" pitchFamily="49" charset="0"/>
              </a:rPr>
              <a:t> </a:t>
            </a:r>
            <a:r>
              <a:rPr lang="sr-Latn-RS" sz="1600" dirty="0" smtClean="0">
                <a:latin typeface="Consolas" pitchFamily="49" charset="0"/>
              </a:rPr>
              <a:t>}</a:t>
            </a:r>
            <a:endParaRPr lang="sr-Latn-CS" sz="1600" dirty="0">
              <a:latin typeface="Consolas" pitchFamily="49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8382000" y="6172200"/>
            <a:ext cx="609600" cy="6096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fld id="{6D5F7E1F-4C25-475F-97A5-93C4EF0BC1EE}" type="slidenum">
              <a:rPr lang="en-US" smtClean="0">
                <a:solidFill>
                  <a:schemeClr val="tx2"/>
                </a:solidFill>
                <a:latin typeface="+mj-lt"/>
              </a:rPr>
              <a:pPr algn="ctr"/>
              <a:t>3</a:t>
            </a:fld>
            <a:endParaRPr lang="en-US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4" name="Right Brace 3"/>
          <p:cNvSpPr/>
          <p:nvPr/>
        </p:nvSpPr>
        <p:spPr>
          <a:xfrm>
            <a:off x="5791200" y="4267200"/>
            <a:ext cx="533400" cy="22098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364072" y="5193268"/>
            <a:ext cx="2518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chemeClr val="bg2">
                    <a:lumMod val="25000"/>
                  </a:schemeClr>
                </a:solidFill>
              </a:rPr>
              <a:t>Dodavanje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2">
                    <a:lumMod val="25000"/>
                  </a:schemeClr>
                </a:solidFill>
              </a:rPr>
              <a:t>na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2">
                    <a:lumMod val="25000"/>
                  </a:schemeClr>
                </a:solidFill>
              </a:rPr>
              <a:t>kraj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2">
                    <a:lumMod val="25000"/>
                  </a:schemeClr>
                </a:solidFill>
              </a:rPr>
              <a:t>liste</a:t>
            </a:r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78733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 bwMode="auto">
          <a:xfrm>
            <a:off x="228600" y="914400"/>
            <a:ext cx="86868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 </a:t>
            </a:r>
            <a:endParaRPr lang="en-US" sz="1600" dirty="0" smtClean="0">
              <a:latin typeface="Consolas" pitchFamily="49" charset="0"/>
            </a:endParaRPr>
          </a:p>
          <a:p>
            <a:pPr>
              <a:defRPr/>
            </a:pPr>
            <a:endParaRPr lang="en-US" sz="1600" dirty="0">
              <a:latin typeface="Consolas" pitchFamily="49" charset="0"/>
            </a:endParaRPr>
          </a:p>
          <a:p>
            <a:pPr>
              <a:defRPr/>
            </a:pPr>
            <a:r>
              <a:rPr lang="sr-Latn-RS" sz="1600" dirty="0" smtClean="0">
                <a:latin typeface="Consolas" pitchFamily="49" charset="0"/>
              </a:rPr>
              <a:t>printf</a:t>
            </a:r>
            <a:r>
              <a:rPr lang="sr-Latn-RS" sz="1600" dirty="0">
                <a:latin typeface="Consolas" pitchFamily="49" charset="0"/>
              </a:rPr>
              <a:t>("stampana lista je:\n");</a:t>
            </a: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  broj=0;</a:t>
            </a: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  pom=glava;</a:t>
            </a: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     if (glava!=NULL)</a:t>
            </a: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     {</a:t>
            </a: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     while(pom!=NULL)</a:t>
            </a: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     {</a:t>
            </a: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           printf("%d\n",pom-&gt;podatak);</a:t>
            </a: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           pom=pom-&gt;sledeci;</a:t>
            </a: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           broj++;</a:t>
            </a: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           }</a:t>
            </a: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           }</a:t>
            </a: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           else</a:t>
            </a: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             {</a:t>
            </a: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                    </a:t>
            </a:r>
            <a:r>
              <a:rPr lang="sr-Latn-RS" sz="1600" dirty="0" smtClean="0">
                <a:latin typeface="Consolas" pitchFamily="49" charset="0"/>
              </a:rPr>
              <a:t> </a:t>
            </a:r>
            <a:r>
              <a:rPr lang="sr-Latn-RS" sz="1600" dirty="0">
                <a:latin typeface="Consolas" pitchFamily="49" charset="0"/>
              </a:rPr>
              <a:t>printf("Lista je prazna");</a:t>
            </a: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             </a:t>
            </a:r>
            <a:r>
              <a:rPr lang="sr-Latn-RS" sz="1600" dirty="0" smtClean="0">
                <a:latin typeface="Consolas" pitchFamily="49" charset="0"/>
              </a:rPr>
              <a:t>}</a:t>
            </a:r>
            <a:endParaRPr lang="sr-Latn-RS" sz="1600" dirty="0">
              <a:latin typeface="Consolas" pitchFamily="49" charset="0"/>
            </a:endParaRP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                            </a:t>
            </a: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  printf("duzina liste je:%d",broj);</a:t>
            </a: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  </a:t>
            </a: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}</a:t>
            </a:r>
            <a:endParaRPr lang="sr-Latn-CS" sz="1600" dirty="0">
              <a:latin typeface="Consolas" pitchFamily="49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8382000" y="6172200"/>
            <a:ext cx="609600" cy="6096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fld id="{6D5F7E1F-4C25-475F-97A5-93C4EF0BC1EE}" type="slidenum">
              <a:rPr lang="en-US" smtClean="0">
                <a:solidFill>
                  <a:schemeClr val="tx2"/>
                </a:solidFill>
                <a:latin typeface="+mj-lt"/>
              </a:rPr>
              <a:pPr algn="ctr"/>
              <a:t>4</a:t>
            </a:fld>
            <a:endParaRPr lang="en-US" dirty="0">
              <a:solidFill>
                <a:schemeClr val="tx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63597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 bwMode="auto">
          <a:xfrm>
            <a:off x="228600" y="914400"/>
            <a:ext cx="86868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 </a:t>
            </a:r>
            <a:endParaRPr lang="en-US" sz="1600" dirty="0" smtClean="0">
              <a:latin typeface="Consolas" pitchFamily="49" charset="0"/>
            </a:endParaRPr>
          </a:p>
          <a:p>
            <a:pPr>
              <a:defRPr/>
            </a:pPr>
            <a:r>
              <a:rPr lang="en-US" sz="2000" dirty="0">
                <a:solidFill>
                  <a:schemeClr val="bg2">
                    <a:lumMod val="25000"/>
                  </a:schemeClr>
                </a:solidFill>
              </a:rPr>
              <a:t>STEK</a:t>
            </a: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for (i=0;i&lt;n;i++)</a:t>
            </a: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  {</a:t>
            </a: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                 printf("Unesi %d. element liste:\n",i+1);</a:t>
            </a: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                 scanf("%d",&amp;x);</a:t>
            </a: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                 p=(struct element *)malloc(sizeof (struct element));</a:t>
            </a: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                 p-&gt;podatak=x;</a:t>
            </a: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                 p-&gt;sledeci=glava;</a:t>
            </a: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                 glava=p</a:t>
            </a:r>
            <a:r>
              <a:rPr lang="sr-Latn-RS" sz="1600" dirty="0" smtClean="0">
                <a:latin typeface="Consolas" pitchFamily="49" charset="0"/>
              </a:rPr>
              <a:t>;</a:t>
            </a:r>
            <a:endParaRPr lang="en-US" sz="1600" dirty="0" smtClean="0">
              <a:latin typeface="Consolas" pitchFamily="49" charset="0"/>
            </a:endParaRPr>
          </a:p>
          <a:p>
            <a:pPr>
              <a:defRPr/>
            </a:pPr>
            <a:r>
              <a:rPr lang="sr-Latn-RS" sz="1600" dirty="0" smtClean="0">
                <a:latin typeface="Consolas" pitchFamily="49" charset="0"/>
              </a:rPr>
              <a:t>           </a:t>
            </a:r>
            <a:endParaRPr lang="sr-Latn-RS" sz="1600" dirty="0">
              <a:latin typeface="Consolas" pitchFamily="49" charset="0"/>
            </a:endParaRP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  </a:t>
            </a:r>
            <a:r>
              <a:rPr lang="sr-Latn-RS" sz="1600" dirty="0" smtClean="0">
                <a:latin typeface="Consolas" pitchFamily="49" charset="0"/>
              </a:rPr>
              <a:t>}</a:t>
            </a:r>
            <a:endParaRPr lang="sr-Latn-CS" sz="1600" dirty="0">
              <a:latin typeface="Consolas" pitchFamily="49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8382000" y="6172200"/>
            <a:ext cx="609600" cy="6096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fld id="{6D5F7E1F-4C25-475F-97A5-93C4EF0BC1EE}" type="slidenum">
              <a:rPr lang="en-US" smtClean="0">
                <a:solidFill>
                  <a:schemeClr val="tx2"/>
                </a:solidFill>
                <a:latin typeface="+mj-lt"/>
              </a:rPr>
              <a:pPr algn="ctr"/>
              <a:t>5</a:t>
            </a:fld>
            <a:endParaRPr lang="en-US" dirty="0">
              <a:solidFill>
                <a:schemeClr val="tx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0422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 bwMode="auto">
          <a:xfrm>
            <a:off x="228600" y="685800"/>
            <a:ext cx="86868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2000" dirty="0" err="1" smtClean="0">
                <a:solidFill>
                  <a:schemeClr val="bg2">
                    <a:lumMod val="25000"/>
                  </a:schemeClr>
                </a:solidFill>
              </a:rPr>
              <a:t>Brisanje</a:t>
            </a: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bg2">
                    <a:lumMod val="25000"/>
                  </a:schemeClr>
                </a:solidFill>
              </a:rPr>
              <a:t>elementa</a:t>
            </a: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bg2">
                    <a:lumMod val="25000"/>
                  </a:schemeClr>
                </a:solidFill>
              </a:rPr>
              <a:t>iz</a:t>
            </a: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bg2">
                    <a:lumMod val="25000"/>
                  </a:schemeClr>
                </a:solidFill>
              </a:rPr>
              <a:t>povezane</a:t>
            </a: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bg2">
                    <a:lumMod val="25000"/>
                  </a:schemeClr>
                </a:solidFill>
              </a:rPr>
              <a:t>liste</a:t>
            </a:r>
            <a:endParaRPr lang="en-US" sz="2000" dirty="0" smtClean="0">
              <a:solidFill>
                <a:schemeClr val="bg2">
                  <a:lumMod val="25000"/>
                </a:schemeClr>
              </a:solidFill>
            </a:endParaRP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if (glava==NULL)</a:t>
            </a: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     {</a:t>
            </a: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           </a:t>
            </a:r>
            <a:r>
              <a:rPr lang="sr-Latn-RS" sz="1600" dirty="0" smtClean="0">
                <a:latin typeface="Consolas" pitchFamily="49" charset="0"/>
              </a:rPr>
              <a:t> </a:t>
            </a:r>
            <a:r>
              <a:rPr lang="sr-Latn-RS" sz="1600" dirty="0">
                <a:latin typeface="Consolas" pitchFamily="49" charset="0"/>
              </a:rPr>
              <a:t>printf("Lista je prazna");</a:t>
            </a: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     </a:t>
            </a:r>
            <a:r>
              <a:rPr lang="sr-Latn-RS" sz="1600" dirty="0" smtClean="0">
                <a:latin typeface="Consolas" pitchFamily="49" charset="0"/>
              </a:rPr>
              <a:t>}</a:t>
            </a:r>
            <a:endParaRPr lang="sr-Latn-RS" sz="1600" dirty="0">
              <a:latin typeface="Consolas" pitchFamily="49" charset="0"/>
            </a:endParaRP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       </a:t>
            </a:r>
            <a:r>
              <a:rPr lang="sr-Latn-RS" sz="1600" dirty="0" smtClean="0">
                <a:latin typeface="Consolas" pitchFamily="49" charset="0"/>
              </a:rPr>
              <a:t>else</a:t>
            </a:r>
            <a:endParaRPr lang="sr-Latn-RS" sz="1600" dirty="0">
              <a:latin typeface="Consolas" pitchFamily="49" charset="0"/>
            </a:endParaRP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           </a:t>
            </a:r>
            <a:r>
              <a:rPr lang="sr-Latn-RS" sz="1600" dirty="0" smtClean="0">
                <a:latin typeface="Consolas" pitchFamily="49" charset="0"/>
              </a:rPr>
              <a:t>{</a:t>
            </a:r>
            <a:endParaRPr lang="sr-Latn-RS" sz="1600" dirty="0">
              <a:latin typeface="Consolas" pitchFamily="49" charset="0"/>
            </a:endParaRP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               </a:t>
            </a:r>
            <a:r>
              <a:rPr lang="sr-Latn-RS" sz="1600" dirty="0" smtClean="0">
                <a:latin typeface="Consolas" pitchFamily="49" charset="0"/>
              </a:rPr>
              <a:t>pom=glava</a:t>
            </a:r>
            <a:r>
              <a:rPr lang="sr-Latn-RS" sz="1600" dirty="0">
                <a:latin typeface="Consolas" pitchFamily="49" charset="0"/>
              </a:rPr>
              <a:t>;</a:t>
            </a: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               </a:t>
            </a:r>
            <a:r>
              <a:rPr lang="sr-Latn-RS" sz="1600" dirty="0" smtClean="0">
                <a:latin typeface="Consolas" pitchFamily="49" charset="0"/>
              </a:rPr>
              <a:t>if </a:t>
            </a:r>
            <a:r>
              <a:rPr lang="sr-Latn-RS" sz="1600" dirty="0">
                <a:latin typeface="Consolas" pitchFamily="49" charset="0"/>
              </a:rPr>
              <a:t>(pom-&gt;podatak==k)</a:t>
            </a: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                         </a:t>
            </a:r>
            <a:r>
              <a:rPr lang="sr-Latn-RS" sz="1600" dirty="0" smtClean="0">
                <a:latin typeface="Consolas" pitchFamily="49" charset="0"/>
              </a:rPr>
              <a:t>{</a:t>
            </a:r>
            <a:endParaRPr lang="sr-Latn-RS" sz="1600" dirty="0">
              <a:latin typeface="Consolas" pitchFamily="49" charset="0"/>
            </a:endParaRP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                              </a:t>
            </a:r>
            <a:r>
              <a:rPr lang="sr-Latn-RS" sz="1600" dirty="0" smtClean="0">
                <a:latin typeface="Consolas" pitchFamily="49" charset="0"/>
              </a:rPr>
              <a:t>glava=pom-</a:t>
            </a:r>
            <a:r>
              <a:rPr lang="sr-Latn-RS" sz="1600" dirty="0">
                <a:latin typeface="Consolas" pitchFamily="49" charset="0"/>
              </a:rPr>
              <a:t>&gt;sledeci;</a:t>
            </a: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                              </a:t>
            </a:r>
            <a:r>
              <a:rPr lang="sr-Latn-RS" sz="1600" dirty="0" smtClean="0">
                <a:latin typeface="Consolas" pitchFamily="49" charset="0"/>
              </a:rPr>
              <a:t>free(pom</a:t>
            </a:r>
            <a:r>
              <a:rPr lang="sr-Latn-RS" sz="1600" dirty="0">
                <a:latin typeface="Consolas" pitchFamily="49" charset="0"/>
              </a:rPr>
              <a:t>);</a:t>
            </a: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                         </a:t>
            </a:r>
            <a:r>
              <a:rPr lang="sr-Latn-RS" sz="1600" dirty="0" smtClean="0">
                <a:latin typeface="Consolas" pitchFamily="49" charset="0"/>
              </a:rPr>
              <a:t>}</a:t>
            </a:r>
            <a:endParaRPr lang="sr-Latn-RS" sz="1600" dirty="0">
              <a:latin typeface="Consolas" pitchFamily="49" charset="0"/>
            </a:endParaRP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               </a:t>
            </a:r>
            <a:r>
              <a:rPr lang="sr-Latn-RS" sz="1600" dirty="0" smtClean="0">
                <a:latin typeface="Consolas" pitchFamily="49" charset="0"/>
              </a:rPr>
              <a:t>else</a:t>
            </a:r>
            <a:endParaRPr lang="sr-Latn-RS" sz="1600" dirty="0">
              <a:latin typeface="Consolas" pitchFamily="49" charset="0"/>
            </a:endParaRP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                  </a:t>
            </a:r>
            <a:r>
              <a:rPr lang="en-US" sz="1600" dirty="0" smtClean="0">
                <a:latin typeface="Consolas" pitchFamily="49" charset="0"/>
              </a:rPr>
              <a:t>   </a:t>
            </a:r>
            <a:r>
              <a:rPr lang="sr-Latn-RS" sz="1600" dirty="0" smtClean="0">
                <a:latin typeface="Consolas" pitchFamily="49" charset="0"/>
              </a:rPr>
              <a:t>{</a:t>
            </a:r>
            <a:endParaRPr lang="sr-Latn-RS" sz="1600" dirty="0">
              <a:latin typeface="Consolas" pitchFamily="49" charset="0"/>
            </a:endParaRP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                         </a:t>
            </a:r>
            <a:r>
              <a:rPr lang="sr-Latn-RS" sz="1600" dirty="0" smtClean="0">
                <a:latin typeface="Consolas" pitchFamily="49" charset="0"/>
              </a:rPr>
              <a:t>while(pom-</a:t>
            </a:r>
            <a:r>
              <a:rPr lang="sr-Latn-RS" sz="1600" dirty="0">
                <a:latin typeface="Consolas" pitchFamily="49" charset="0"/>
              </a:rPr>
              <a:t>&gt;sledeci)</a:t>
            </a: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                          </a:t>
            </a:r>
            <a:r>
              <a:rPr lang="sr-Latn-RS" sz="1600" dirty="0" smtClean="0">
                <a:latin typeface="Consolas" pitchFamily="49" charset="0"/>
              </a:rPr>
              <a:t>{if(pom-</a:t>
            </a:r>
            <a:r>
              <a:rPr lang="sr-Latn-RS" sz="1600" dirty="0">
                <a:latin typeface="Consolas" pitchFamily="49" charset="0"/>
              </a:rPr>
              <a:t>&gt;sledeci-&gt;podatak==k)</a:t>
            </a: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                                  </a:t>
            </a:r>
            <a:r>
              <a:rPr lang="sr-Latn-RS" sz="1600" dirty="0" smtClean="0">
                <a:latin typeface="Consolas" pitchFamily="49" charset="0"/>
              </a:rPr>
              <a:t> </a:t>
            </a:r>
            <a:r>
              <a:rPr lang="sr-Latn-RS" sz="1600" dirty="0">
                <a:latin typeface="Consolas" pitchFamily="49" charset="0"/>
              </a:rPr>
              <a:t>{</a:t>
            </a: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                                       </a:t>
            </a:r>
            <a:r>
              <a:rPr lang="sr-Latn-RS" sz="1600" dirty="0" smtClean="0">
                <a:latin typeface="Consolas" pitchFamily="49" charset="0"/>
              </a:rPr>
              <a:t>temp=pom-</a:t>
            </a:r>
            <a:r>
              <a:rPr lang="sr-Latn-RS" sz="1600" dirty="0">
                <a:latin typeface="Consolas" pitchFamily="49" charset="0"/>
              </a:rPr>
              <a:t>&gt;sledeci;</a:t>
            </a: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                                       </a:t>
            </a:r>
            <a:r>
              <a:rPr lang="sr-Latn-RS" sz="1600" dirty="0" smtClean="0">
                <a:latin typeface="Consolas" pitchFamily="49" charset="0"/>
              </a:rPr>
              <a:t>pom-</a:t>
            </a:r>
            <a:r>
              <a:rPr lang="sr-Latn-RS" sz="1600" dirty="0">
                <a:latin typeface="Consolas" pitchFamily="49" charset="0"/>
              </a:rPr>
              <a:t>&gt;sledeci=temp-&gt;sledeci;</a:t>
            </a: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                                       </a:t>
            </a:r>
            <a:r>
              <a:rPr lang="sr-Latn-RS" sz="1600" dirty="0" smtClean="0">
                <a:latin typeface="Consolas" pitchFamily="49" charset="0"/>
              </a:rPr>
              <a:t>free(temp</a:t>
            </a:r>
            <a:r>
              <a:rPr lang="sr-Latn-RS" sz="1600" dirty="0">
                <a:latin typeface="Consolas" pitchFamily="49" charset="0"/>
              </a:rPr>
              <a:t>); </a:t>
            </a:r>
            <a:r>
              <a:rPr lang="en-US" sz="1600" dirty="0" smtClean="0">
                <a:latin typeface="Consolas" pitchFamily="49" charset="0"/>
              </a:rPr>
              <a:t>}</a:t>
            </a:r>
            <a:r>
              <a:rPr lang="sr-Latn-RS" sz="1600" dirty="0" smtClean="0">
                <a:latin typeface="Consolas" pitchFamily="49" charset="0"/>
              </a:rPr>
              <a:t>       </a:t>
            </a:r>
            <a:endParaRPr lang="sr-Latn-RS" sz="1600" dirty="0">
              <a:latin typeface="Consolas" pitchFamily="49" charset="0"/>
            </a:endParaRP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                            </a:t>
            </a:r>
            <a:r>
              <a:rPr lang="sr-Latn-RS" sz="1600" dirty="0" smtClean="0">
                <a:latin typeface="Consolas" pitchFamily="49" charset="0"/>
              </a:rPr>
              <a:t>e</a:t>
            </a:r>
            <a:r>
              <a:rPr lang="en-US" sz="1600" dirty="0" err="1" smtClean="0">
                <a:latin typeface="Consolas" pitchFamily="49" charset="0"/>
              </a:rPr>
              <a:t>lse</a:t>
            </a:r>
            <a:r>
              <a:rPr lang="en-US" sz="1600" dirty="0" smtClean="0">
                <a:latin typeface="Consolas" pitchFamily="49" charset="0"/>
              </a:rPr>
              <a:t> </a:t>
            </a:r>
            <a:r>
              <a:rPr lang="sr-Latn-RS" sz="1600" dirty="0" smtClean="0">
                <a:latin typeface="Consolas" pitchFamily="49" charset="0"/>
              </a:rPr>
              <a:t>pom=pom-</a:t>
            </a:r>
            <a:r>
              <a:rPr lang="sr-Latn-RS" sz="1600" dirty="0">
                <a:latin typeface="Consolas" pitchFamily="49" charset="0"/>
              </a:rPr>
              <a:t>&gt;sledeci;</a:t>
            </a: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                           </a:t>
            </a:r>
            <a:r>
              <a:rPr lang="sr-Latn-RS" sz="1600" dirty="0" smtClean="0">
                <a:latin typeface="Consolas" pitchFamily="49" charset="0"/>
              </a:rPr>
              <a:t>}</a:t>
            </a:r>
            <a:endParaRPr lang="sr-Latn-RS" sz="1600" dirty="0">
              <a:latin typeface="Consolas" pitchFamily="49" charset="0"/>
            </a:endParaRP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            </a:t>
            </a:r>
            <a:r>
              <a:rPr lang="en-US" sz="1600" dirty="0" smtClean="0">
                <a:latin typeface="Consolas" pitchFamily="49" charset="0"/>
              </a:rPr>
              <a:t>          </a:t>
            </a:r>
            <a:r>
              <a:rPr lang="sr-Latn-RS" sz="1600" dirty="0" smtClean="0">
                <a:latin typeface="Consolas" pitchFamily="49" charset="0"/>
              </a:rPr>
              <a:t>}</a:t>
            </a:r>
            <a:endParaRPr lang="en-US" sz="1600" dirty="0" smtClean="0">
              <a:latin typeface="Consolas" pitchFamily="49" charset="0"/>
            </a:endParaRPr>
          </a:p>
          <a:p>
            <a:pPr>
              <a:defRPr/>
            </a:pPr>
            <a:r>
              <a:rPr lang="en-US" sz="1600" dirty="0" smtClean="0">
                <a:latin typeface="Consolas" pitchFamily="49" charset="0"/>
              </a:rPr>
              <a:t>           }</a:t>
            </a:r>
            <a:endParaRPr lang="sr-Latn-RS" sz="1600" dirty="0">
              <a:latin typeface="Consolas" pitchFamily="49" charset="0"/>
            </a:endParaRP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                            </a:t>
            </a:r>
          </a:p>
          <a:p>
            <a:pPr>
              <a:defRPr/>
            </a:pPr>
            <a:endParaRPr lang="en-US" sz="1600" dirty="0">
              <a:latin typeface="Consolas" pitchFamily="49" charset="0"/>
            </a:endParaRPr>
          </a:p>
          <a:p>
            <a:pPr>
              <a:defRPr/>
            </a:pPr>
            <a:endParaRPr lang="sr-Latn-RS" sz="1600" dirty="0">
              <a:latin typeface="Consolas" pitchFamily="49" charset="0"/>
            </a:endParaRP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       </a:t>
            </a: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 </a:t>
            </a:r>
            <a:endParaRPr lang="sr-Latn-CS" sz="1600" dirty="0">
              <a:latin typeface="Consolas" pitchFamily="49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8382000" y="6172200"/>
            <a:ext cx="609600" cy="6096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fld id="{6D5F7E1F-4C25-475F-97A5-93C4EF0BC1EE}" type="slidenum">
              <a:rPr lang="en-US" smtClean="0">
                <a:solidFill>
                  <a:schemeClr val="tx2"/>
                </a:solidFill>
                <a:latin typeface="+mj-lt"/>
              </a:rPr>
              <a:pPr algn="ctr"/>
              <a:t>6</a:t>
            </a:fld>
            <a:endParaRPr lang="en-US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4" name="Right Brace 3"/>
          <p:cNvSpPr/>
          <p:nvPr/>
        </p:nvSpPr>
        <p:spPr>
          <a:xfrm>
            <a:off x="5486400" y="2743200"/>
            <a:ext cx="685800" cy="11430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172200" y="2971800"/>
            <a:ext cx="15520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solidFill>
                  <a:schemeClr val="bg2">
                    <a:lumMod val="25000"/>
                  </a:schemeClr>
                </a:solidFill>
              </a:rPr>
              <a:t>Brisanje</a:t>
            </a:r>
            <a:r>
              <a:rPr lang="en-US" sz="16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sz="1600" dirty="0" err="1" smtClean="0">
                <a:solidFill>
                  <a:schemeClr val="bg2">
                    <a:lumMod val="25000"/>
                  </a:schemeClr>
                </a:solidFill>
              </a:rPr>
              <a:t>prvog</a:t>
            </a:r>
            <a:r>
              <a:rPr lang="en-US" sz="16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</a:p>
          <a:p>
            <a:r>
              <a:rPr lang="en-US" sz="1600" dirty="0" err="1" smtClean="0">
                <a:solidFill>
                  <a:schemeClr val="bg2">
                    <a:lumMod val="25000"/>
                  </a:schemeClr>
                </a:solidFill>
              </a:rPr>
              <a:t>elementa</a:t>
            </a:r>
            <a:r>
              <a:rPr lang="en-US" sz="16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sz="1600" dirty="0" err="1" smtClean="0">
                <a:solidFill>
                  <a:schemeClr val="bg2">
                    <a:lumMod val="25000"/>
                  </a:schemeClr>
                </a:solidFill>
              </a:rPr>
              <a:t>liste</a:t>
            </a:r>
            <a:endParaRPr lang="en-US" sz="16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0" name="Right Brace 9"/>
          <p:cNvSpPr/>
          <p:nvPr/>
        </p:nvSpPr>
        <p:spPr>
          <a:xfrm>
            <a:off x="7315200" y="4648200"/>
            <a:ext cx="685800" cy="15240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8018776" y="4994701"/>
            <a:ext cx="10813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>
                <a:solidFill>
                  <a:schemeClr val="bg2">
                    <a:lumMod val="25000"/>
                  </a:schemeClr>
                </a:solidFill>
              </a:rPr>
              <a:t>Brisanje</a:t>
            </a:r>
            <a:r>
              <a:rPr lang="en-US" sz="16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sz="1600" dirty="0" err="1" smtClean="0">
                <a:solidFill>
                  <a:schemeClr val="bg2">
                    <a:lumMod val="25000"/>
                  </a:schemeClr>
                </a:solidFill>
              </a:rPr>
              <a:t>elementa</a:t>
            </a:r>
            <a:r>
              <a:rPr lang="en-US" sz="1600" dirty="0" smtClean="0">
                <a:solidFill>
                  <a:schemeClr val="bg2">
                    <a:lumMod val="25000"/>
                  </a:schemeClr>
                </a:solidFill>
              </a:rPr>
              <a:t>  </a:t>
            </a:r>
          </a:p>
          <a:p>
            <a:r>
              <a:rPr lang="en-US" sz="1600" dirty="0" err="1" smtClean="0">
                <a:solidFill>
                  <a:schemeClr val="bg2">
                    <a:lumMod val="25000"/>
                  </a:schemeClr>
                </a:solidFill>
              </a:rPr>
              <a:t>liste</a:t>
            </a:r>
            <a:endParaRPr lang="en-US" sz="16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97532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 bwMode="auto">
          <a:xfrm>
            <a:off x="228600" y="1600200"/>
            <a:ext cx="8686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2000" dirty="0" err="1">
                <a:solidFill>
                  <a:schemeClr val="bg2">
                    <a:lumMod val="25000"/>
                  </a:schemeClr>
                </a:solidFill>
              </a:rPr>
              <a:t>Povezana</a:t>
            </a:r>
            <a:r>
              <a:rPr lang="en-US" sz="2000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bg2">
                    <a:lumMod val="25000"/>
                  </a:schemeClr>
                </a:solidFill>
              </a:rPr>
              <a:t>lista</a:t>
            </a:r>
            <a:r>
              <a:rPr lang="en-US" sz="2000" dirty="0">
                <a:solidFill>
                  <a:schemeClr val="bg2">
                    <a:lumMod val="25000"/>
                  </a:schemeClr>
                </a:solidFill>
              </a:rPr>
              <a:t> od n </a:t>
            </a:r>
            <a:r>
              <a:rPr lang="en-US" sz="2000" dirty="0" err="1" smtClean="0">
                <a:solidFill>
                  <a:schemeClr val="bg2">
                    <a:lumMod val="25000"/>
                  </a:schemeClr>
                </a:solidFill>
              </a:rPr>
              <a:t>boja</a:t>
            </a: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</a:rPr>
              <a:t> (re</a:t>
            </a:r>
            <a:r>
              <a:rPr lang="sr-Latn-RS" sz="2000" dirty="0" smtClean="0">
                <a:solidFill>
                  <a:schemeClr val="bg2">
                    <a:lumMod val="25000"/>
                  </a:schemeClr>
                </a:solidFill>
              </a:rPr>
              <a:t>či CRVENA, ZUTA...)</a:t>
            </a:r>
            <a:endParaRPr lang="en-US" sz="20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0" y="685800"/>
            <a:ext cx="7158037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 eaLnBrk="1" hangingPunct="1">
              <a:defRPr/>
            </a:pPr>
            <a:r>
              <a:rPr lang="en-US" sz="3200" b="1" kern="0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Zadatak</a:t>
            </a:r>
            <a:r>
              <a:rPr lang="en-US" sz="3200" b="1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2:</a:t>
            </a: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Oval 4"/>
          <p:cNvSpPr/>
          <p:nvPr/>
        </p:nvSpPr>
        <p:spPr>
          <a:xfrm>
            <a:off x="8382000" y="6172200"/>
            <a:ext cx="609600" cy="6096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fld id="{6D5F7E1F-4C25-475F-97A5-93C4EF0BC1EE}" type="slidenum">
              <a:rPr lang="en-US" smtClean="0">
                <a:solidFill>
                  <a:schemeClr val="tx2"/>
                </a:solidFill>
                <a:latin typeface="+mj-lt"/>
              </a:rPr>
              <a:pPr algn="ctr"/>
              <a:t>7</a:t>
            </a:fld>
            <a:endParaRPr lang="en-US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381000" y="3657600"/>
            <a:ext cx="8686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2000" dirty="0" err="1" smtClean="0">
                <a:solidFill>
                  <a:schemeClr val="bg2">
                    <a:lumMod val="25000"/>
                  </a:schemeClr>
                </a:solidFill>
              </a:rPr>
              <a:t>Napisati</a:t>
            </a: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bg2">
                    <a:lumMod val="25000"/>
                  </a:schemeClr>
                </a:solidFill>
              </a:rPr>
              <a:t>funkciju</a:t>
            </a: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bg2">
                    <a:lumMod val="25000"/>
                  </a:schemeClr>
                </a:solidFill>
              </a:rPr>
              <a:t>koja</a:t>
            </a: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bg2">
                    <a:lumMod val="25000"/>
                  </a:schemeClr>
                </a:solidFill>
              </a:rPr>
              <a:t>formiranu</a:t>
            </a: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bg2">
                    <a:lumMod val="25000"/>
                  </a:schemeClr>
                </a:solidFill>
              </a:rPr>
              <a:t>povezanu</a:t>
            </a: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bg2">
                    <a:lumMod val="25000"/>
                  </a:schemeClr>
                </a:solidFill>
              </a:rPr>
              <a:t>listu</a:t>
            </a: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bg2">
                    <a:lumMod val="25000"/>
                  </a:schemeClr>
                </a:solidFill>
              </a:rPr>
              <a:t>brojeva</a:t>
            </a: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bg2">
                    <a:lumMod val="25000"/>
                  </a:schemeClr>
                </a:solidFill>
              </a:rPr>
              <a:t>sortira</a:t>
            </a: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</a:rPr>
              <a:t>.</a:t>
            </a:r>
            <a:endParaRPr lang="sr-Latn-RS" sz="20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152400" y="2743200"/>
            <a:ext cx="7158037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 eaLnBrk="1" hangingPunct="1">
              <a:defRPr/>
            </a:pPr>
            <a:r>
              <a:rPr lang="en-US" sz="3200" b="1" kern="0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Zadatak</a:t>
            </a:r>
            <a:r>
              <a:rPr lang="en-US" sz="3200" b="1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3:</a:t>
            </a: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7993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 bwMode="auto">
          <a:xfrm>
            <a:off x="228600" y="914400"/>
            <a:ext cx="86868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 </a:t>
            </a:r>
            <a:endParaRPr lang="en-US" sz="1600" dirty="0" smtClean="0">
              <a:latin typeface="Consolas" pitchFamily="49" charset="0"/>
            </a:endParaRPr>
          </a:p>
          <a:p>
            <a:pPr>
              <a:defRPr/>
            </a:pPr>
            <a:endParaRPr lang="en-US" sz="1600" dirty="0">
              <a:latin typeface="Consolas" pitchFamily="49" charset="0"/>
            </a:endParaRP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 p=(struct element *)malloc(sizeof (struct element));</a:t>
            </a: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 </a:t>
            </a:r>
            <a:r>
              <a:rPr lang="sr-Latn-RS" sz="1600" dirty="0" smtClean="0">
                <a:latin typeface="Consolas" pitchFamily="49" charset="0"/>
              </a:rPr>
              <a:t>p-</a:t>
            </a:r>
            <a:r>
              <a:rPr lang="sr-Latn-RS" sz="1600" dirty="0">
                <a:latin typeface="Consolas" pitchFamily="49" charset="0"/>
              </a:rPr>
              <a:t>&gt;</a:t>
            </a:r>
            <a:r>
              <a:rPr lang="sr-Latn-RS" sz="1600" dirty="0" smtClean="0">
                <a:latin typeface="Consolas" pitchFamily="49" charset="0"/>
              </a:rPr>
              <a:t>podatak=</a:t>
            </a:r>
            <a:r>
              <a:rPr lang="en-US" sz="1600" dirty="0" smtClean="0">
                <a:latin typeface="Consolas" pitchFamily="49" charset="0"/>
              </a:rPr>
              <a:t>k</a:t>
            </a:r>
            <a:r>
              <a:rPr lang="sr-Latn-RS" sz="1600" dirty="0" smtClean="0">
                <a:latin typeface="Consolas" pitchFamily="49" charset="0"/>
              </a:rPr>
              <a:t>;</a:t>
            </a:r>
            <a:endParaRPr lang="sr-Latn-RS" sz="1600" dirty="0">
              <a:latin typeface="Consolas" pitchFamily="49" charset="0"/>
            </a:endParaRP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 </a:t>
            </a:r>
            <a:r>
              <a:rPr lang="sr-Latn-RS" sz="1600" dirty="0" smtClean="0">
                <a:latin typeface="Consolas" pitchFamily="49" charset="0"/>
              </a:rPr>
              <a:t>p-</a:t>
            </a:r>
            <a:r>
              <a:rPr lang="sr-Latn-RS" sz="1600" dirty="0">
                <a:latin typeface="Consolas" pitchFamily="49" charset="0"/>
              </a:rPr>
              <a:t>&gt;sledeci=NULL;</a:t>
            </a: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 </a:t>
            </a:r>
            <a:r>
              <a:rPr lang="sr-Latn-RS" sz="1600" dirty="0" smtClean="0">
                <a:latin typeface="Consolas" pitchFamily="49" charset="0"/>
              </a:rPr>
              <a:t>if(glava</a:t>
            </a:r>
            <a:r>
              <a:rPr lang="sr-Latn-RS" sz="1600" dirty="0">
                <a:latin typeface="Consolas" pitchFamily="49" charset="0"/>
              </a:rPr>
              <a:t>==NULL)</a:t>
            </a:r>
          </a:p>
          <a:p>
            <a:pPr>
              <a:defRPr/>
            </a:pPr>
            <a:r>
              <a:rPr lang="sr-Latn-RS" sz="1600" dirty="0">
                <a:latin typeface="Consolas" pitchFamily="49" charset="0"/>
              </a:rPr>
              <a:t>        </a:t>
            </a:r>
            <a:r>
              <a:rPr lang="sr-Latn-RS" sz="1600" dirty="0" smtClean="0">
                <a:latin typeface="Consolas" pitchFamily="49" charset="0"/>
              </a:rPr>
              <a:t>glava=p;</a:t>
            </a:r>
          </a:p>
          <a:p>
            <a:r>
              <a:rPr lang="en-US" sz="1600" dirty="0">
                <a:latin typeface="Consolas" pitchFamily="49" charset="0"/>
              </a:rPr>
              <a:t>else</a:t>
            </a:r>
            <a:r>
              <a:rPr lang="en-US" sz="1600" dirty="0" smtClean="0">
                <a:latin typeface="Consolas" pitchFamily="49" charset="0"/>
              </a:rPr>
              <a:t>{</a:t>
            </a:r>
            <a:endParaRPr lang="sr-Latn-RS" sz="1600" dirty="0" smtClean="0">
              <a:latin typeface="Consolas" pitchFamily="49" charset="0"/>
            </a:endParaRPr>
          </a:p>
          <a:p>
            <a:r>
              <a:rPr lang="sr-Latn-RS" sz="1600" dirty="0" smtClean="0">
                <a:latin typeface="Consolas" pitchFamily="49" charset="0"/>
              </a:rPr>
              <a:t>         res</a:t>
            </a:r>
            <a:r>
              <a:rPr lang="en-US" sz="1600" dirty="0" smtClean="0">
                <a:latin typeface="Consolas" pitchFamily="49" charset="0"/>
              </a:rPr>
              <a:t>=</a:t>
            </a:r>
            <a:r>
              <a:rPr lang="en-US" sz="1600" dirty="0" err="1" smtClean="0">
                <a:latin typeface="Consolas" pitchFamily="49" charset="0"/>
              </a:rPr>
              <a:t>glava</a:t>
            </a:r>
            <a:r>
              <a:rPr lang="en-US" sz="1600" dirty="0">
                <a:latin typeface="Consolas" pitchFamily="49" charset="0"/>
              </a:rPr>
              <a:t>;</a:t>
            </a:r>
          </a:p>
          <a:p>
            <a:r>
              <a:rPr lang="sr-Latn-RS" sz="1600" dirty="0" smtClean="0">
                <a:latin typeface="Consolas" pitchFamily="49" charset="0"/>
              </a:rPr>
              <a:t>            </a:t>
            </a:r>
            <a:r>
              <a:rPr lang="en-US" sz="1600" dirty="0" smtClean="0">
                <a:latin typeface="Consolas" pitchFamily="49" charset="0"/>
              </a:rPr>
              <a:t>if </a:t>
            </a:r>
            <a:r>
              <a:rPr lang="en-US" sz="1600" dirty="0">
                <a:latin typeface="Consolas" pitchFamily="49" charset="0"/>
              </a:rPr>
              <a:t>(</a:t>
            </a:r>
            <a:r>
              <a:rPr lang="en-US" sz="1600" dirty="0" smtClean="0">
                <a:latin typeface="Consolas" pitchFamily="49" charset="0"/>
              </a:rPr>
              <a:t>res-</a:t>
            </a:r>
            <a:r>
              <a:rPr lang="en-US" sz="1600" dirty="0" smtClean="0">
                <a:latin typeface="Consolas" pitchFamily="49" charset="0"/>
              </a:rPr>
              <a:t>&gt;</a:t>
            </a:r>
            <a:r>
              <a:rPr lang="sr-Latn-RS" sz="1600" dirty="0" smtClean="0">
                <a:latin typeface="Consolas" pitchFamily="49" charset="0"/>
              </a:rPr>
              <a:t> </a:t>
            </a:r>
            <a:r>
              <a:rPr lang="sr-Latn-RS" sz="1600" dirty="0" smtClean="0">
                <a:latin typeface="Consolas" pitchFamily="49" charset="0"/>
              </a:rPr>
              <a:t>podatak</a:t>
            </a:r>
            <a:r>
              <a:rPr lang="en-US" sz="1600" dirty="0" smtClean="0">
                <a:latin typeface="Consolas" pitchFamily="49" charset="0"/>
              </a:rPr>
              <a:t> </a:t>
            </a:r>
            <a:r>
              <a:rPr lang="en-US" sz="1600" dirty="0" smtClean="0">
                <a:latin typeface="Consolas" pitchFamily="49" charset="0"/>
              </a:rPr>
              <a:t>&gt;k) {p-&gt;</a:t>
            </a:r>
            <a:r>
              <a:rPr lang="sr-Latn-RS" sz="1600" dirty="0" smtClean="0">
                <a:latin typeface="Consolas" pitchFamily="49" charset="0"/>
              </a:rPr>
              <a:t>sledeci</a:t>
            </a:r>
            <a:r>
              <a:rPr lang="en-US" sz="1600" dirty="0" smtClean="0">
                <a:latin typeface="Consolas" pitchFamily="49" charset="0"/>
              </a:rPr>
              <a:t>=res</a:t>
            </a:r>
            <a:r>
              <a:rPr lang="en-US" sz="1600" dirty="0">
                <a:latin typeface="Consolas" pitchFamily="49" charset="0"/>
              </a:rPr>
              <a:t>;</a:t>
            </a:r>
          </a:p>
          <a:p>
            <a:r>
              <a:rPr lang="sr-Latn-RS" sz="1600" dirty="0" smtClean="0">
                <a:latin typeface="Consolas" pitchFamily="49" charset="0"/>
              </a:rPr>
              <a:t>		      </a:t>
            </a:r>
            <a:r>
              <a:rPr lang="en-US" sz="1600" dirty="0" smtClean="0">
                <a:latin typeface="Consolas" pitchFamily="49" charset="0"/>
              </a:rPr>
              <a:t>res=p;</a:t>
            </a:r>
            <a:endParaRPr lang="en-US" sz="1600" dirty="0">
              <a:latin typeface="Consolas" pitchFamily="49" charset="0"/>
            </a:endParaRPr>
          </a:p>
          <a:p>
            <a:r>
              <a:rPr lang="sr-Latn-RS" sz="1600" dirty="0" smtClean="0">
                <a:latin typeface="Consolas" pitchFamily="49" charset="0"/>
              </a:rPr>
              <a:t>                                     </a:t>
            </a:r>
            <a:r>
              <a:rPr lang="en-US" sz="1600" dirty="0" smtClean="0">
                <a:latin typeface="Consolas" pitchFamily="49" charset="0"/>
              </a:rPr>
              <a:t>}</a:t>
            </a:r>
            <a:endParaRPr lang="en-US" sz="1600" dirty="0">
              <a:latin typeface="Consolas" pitchFamily="49" charset="0"/>
            </a:endParaRPr>
          </a:p>
          <a:p>
            <a:r>
              <a:rPr lang="sr-Latn-RS" sz="1600" dirty="0" smtClean="0">
                <a:latin typeface="Consolas" pitchFamily="49" charset="0"/>
              </a:rPr>
              <a:t>            </a:t>
            </a:r>
            <a:r>
              <a:rPr lang="en-US" sz="1600" dirty="0" smtClean="0">
                <a:latin typeface="Consolas" pitchFamily="49" charset="0"/>
              </a:rPr>
              <a:t>else</a:t>
            </a:r>
            <a:r>
              <a:rPr lang="en-US" sz="1600" dirty="0">
                <a:latin typeface="Consolas" pitchFamily="49" charset="0"/>
              </a:rPr>
              <a:t>{</a:t>
            </a:r>
          </a:p>
          <a:p>
            <a:r>
              <a:rPr lang="sr-Latn-RS" sz="1600" dirty="0" smtClean="0">
                <a:latin typeface="Consolas" pitchFamily="49" charset="0"/>
              </a:rPr>
              <a:t>               </a:t>
            </a:r>
            <a:r>
              <a:rPr lang="en-US" sz="1600" dirty="0" err="1" smtClean="0">
                <a:latin typeface="Consolas" pitchFamily="49" charset="0"/>
              </a:rPr>
              <a:t>pos</a:t>
            </a:r>
            <a:r>
              <a:rPr lang="en-US" sz="1600" dirty="0" smtClean="0">
                <a:latin typeface="Consolas" pitchFamily="49" charset="0"/>
              </a:rPr>
              <a:t>=res</a:t>
            </a:r>
            <a:r>
              <a:rPr lang="en-US" sz="1600" dirty="0">
                <a:latin typeface="Consolas" pitchFamily="49" charset="0"/>
              </a:rPr>
              <a:t>;</a:t>
            </a:r>
          </a:p>
          <a:p>
            <a:r>
              <a:rPr lang="sr-Latn-RS" sz="1600" dirty="0" smtClean="0">
                <a:latin typeface="Consolas" pitchFamily="49" charset="0"/>
              </a:rPr>
              <a:t>                   </a:t>
            </a:r>
            <a:r>
              <a:rPr lang="en-US" sz="1600" dirty="0" smtClean="0">
                <a:latin typeface="Consolas" pitchFamily="49" charset="0"/>
              </a:rPr>
              <a:t>while</a:t>
            </a:r>
            <a:r>
              <a:rPr lang="en-US" sz="1600" dirty="0">
                <a:latin typeface="Consolas" pitchFamily="49" charset="0"/>
              </a:rPr>
              <a:t>((</a:t>
            </a:r>
            <a:r>
              <a:rPr lang="en-US" sz="1600" dirty="0" smtClean="0">
                <a:latin typeface="Consolas" pitchFamily="49" charset="0"/>
              </a:rPr>
              <a:t>pos-</a:t>
            </a:r>
            <a:r>
              <a:rPr lang="en-US" sz="1600" dirty="0" smtClean="0">
                <a:latin typeface="Consolas" pitchFamily="49" charset="0"/>
              </a:rPr>
              <a:t>&gt;</a:t>
            </a:r>
            <a:r>
              <a:rPr lang="sr-Latn-RS" sz="1600" dirty="0" smtClean="0">
                <a:latin typeface="Consolas" pitchFamily="49" charset="0"/>
              </a:rPr>
              <a:t>sledeci</a:t>
            </a:r>
            <a:r>
              <a:rPr lang="en-US" sz="1600" dirty="0" smtClean="0">
                <a:latin typeface="Consolas" pitchFamily="49" charset="0"/>
              </a:rPr>
              <a:t>) </a:t>
            </a:r>
            <a:r>
              <a:rPr lang="en-US" sz="1600" dirty="0">
                <a:latin typeface="Consolas" pitchFamily="49" charset="0"/>
              </a:rPr>
              <a:t>&amp;&amp; (</a:t>
            </a:r>
            <a:r>
              <a:rPr lang="en-US" sz="1600" dirty="0" smtClean="0">
                <a:latin typeface="Consolas" pitchFamily="49" charset="0"/>
              </a:rPr>
              <a:t>pos-</a:t>
            </a:r>
            <a:r>
              <a:rPr lang="en-US" sz="1600" dirty="0" smtClean="0">
                <a:latin typeface="Consolas" pitchFamily="49" charset="0"/>
              </a:rPr>
              <a:t>&gt;</a:t>
            </a:r>
            <a:r>
              <a:rPr lang="sr-Latn-RS" sz="1600" dirty="0" smtClean="0">
                <a:latin typeface="Consolas" pitchFamily="49" charset="0"/>
              </a:rPr>
              <a:t>sledeci</a:t>
            </a:r>
            <a:r>
              <a:rPr lang="en-US" sz="1600" dirty="0" smtClean="0">
                <a:latin typeface="Consolas" pitchFamily="49" charset="0"/>
              </a:rPr>
              <a:t>-&gt;</a:t>
            </a:r>
            <a:r>
              <a:rPr lang="sr-Latn-RS" sz="1600" dirty="0" smtClean="0">
                <a:latin typeface="Consolas" pitchFamily="49" charset="0"/>
              </a:rPr>
              <a:t> podatak</a:t>
            </a:r>
            <a:r>
              <a:rPr lang="en-US" sz="1600" dirty="0" smtClean="0">
                <a:latin typeface="Consolas" pitchFamily="49" charset="0"/>
              </a:rPr>
              <a:t> </a:t>
            </a:r>
            <a:r>
              <a:rPr lang="en-US" sz="1600" dirty="0" smtClean="0">
                <a:latin typeface="Consolas" pitchFamily="49" charset="0"/>
              </a:rPr>
              <a:t>&lt;</a:t>
            </a:r>
            <a:r>
              <a:rPr lang="en-US" sz="1600" dirty="0">
                <a:latin typeface="Consolas" pitchFamily="49" charset="0"/>
              </a:rPr>
              <a:t>k</a:t>
            </a:r>
            <a:r>
              <a:rPr lang="en-US" sz="1600" dirty="0" smtClean="0">
                <a:latin typeface="Consolas" pitchFamily="49" charset="0"/>
              </a:rPr>
              <a:t>))pos=pos-</a:t>
            </a:r>
            <a:r>
              <a:rPr lang="en-US" sz="1600" dirty="0" smtClean="0">
                <a:latin typeface="Consolas" pitchFamily="49" charset="0"/>
              </a:rPr>
              <a:t>&gt;</a:t>
            </a:r>
            <a:r>
              <a:rPr lang="sr-Latn-RS" sz="1600" dirty="0" smtClean="0">
                <a:latin typeface="Consolas" pitchFamily="49" charset="0"/>
              </a:rPr>
              <a:t>sledeci</a:t>
            </a:r>
            <a:r>
              <a:rPr lang="en-US" sz="1600" dirty="0" smtClean="0">
                <a:latin typeface="Consolas" pitchFamily="49" charset="0"/>
              </a:rPr>
              <a:t>;</a:t>
            </a:r>
            <a:endParaRPr lang="en-US" sz="1600" dirty="0">
              <a:latin typeface="Consolas" pitchFamily="49" charset="0"/>
            </a:endParaRPr>
          </a:p>
          <a:p>
            <a:r>
              <a:rPr lang="sr-Latn-RS" sz="1600" dirty="0" smtClean="0">
                <a:latin typeface="Consolas" pitchFamily="49" charset="0"/>
              </a:rPr>
              <a:t>               </a:t>
            </a:r>
            <a:r>
              <a:rPr lang="en-US" sz="1600" dirty="0" smtClean="0">
                <a:latin typeface="Consolas" pitchFamily="49" charset="0"/>
              </a:rPr>
              <a:t>p-&gt;</a:t>
            </a:r>
            <a:r>
              <a:rPr lang="sr-Latn-RS" sz="1600" dirty="0" smtClean="0">
                <a:latin typeface="Consolas" pitchFamily="49" charset="0"/>
              </a:rPr>
              <a:t>sledeci</a:t>
            </a:r>
            <a:r>
              <a:rPr lang="en-US" sz="1600" dirty="0" smtClean="0">
                <a:latin typeface="Consolas" pitchFamily="49" charset="0"/>
              </a:rPr>
              <a:t>=pos-&gt;</a:t>
            </a:r>
            <a:r>
              <a:rPr lang="sr-Latn-RS" sz="1600" dirty="0" smtClean="0">
                <a:latin typeface="Consolas" pitchFamily="49" charset="0"/>
              </a:rPr>
              <a:t>sledeci</a:t>
            </a:r>
            <a:r>
              <a:rPr lang="en-US" sz="1600" dirty="0" smtClean="0">
                <a:latin typeface="Consolas" pitchFamily="49" charset="0"/>
              </a:rPr>
              <a:t>;</a:t>
            </a:r>
            <a:endParaRPr lang="en-US" sz="1600" dirty="0">
              <a:latin typeface="Consolas" pitchFamily="49" charset="0"/>
            </a:endParaRPr>
          </a:p>
          <a:p>
            <a:r>
              <a:rPr lang="sr-Latn-RS" sz="1600" dirty="0" smtClean="0">
                <a:latin typeface="Consolas" pitchFamily="49" charset="0"/>
              </a:rPr>
              <a:t>               </a:t>
            </a:r>
            <a:r>
              <a:rPr lang="en-US" sz="1600" dirty="0" smtClean="0">
                <a:latin typeface="Consolas" pitchFamily="49" charset="0"/>
              </a:rPr>
              <a:t>pos-</a:t>
            </a:r>
            <a:r>
              <a:rPr lang="en-US" sz="1600" dirty="0" smtClean="0">
                <a:latin typeface="Consolas" pitchFamily="49" charset="0"/>
              </a:rPr>
              <a:t>&gt;</a:t>
            </a:r>
            <a:r>
              <a:rPr lang="sr-Latn-RS" sz="1600" dirty="0" smtClean="0">
                <a:latin typeface="Consolas" pitchFamily="49" charset="0"/>
              </a:rPr>
              <a:t>sledeci</a:t>
            </a:r>
            <a:r>
              <a:rPr lang="en-US" sz="1600" dirty="0" smtClean="0">
                <a:latin typeface="Consolas" pitchFamily="49" charset="0"/>
              </a:rPr>
              <a:t>=p;</a:t>
            </a:r>
            <a:endParaRPr lang="en-US" sz="1600" dirty="0">
              <a:latin typeface="Consolas" pitchFamily="49" charset="0"/>
            </a:endParaRPr>
          </a:p>
          <a:p>
            <a:r>
              <a:rPr lang="sr-Latn-RS" sz="1600" dirty="0" smtClean="0">
                <a:latin typeface="Consolas" pitchFamily="49" charset="0"/>
              </a:rPr>
              <a:t>      </a:t>
            </a:r>
            <a:r>
              <a:rPr lang="en-US" sz="1600" dirty="0" smtClean="0">
                <a:latin typeface="Consolas" pitchFamily="49" charset="0"/>
              </a:rPr>
              <a:t>}</a:t>
            </a:r>
            <a:endParaRPr lang="en-US" sz="1600" dirty="0">
              <a:latin typeface="Consolas" pitchFamily="49" charset="0"/>
            </a:endParaRPr>
          </a:p>
          <a:p>
            <a:pPr>
              <a:defRPr/>
            </a:pPr>
            <a:endParaRPr lang="sr-Latn-RS" sz="1600" dirty="0">
              <a:latin typeface="Consolas" pitchFamily="49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8382000" y="6172200"/>
            <a:ext cx="609600" cy="6096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fld id="{6D5F7E1F-4C25-475F-97A5-93C4EF0BC1EE}" type="slidenum">
              <a:rPr lang="en-US" smtClean="0">
                <a:solidFill>
                  <a:schemeClr val="tx2"/>
                </a:solidFill>
                <a:latin typeface="+mj-lt"/>
              </a:rPr>
              <a:pPr algn="ctr"/>
              <a:t>8</a:t>
            </a:fld>
            <a:endParaRPr lang="en-US" dirty="0">
              <a:solidFill>
                <a:schemeClr val="tx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43731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/>
        </p:nvSpPr>
        <p:spPr>
          <a:xfrm>
            <a:off x="8382000" y="6172200"/>
            <a:ext cx="609600" cy="6096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fld id="{6D5F7E1F-4C25-475F-97A5-93C4EF0BC1EE}" type="slidenum">
              <a:rPr lang="en-US" smtClean="0">
                <a:solidFill>
                  <a:schemeClr val="tx2"/>
                </a:solidFill>
                <a:latin typeface="+mj-lt"/>
              </a:rPr>
              <a:pPr algn="ctr"/>
              <a:t>9</a:t>
            </a:fld>
            <a:endParaRPr lang="en-US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228600" y="1738313"/>
            <a:ext cx="8686800" cy="4967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74320" lvl="0" indent="-274320" eaLnBrk="1" fontAlgn="auto" hangingPunct="1">
              <a:spcBef>
                <a:spcPts val="580"/>
              </a:spcBef>
              <a:spcAft>
                <a:spcPts val="0"/>
              </a:spcAft>
              <a:buClr>
                <a:srgbClr val="D34817"/>
              </a:buClr>
              <a:buSzPct val="85000"/>
              <a:buFont typeface="Wingdings 2"/>
              <a:buChar char=""/>
            </a:pPr>
            <a:r>
              <a:rPr lang="en-US" sz="2000" dirty="0" err="1">
                <a:solidFill>
                  <a:schemeClr val="tx2">
                    <a:lumMod val="75000"/>
                  </a:schemeClr>
                </a:solidFill>
                <a:latin typeface="+mj-lt"/>
              </a:rPr>
              <a:t>Definisati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2000" dirty="0" err="1">
                <a:solidFill>
                  <a:schemeClr val="tx2">
                    <a:lumMod val="75000"/>
                  </a:schemeClr>
                </a:solidFill>
                <a:latin typeface="+mj-lt"/>
              </a:rPr>
              <a:t>strukturu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2000" dirty="0" err="1">
                <a:solidFill>
                  <a:schemeClr val="tx2">
                    <a:lumMod val="75000"/>
                  </a:schemeClr>
                </a:solidFill>
                <a:latin typeface="+mj-lt"/>
              </a:rPr>
              <a:t>za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 rad </a:t>
            </a:r>
            <a:r>
              <a:rPr lang="sr-Latn-CS" sz="2000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koja predstavlja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2000" dirty="0" err="1">
                <a:solidFill>
                  <a:schemeClr val="tx2">
                    <a:lumMod val="75000"/>
                  </a:schemeClr>
                </a:solidFill>
                <a:latin typeface="+mj-lt"/>
              </a:rPr>
              <a:t>povezan</a:t>
            </a:r>
            <a:r>
              <a:rPr lang="sr-Latn-CS" sz="2000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u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 list</a:t>
            </a:r>
            <a:r>
              <a:rPr lang="sr-Latn-CS" sz="2000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u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2000" dirty="0" err="1">
                <a:solidFill>
                  <a:schemeClr val="tx2">
                    <a:lumMod val="75000"/>
                  </a:schemeClr>
                </a:solidFill>
                <a:latin typeface="+mj-lt"/>
              </a:rPr>
              <a:t>koja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2000" dirty="0" err="1">
                <a:solidFill>
                  <a:schemeClr val="tx2">
                    <a:lumMod val="75000"/>
                  </a:schemeClr>
                </a:solidFill>
                <a:latin typeface="+mj-lt"/>
              </a:rPr>
              <a:t>sadr</a:t>
            </a:r>
            <a:r>
              <a:rPr lang="sr-Latn-CS" sz="2000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ž</a:t>
            </a:r>
            <a:r>
              <a:rPr lang="en-US" sz="2000" dirty="0" err="1">
                <a:solidFill>
                  <a:schemeClr val="tx2">
                    <a:lumMod val="75000"/>
                  </a:schemeClr>
                </a:solidFill>
                <a:latin typeface="+mj-lt"/>
              </a:rPr>
              <a:t>i</a:t>
            </a:r>
            <a:r>
              <a:rPr lang="sr-Latn-CS" sz="2000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 sledeće podatke o studentima:</a:t>
            </a:r>
          </a:p>
          <a:p>
            <a:pPr marL="548640" lvl="1" indent="-228600" eaLnBrk="1" fontAlgn="auto" hangingPunct="1">
              <a:spcBef>
                <a:spcPts val="370"/>
              </a:spcBef>
              <a:spcAft>
                <a:spcPts val="0"/>
              </a:spcAft>
              <a:buClr>
                <a:srgbClr val="9B2D1F"/>
              </a:buClr>
              <a:buSzPct val="85000"/>
              <a:buFont typeface="Wingdings 2"/>
              <a:buChar char=""/>
            </a:pPr>
            <a:r>
              <a:rPr lang="sr-Latn-CS" sz="2000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Ime</a:t>
            </a:r>
          </a:p>
          <a:p>
            <a:pPr marL="548640" lvl="1" indent="-228600" eaLnBrk="1" fontAlgn="auto" hangingPunct="1">
              <a:spcBef>
                <a:spcPts val="370"/>
              </a:spcBef>
              <a:spcAft>
                <a:spcPts val="0"/>
              </a:spcAft>
              <a:buClr>
                <a:srgbClr val="9B2D1F"/>
              </a:buClr>
              <a:buSzPct val="85000"/>
              <a:buFont typeface="Wingdings 2"/>
              <a:buChar char=""/>
            </a:pPr>
            <a:r>
              <a:rPr lang="sr-Latn-CS" sz="2000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Prezime</a:t>
            </a:r>
          </a:p>
          <a:p>
            <a:pPr marL="548640" lvl="1" indent="-228600" eaLnBrk="1" fontAlgn="auto" hangingPunct="1">
              <a:spcBef>
                <a:spcPts val="370"/>
              </a:spcBef>
              <a:spcAft>
                <a:spcPts val="0"/>
              </a:spcAft>
              <a:buClr>
                <a:srgbClr val="9B2D1F"/>
              </a:buClr>
              <a:buSzPct val="85000"/>
              <a:buFont typeface="Wingdings 2"/>
              <a:buChar char=""/>
            </a:pPr>
            <a:r>
              <a:rPr lang="sr-Latn-CS" sz="2000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Broj indeksa</a:t>
            </a:r>
          </a:p>
          <a:p>
            <a:pPr marL="548640" lvl="1" indent="-228600" eaLnBrk="1" fontAlgn="auto" hangingPunct="1">
              <a:spcBef>
                <a:spcPts val="370"/>
              </a:spcBef>
              <a:spcAft>
                <a:spcPts val="0"/>
              </a:spcAft>
              <a:buClr>
                <a:srgbClr val="9B2D1F"/>
              </a:buClr>
              <a:buSzPct val="85000"/>
              <a:buFont typeface="Wingdings 2"/>
              <a:buChar char=""/>
            </a:pPr>
            <a:r>
              <a:rPr lang="sr-Latn-CS" sz="2000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Godina studija</a:t>
            </a:r>
          </a:p>
          <a:p>
            <a:pPr marL="548640" lvl="1" indent="-228600" eaLnBrk="1" fontAlgn="auto" hangingPunct="1">
              <a:spcBef>
                <a:spcPts val="370"/>
              </a:spcBef>
              <a:spcAft>
                <a:spcPts val="0"/>
              </a:spcAft>
              <a:buClr>
                <a:srgbClr val="9B2D1F"/>
              </a:buClr>
              <a:buSzPct val="85000"/>
              <a:buFont typeface="Wingdings 2"/>
              <a:buChar char=""/>
            </a:pPr>
            <a:r>
              <a:rPr lang="sr-Latn-CS" sz="2000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Prosek</a:t>
            </a:r>
          </a:p>
          <a:p>
            <a:pPr marL="274320" lvl="0" indent="-274320" eaLnBrk="1" fontAlgn="auto" hangingPunct="1">
              <a:spcBef>
                <a:spcPts val="580"/>
              </a:spcBef>
              <a:spcAft>
                <a:spcPts val="0"/>
              </a:spcAft>
              <a:buClr>
                <a:srgbClr val="D34817"/>
              </a:buClr>
              <a:buSzPct val="85000"/>
            </a:pPr>
            <a:r>
              <a:rPr lang="sr-Latn-CS" sz="2000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	</a:t>
            </a:r>
            <a:r>
              <a:rPr lang="en-US" sz="2000" dirty="0" err="1">
                <a:solidFill>
                  <a:schemeClr val="tx2">
                    <a:lumMod val="75000"/>
                  </a:schemeClr>
                </a:solidFill>
                <a:latin typeface="+mj-lt"/>
              </a:rPr>
              <a:t>Napisati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 program </a:t>
            </a:r>
            <a:r>
              <a:rPr lang="en-US" sz="2000" dirty="0" err="1">
                <a:solidFill>
                  <a:schemeClr val="tx2">
                    <a:lumMod val="75000"/>
                  </a:schemeClr>
                </a:solidFill>
                <a:latin typeface="+mj-lt"/>
              </a:rPr>
              <a:t>koji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2000" dirty="0" err="1">
                <a:solidFill>
                  <a:schemeClr val="tx2">
                    <a:lumMod val="75000"/>
                  </a:schemeClr>
                </a:solidFill>
                <a:latin typeface="+mj-lt"/>
              </a:rPr>
              <a:t>za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sr-Latn-CS" sz="2000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uneti prirodan broj </a:t>
            </a:r>
            <a:r>
              <a:rPr lang="sr-Latn-CS" sz="2000" i="1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n </a:t>
            </a:r>
            <a:r>
              <a:rPr lang="sr-Latn-CS" sz="2000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i podatke za </a:t>
            </a:r>
            <a:r>
              <a:rPr lang="sr-Latn-CS" sz="2000" i="1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n </a:t>
            </a:r>
            <a:r>
              <a:rPr lang="sr-Latn-CS" sz="2000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studenata </a:t>
            </a:r>
            <a:r>
              <a:rPr lang="en-US" sz="2000" dirty="0" err="1">
                <a:solidFill>
                  <a:schemeClr val="tx2">
                    <a:lumMod val="75000"/>
                  </a:schemeClr>
                </a:solidFill>
                <a:latin typeface="+mj-lt"/>
              </a:rPr>
              <a:t>formira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:</a:t>
            </a:r>
          </a:p>
          <a:p>
            <a:pPr marL="514350" lvl="0" indent="-514350" eaLnBrk="1" fontAlgn="auto" hangingPunct="1">
              <a:spcBef>
                <a:spcPts val="580"/>
              </a:spcBef>
              <a:spcAft>
                <a:spcPts val="0"/>
              </a:spcAft>
              <a:buClr>
                <a:srgbClr val="D34817"/>
              </a:buClr>
              <a:buSzPct val="85000"/>
            </a:pPr>
            <a:r>
              <a:rPr lang="en-US" sz="2000" dirty="0" err="1">
                <a:solidFill>
                  <a:schemeClr val="tx2">
                    <a:lumMod val="75000"/>
                  </a:schemeClr>
                </a:solidFill>
                <a:latin typeface="+mj-lt"/>
              </a:rPr>
              <a:t>sortiranu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2000" dirty="0" err="1">
                <a:solidFill>
                  <a:schemeClr val="tx2">
                    <a:lumMod val="75000"/>
                  </a:schemeClr>
                </a:solidFill>
                <a:latin typeface="+mj-lt"/>
              </a:rPr>
              <a:t>listu</a:t>
            </a:r>
            <a:r>
              <a:rPr lang="sr-Latn-CS" sz="2000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, ali tako da se na početku list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e</a:t>
            </a:r>
            <a:r>
              <a:rPr lang="sr-Latn-CS" sz="2000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 nalaze studenti sa najvećim prosekom, </a:t>
            </a:r>
            <a:r>
              <a:rPr lang="sr-Latn-CS" sz="2000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pri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sr-Latn-CS" sz="2000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čemu </a:t>
            </a:r>
            <a:r>
              <a:rPr lang="sr-Latn-CS" sz="2000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za studente koji imaju isti prosek prednost imaju oni koji su na višoj godini studija.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 Na </a:t>
            </a:r>
            <a:r>
              <a:rPr lang="en-US" sz="2000" dirty="0" err="1">
                <a:solidFill>
                  <a:schemeClr val="tx2">
                    <a:lumMod val="75000"/>
                  </a:schemeClr>
                </a:solidFill>
                <a:latin typeface="+mj-lt"/>
              </a:rPr>
              <a:t>izlazu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2000" dirty="0" err="1">
                <a:solidFill>
                  <a:schemeClr val="tx2">
                    <a:lumMod val="75000"/>
                  </a:schemeClr>
                </a:solidFill>
                <a:latin typeface="+mj-lt"/>
              </a:rPr>
              <a:t>ispisati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2000" dirty="0" err="1">
                <a:solidFill>
                  <a:schemeClr val="tx2">
                    <a:lumMod val="75000"/>
                  </a:schemeClr>
                </a:solidFill>
                <a:latin typeface="+mj-lt"/>
              </a:rPr>
              <a:t>podatke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2000" dirty="0" err="1">
                <a:solidFill>
                  <a:schemeClr val="tx2">
                    <a:lumMod val="75000"/>
                  </a:schemeClr>
                </a:solidFill>
                <a:latin typeface="+mj-lt"/>
              </a:rPr>
              <a:t>za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 one </a:t>
            </a:r>
            <a:r>
              <a:rPr lang="en-US" sz="2000" dirty="0" err="1">
                <a:solidFill>
                  <a:schemeClr val="tx2">
                    <a:lumMod val="75000"/>
                  </a:schemeClr>
                </a:solidFill>
                <a:latin typeface="+mj-lt"/>
              </a:rPr>
              <a:t>studente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2000" dirty="0" err="1">
                <a:solidFill>
                  <a:schemeClr val="tx2">
                    <a:lumMod val="75000"/>
                  </a:schemeClr>
                </a:solidFill>
                <a:latin typeface="+mj-lt"/>
              </a:rPr>
              <a:t>koji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2000" dirty="0" err="1">
                <a:solidFill>
                  <a:schemeClr val="tx2">
                    <a:lumMod val="75000"/>
                  </a:schemeClr>
                </a:solidFill>
                <a:latin typeface="+mj-lt"/>
              </a:rPr>
              <a:t>imaju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2000" dirty="0" err="1">
                <a:solidFill>
                  <a:schemeClr val="tx2">
                    <a:lumMod val="75000"/>
                  </a:schemeClr>
                </a:solidFill>
                <a:latin typeface="+mj-lt"/>
              </a:rPr>
              <a:t>prosek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2000" dirty="0" err="1">
                <a:solidFill>
                  <a:schemeClr val="tx2">
                    <a:lumMod val="75000"/>
                  </a:schemeClr>
                </a:solidFill>
                <a:latin typeface="+mj-lt"/>
              </a:rPr>
              <a:t>ve</a:t>
            </a:r>
            <a:r>
              <a:rPr lang="sr-Latn-CS" sz="2000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ći od zadatog.</a:t>
            </a:r>
            <a:endParaRPr lang="en-US" sz="2000" dirty="0">
              <a:solidFill>
                <a:schemeClr val="tx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-1" y="914400"/>
            <a:ext cx="7158037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 eaLnBrk="1" hangingPunct="1">
              <a:defRPr/>
            </a:pPr>
            <a:r>
              <a:rPr lang="en-US" sz="3200" b="1" kern="0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Zadatak</a:t>
            </a:r>
            <a:r>
              <a:rPr lang="en-US" sz="3200" b="1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2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*</a:t>
            </a:r>
            <a:r>
              <a:rPr lang="en-US" sz="3200" b="1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:</a:t>
            </a: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01230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5810</TotalTime>
  <Words>989</Words>
  <Application>Microsoft Office PowerPoint</Application>
  <PresentationFormat>On-screen Show (4:3)</PresentationFormat>
  <Paragraphs>260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Flow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</vt:vector>
  </TitlesOfParts>
  <Company>PMF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Šta je rezultat rada sledećeg programa?</dc:title>
  <dc:creator>Tatjana Stojanovic</dc:creator>
  <cp:lastModifiedBy>Student</cp:lastModifiedBy>
  <cp:revision>319</cp:revision>
  <dcterms:created xsi:type="dcterms:W3CDTF">2008-03-06T09:53:13Z</dcterms:created>
  <dcterms:modified xsi:type="dcterms:W3CDTF">2013-05-23T16:12:11Z</dcterms:modified>
</cp:coreProperties>
</file>