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73" r:id="rId6"/>
    <p:sldId id="260" r:id="rId7"/>
    <p:sldId id="261" r:id="rId8"/>
    <p:sldId id="262" r:id="rId9"/>
    <p:sldId id="264" r:id="rId10"/>
    <p:sldId id="263" r:id="rId11"/>
    <p:sldId id="266" r:id="rId12"/>
    <p:sldId id="268" r:id="rId13"/>
    <p:sldId id="267" r:id="rId14"/>
    <p:sldId id="275" r:id="rId15"/>
    <p:sldId id="276" r:id="rId16"/>
    <p:sldId id="277" r:id="rId17"/>
    <p:sldId id="269" r:id="rId18"/>
    <p:sldId id="270" r:id="rId19"/>
    <p:sldId id="271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66CA14-9E65-4DE7-AB63-F5FFE5396A8C}" type="datetimeFigureOut">
              <a:rPr lang="en-US" smtClean="0"/>
              <a:pPr/>
              <a:t>11/25/2013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D4C496-2C5A-4D79-87E9-897D9E5A03D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66CA14-9E65-4DE7-AB63-F5FFE5396A8C}" type="datetimeFigureOut">
              <a:rPr lang="en-US" smtClean="0"/>
              <a:pPr/>
              <a:t>11/25/2013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D4C496-2C5A-4D79-87E9-897D9E5A03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66CA14-9E65-4DE7-AB63-F5FFE5396A8C}" type="datetimeFigureOut">
              <a:rPr lang="en-US" smtClean="0"/>
              <a:pPr/>
              <a:t>11/25/2013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D4C496-2C5A-4D79-87E9-897D9E5A03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66CA14-9E65-4DE7-AB63-F5FFE5396A8C}" type="datetimeFigureOut">
              <a:rPr lang="en-US" smtClean="0"/>
              <a:pPr/>
              <a:t>11/25/2013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D4C496-2C5A-4D79-87E9-897D9E5A03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66CA14-9E65-4DE7-AB63-F5FFE5396A8C}" type="datetimeFigureOut">
              <a:rPr lang="en-US" smtClean="0"/>
              <a:pPr/>
              <a:t>11/25/2013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D4C496-2C5A-4D79-87E9-897D9E5A03D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66CA14-9E65-4DE7-AB63-F5FFE5396A8C}" type="datetimeFigureOut">
              <a:rPr lang="en-US" smtClean="0"/>
              <a:pPr/>
              <a:t>11/25/2013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D4C496-2C5A-4D79-87E9-897D9E5A03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66CA14-9E65-4DE7-AB63-F5FFE5396A8C}" type="datetimeFigureOut">
              <a:rPr lang="en-US" smtClean="0"/>
              <a:pPr/>
              <a:t>11/25/2013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D4C496-2C5A-4D79-87E9-897D9E5A03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66CA14-9E65-4DE7-AB63-F5FFE5396A8C}" type="datetimeFigureOut">
              <a:rPr lang="en-US" smtClean="0"/>
              <a:pPr/>
              <a:t>11/25/2013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D4C496-2C5A-4D79-87E9-897D9E5A03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66CA14-9E65-4DE7-AB63-F5FFE5396A8C}" type="datetimeFigureOut">
              <a:rPr lang="en-US" smtClean="0"/>
              <a:pPr/>
              <a:t>11/25/2013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D4C496-2C5A-4D79-87E9-897D9E5A03D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66CA14-9E65-4DE7-AB63-F5FFE5396A8C}" type="datetimeFigureOut">
              <a:rPr lang="en-US" smtClean="0"/>
              <a:pPr/>
              <a:t>11/25/2013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D4C496-2C5A-4D79-87E9-897D9E5A03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66CA14-9E65-4DE7-AB63-F5FFE5396A8C}" type="datetimeFigureOut">
              <a:rPr lang="en-US" smtClean="0"/>
              <a:pPr/>
              <a:t>11/25/2013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D4C496-2C5A-4D79-87E9-897D9E5A03D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EF66CA14-9E65-4DE7-AB63-F5FFE5396A8C}" type="datetimeFigureOut">
              <a:rPr lang="en-US" smtClean="0"/>
              <a:pPr/>
              <a:t>11/25/2013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4D4C496-2C5A-4D79-87E9-897D9E5A03D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sladjinamatematika.files.wordpress.com/2013/03/elipsa1.jpg" TargetMode="Externa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.jpeg"/><Relationship Id="rId4" Type="http://schemas.openxmlformats.org/officeDocument/2006/relationships/hyperlink" Target="http://sladjinamatematika.files.wordpress.com/2013/03/elipsa2.jpg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685800"/>
            <a:ext cx="7635240" cy="3352800"/>
          </a:xfrm>
        </p:spPr>
        <p:txBody>
          <a:bodyPr>
            <a:noAutofit/>
          </a:bodyPr>
          <a:lstStyle/>
          <a:p>
            <a:pPr algn="ctr"/>
            <a:r>
              <a:rPr lang="sr-Cyrl-RS" sz="8000" b="1" dirty="0" smtClean="0"/>
              <a:t>ЗАНИМЉИВИ СВЕТ МАТЕМАТИКЕ</a:t>
            </a:r>
            <a:endParaRPr lang="en-US" sz="8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495800"/>
            <a:ext cx="7406640" cy="1676400"/>
          </a:xfrm>
        </p:spPr>
        <p:txBody>
          <a:bodyPr>
            <a:noAutofit/>
          </a:bodyPr>
          <a:lstStyle/>
          <a:p>
            <a:pPr algn="ctr"/>
            <a:r>
              <a:rPr lang="sr-Cyrl-RS" sz="20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Прва група</a:t>
            </a:r>
            <a:r>
              <a:rPr lang="sr-Cyrl-RS" sz="20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algn="ctr"/>
            <a:endParaRPr lang="sr-Cyrl-RS" sz="2000" u="sng" dirty="0" smtClean="0"/>
          </a:p>
          <a:p>
            <a:r>
              <a:rPr lang="sr-Cyrl-RS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Урош </a:t>
            </a:r>
            <a:r>
              <a:rPr lang="sr-Cyrl-RS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Милетић					           Ана Лазић</a:t>
            </a:r>
            <a:endParaRPr lang="sr-Cyrl-RS" sz="20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sr-Cyrl-RS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Невена </a:t>
            </a:r>
            <a:r>
              <a:rPr lang="sr-Cyrl-RS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Патричевић			                Милош Лазовић</a:t>
            </a:r>
            <a:endParaRPr lang="sr-Cyrl-RS" sz="20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sr-Cyrl-RS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Александра </a:t>
            </a:r>
            <a:r>
              <a:rPr lang="sr-Cyrl-RS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Поповић				  Сандра Ђерић</a:t>
            </a:r>
            <a:endParaRPr lang="en-US" sz="20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sr-Cyrl-RS" sz="2000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457200" y="216778"/>
            <a:ext cx="8305800" cy="697622"/>
          </a:xfrm>
        </p:spPr>
        <p:txBody>
          <a:bodyPr>
            <a:normAutofit/>
          </a:bodyPr>
          <a:lstStyle/>
          <a:p>
            <a:pPr algn="ctr"/>
            <a:r>
              <a:rPr lang="sr-Cyrl-RS" sz="4000" dirty="0" smtClean="0"/>
              <a:t>Леви факторијел</a:t>
            </a:r>
            <a:endParaRPr lang="en-US" sz="4000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idx="2"/>
          </p:nvPr>
        </p:nvSpPr>
        <p:spPr>
          <a:xfrm>
            <a:off x="457200" y="1143000"/>
            <a:ext cx="8153400" cy="40386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sr-Cyrl-RS" sz="3200" dirty="0" smtClean="0"/>
              <a:t>Ђуро Курепа</a:t>
            </a:r>
          </a:p>
          <a:p>
            <a:endParaRPr lang="sr-Cyrl-RS" sz="3200" dirty="0" smtClean="0"/>
          </a:p>
          <a:p>
            <a:pPr>
              <a:buFont typeface="Arial" pitchFamily="34" charset="0"/>
              <a:buChar char="•"/>
            </a:pPr>
            <a:r>
              <a:rPr lang="ru-RU" sz="3200" dirty="0" smtClean="0"/>
              <a:t>Хипотеза гласи:</a:t>
            </a:r>
            <a:r>
              <a:rPr lang="ru-RU" sz="3200" b="1" dirty="0" smtClean="0"/>
              <a:t> за природан број n, n&gt;1,  (!n, n!)=2, тј. највећи заједнички делилац факторијела неког броја и његовог левог факторијела је 2.</a:t>
            </a:r>
          </a:p>
          <a:p>
            <a:endParaRPr lang="ru-RU" sz="3200" b="1" dirty="0" smtClean="0"/>
          </a:p>
          <a:p>
            <a:pPr algn="ctr"/>
            <a:r>
              <a:rPr lang="pt-BR" sz="3200" b="1" dirty="0" smtClean="0">
                <a:latin typeface="Corbel" pitchFamily="34" charset="0"/>
              </a:rPr>
              <a:t> !n = 0! +1! + 2! + 3! + …+ (n-1)!</a:t>
            </a:r>
            <a:endParaRPr lang="en-US" sz="3200" dirty="0">
              <a:latin typeface="Corbel" pitchFamily="34" charset="0"/>
            </a:endParaRPr>
          </a:p>
        </p:txBody>
      </p:sp>
      <p:sp>
        <p:nvSpPr>
          <p:cNvPr id="21" name="Content Placeholder 20"/>
          <p:cNvSpPr>
            <a:spLocks noGrp="1"/>
          </p:cNvSpPr>
          <p:nvPr>
            <p:ph sz="half" idx="1"/>
          </p:nvPr>
        </p:nvSpPr>
        <p:spPr>
          <a:xfrm>
            <a:off x="457200" y="5715000"/>
            <a:ext cx="8153400" cy="411163"/>
          </a:xfrm>
        </p:spPr>
        <p:txBody>
          <a:bodyPr>
            <a:normAutofit fontScale="77500" lnSpcReduction="20000"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457200" y="216778"/>
            <a:ext cx="8305800" cy="697622"/>
          </a:xfrm>
        </p:spPr>
        <p:txBody>
          <a:bodyPr>
            <a:normAutofit/>
          </a:bodyPr>
          <a:lstStyle/>
          <a:p>
            <a:pPr algn="ctr"/>
            <a:r>
              <a:rPr lang="sr-Cyrl-RS" sz="4000" dirty="0" smtClean="0"/>
              <a:t>Леви факторијел</a:t>
            </a:r>
            <a:endParaRPr lang="en-US" sz="4000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idx="2"/>
          </p:nvPr>
        </p:nvSpPr>
        <p:spPr>
          <a:xfrm>
            <a:off x="457200" y="2057400"/>
            <a:ext cx="8153400" cy="30480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Corbel" pitchFamily="34" charset="0"/>
              </a:rPr>
              <a:t>!2=0!+1!=2</a:t>
            </a:r>
            <a:br>
              <a:rPr lang="en-US" sz="3200" dirty="0" smtClean="0">
                <a:latin typeface="Corbel" pitchFamily="34" charset="0"/>
              </a:rPr>
            </a:br>
            <a:r>
              <a:rPr lang="en-US" sz="3200" dirty="0" smtClean="0">
                <a:latin typeface="Corbel" pitchFamily="34" charset="0"/>
              </a:rPr>
              <a:t>!3=0!+1!+2!=!2+2!=4</a:t>
            </a:r>
            <a:br>
              <a:rPr lang="en-US" sz="3200" dirty="0" smtClean="0">
                <a:latin typeface="Corbel" pitchFamily="34" charset="0"/>
              </a:rPr>
            </a:br>
            <a:r>
              <a:rPr lang="en-US" sz="3200" dirty="0" smtClean="0">
                <a:latin typeface="Corbel" pitchFamily="34" charset="0"/>
              </a:rPr>
              <a:t>!4=0!+1!+2!+3!=!3+3!=10</a:t>
            </a:r>
            <a:endParaRPr lang="sr-Cyrl-RS" sz="3200" dirty="0" smtClean="0">
              <a:latin typeface="Corbel" pitchFamily="34" charset="0"/>
            </a:endParaRPr>
          </a:p>
          <a:p>
            <a:endParaRPr lang="sr-Cyrl-RS" sz="3200" b="1" dirty="0" smtClean="0">
              <a:latin typeface="Corbel" pitchFamily="34" charset="0"/>
            </a:endParaRPr>
          </a:p>
          <a:p>
            <a:endParaRPr lang="sr-Cyrl-RS" sz="3200" b="1" dirty="0" smtClean="0">
              <a:latin typeface="Corbel" pitchFamily="34" charset="0"/>
            </a:endParaRPr>
          </a:p>
          <a:p>
            <a:pPr algn="ctr"/>
            <a:r>
              <a:rPr lang="en-US" sz="3200" b="1" dirty="0" smtClean="0">
                <a:latin typeface="Corbel" pitchFamily="34" charset="0"/>
              </a:rPr>
              <a:t>!n=!(n-1)+(n-1)!</a:t>
            </a:r>
            <a:endParaRPr lang="ru-RU" sz="3200" b="1" dirty="0" smtClean="0">
              <a:latin typeface="Corbel" pitchFamily="34" charset="0"/>
            </a:endParaRPr>
          </a:p>
        </p:txBody>
      </p:sp>
      <p:sp>
        <p:nvSpPr>
          <p:cNvPr id="21" name="Content Placeholder 20"/>
          <p:cNvSpPr>
            <a:spLocks noGrp="1"/>
          </p:cNvSpPr>
          <p:nvPr>
            <p:ph sz="half" idx="1"/>
          </p:nvPr>
        </p:nvSpPr>
        <p:spPr>
          <a:xfrm flipV="1">
            <a:off x="457200" y="6126163"/>
            <a:ext cx="8153400" cy="198437"/>
          </a:xfrm>
        </p:spPr>
        <p:txBody>
          <a:bodyPr>
            <a:normAutofit fontScale="25000" lnSpcReduction="20000"/>
          </a:bodyPr>
          <a:lstStyle/>
          <a:p>
            <a:endParaRPr lang="en-US" dirty="0"/>
          </a:p>
        </p:txBody>
      </p:sp>
      <p:pic>
        <p:nvPicPr>
          <p:cNvPr id="4098" name="Picture 2" descr="C:\Users\Djeric\Desktop\levi-faktorije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3600" y="2057400"/>
            <a:ext cx="2209800" cy="144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8458200" cy="773822"/>
          </a:xfrm>
        </p:spPr>
        <p:txBody>
          <a:bodyPr>
            <a:normAutofit/>
          </a:bodyPr>
          <a:lstStyle/>
          <a:p>
            <a:pPr algn="ctr"/>
            <a:r>
              <a:rPr lang="sr-Cyrl-RS" sz="4000" dirty="0" smtClean="0"/>
              <a:t>Фибоначијеви зечеви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219200"/>
            <a:ext cx="8382000" cy="152400"/>
          </a:xfrm>
        </p:spPr>
        <p:txBody>
          <a:bodyPr>
            <a:normAutofit fontScale="25000" lnSpcReduction="20000"/>
          </a:bodyPr>
          <a:lstStyle/>
          <a:p>
            <a:endParaRPr lang="sr-Latn-CS" sz="3600" i="1" dirty="0" smtClean="0"/>
          </a:p>
        </p:txBody>
      </p:sp>
      <p:pic>
        <p:nvPicPr>
          <p:cNvPr id="5" name="Content Placeholder 6" descr="fibonačijev-niz-zečevi-fti.pn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95400" y="1447800"/>
            <a:ext cx="6477000" cy="4953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8458200" cy="773822"/>
          </a:xfrm>
        </p:spPr>
        <p:txBody>
          <a:bodyPr>
            <a:normAutofit/>
          </a:bodyPr>
          <a:lstStyle/>
          <a:p>
            <a:pPr algn="ctr"/>
            <a:r>
              <a:rPr lang="sr-Cyrl-RS" sz="4000" dirty="0" smtClean="0"/>
              <a:t>Фибоначијеви зечеви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219200"/>
            <a:ext cx="8382000" cy="16002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sr-Cyrl-RS" sz="3200" dirty="0" smtClean="0"/>
              <a:t>Фибоначијев низ</a:t>
            </a:r>
          </a:p>
          <a:p>
            <a:pPr algn="ctr"/>
            <a:r>
              <a:rPr lang="sr-Latn-CS" sz="3200" i="1" dirty="0" smtClean="0"/>
              <a:t>0, 1, 1, 2, 3, 5, 8, 13, 21, 34, 55, 89, 144,...</a:t>
            </a:r>
          </a:p>
        </p:txBody>
      </p:sp>
      <p:pic>
        <p:nvPicPr>
          <p:cNvPr id="6" name="Content Placeholder 7" descr="images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133600" y="2819400"/>
            <a:ext cx="4495800" cy="3657600"/>
          </a:xfrm>
          <a:prstGeom prst="rect">
            <a:avLst/>
          </a:prstGeom>
        </p:spPr>
      </p:pic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 flipV="1">
            <a:off x="457200" y="6126163"/>
            <a:ext cx="8153400" cy="198437"/>
          </a:xfrm>
        </p:spPr>
        <p:txBody>
          <a:bodyPr>
            <a:normAutofit fontScale="25000" lnSpcReduction="20000"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8458200" cy="773822"/>
          </a:xfrm>
        </p:spPr>
        <p:txBody>
          <a:bodyPr>
            <a:normAutofit/>
          </a:bodyPr>
          <a:lstStyle/>
          <a:p>
            <a:pPr algn="ctr"/>
            <a:r>
              <a:rPr lang="sr-Cyrl-RS" sz="4000" dirty="0" smtClean="0"/>
              <a:t>ХАРМОНИЈА У КОШНИЦИ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219200"/>
            <a:ext cx="8382000" cy="16002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3200" dirty="0" smtClean="0"/>
              <a:t>Архита Таранћанин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3200" dirty="0" smtClean="0"/>
              <a:t>“идеални шестоугли пчелињи”</a:t>
            </a:r>
            <a:endParaRPr lang="sr-Latn-CS" sz="3200" dirty="0" smtClean="0"/>
          </a:p>
        </p:txBody>
      </p:sp>
      <p:pic>
        <p:nvPicPr>
          <p:cNvPr id="8" name="Content Placeholder 7" descr="d0bfd187d0b5d0bbd0b8d19ad0b5-d181d0b0d19bd0b5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 flipV="1">
            <a:off x="2438400" y="2743200"/>
            <a:ext cx="4419600" cy="3848686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8458200" cy="773822"/>
          </a:xfrm>
        </p:spPr>
        <p:txBody>
          <a:bodyPr>
            <a:normAutofit/>
          </a:bodyPr>
          <a:lstStyle/>
          <a:p>
            <a:pPr algn="ctr"/>
            <a:r>
              <a:rPr lang="sr-Cyrl-RS" sz="4000" dirty="0" smtClean="0"/>
              <a:t>ХАРМОНИЈА У КОШНИЦИ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219200"/>
            <a:ext cx="8382000" cy="19812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3200" dirty="0" smtClean="0"/>
              <a:t>Зашто баш шестоугао?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3200" dirty="0" smtClean="0"/>
              <a:t>Основа сваке ћелије – три спојена идентична ромба</a:t>
            </a:r>
          </a:p>
        </p:txBody>
      </p:sp>
      <p:pic>
        <p:nvPicPr>
          <p:cNvPr id="6" name="Content Placeholder 5" descr="sace1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295400" y="3733800"/>
            <a:ext cx="6705600" cy="25146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8458200" cy="773822"/>
          </a:xfrm>
        </p:spPr>
        <p:txBody>
          <a:bodyPr>
            <a:normAutofit/>
          </a:bodyPr>
          <a:lstStyle/>
          <a:p>
            <a:pPr algn="ctr"/>
            <a:r>
              <a:rPr lang="sr-Cyrl-RS" sz="4000" dirty="0" smtClean="0"/>
              <a:t>ХАРМОНИЈА У КОШНИЦИ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219200"/>
            <a:ext cx="8382000" cy="45719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endParaRPr lang="sr-Cyrl-RS" sz="3200" dirty="0" smtClean="0"/>
          </a:p>
        </p:txBody>
      </p:sp>
      <p:pic>
        <p:nvPicPr>
          <p:cNvPr id="7" name="Content Placeholder 6" descr="pcelica.gif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676400" y="3124200"/>
            <a:ext cx="5791200" cy="2663031"/>
          </a:xfrm>
        </p:spPr>
      </p:pic>
      <p:pic>
        <p:nvPicPr>
          <p:cNvPr id="3074" name="Picture 2" descr="C:\Users\Djeric\Desktop\pcelica_maja_180x87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95600" y="1143000"/>
            <a:ext cx="3048000" cy="1457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153400" cy="621422"/>
          </a:xfrm>
        </p:spPr>
        <p:txBody>
          <a:bodyPr>
            <a:normAutofit/>
          </a:bodyPr>
          <a:lstStyle/>
          <a:p>
            <a:pPr algn="ctr"/>
            <a:r>
              <a:rPr lang="sr-Cyrl-RS" sz="4000" dirty="0" smtClean="0"/>
              <a:t>Занимљиво множење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3400" y="1143000"/>
            <a:ext cx="8077200" cy="609600"/>
          </a:xfrm>
        </p:spPr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sr-Cyrl-RS" sz="3200" dirty="0" smtClean="0"/>
              <a:t>Кинеско</a:t>
            </a:r>
            <a:r>
              <a:rPr lang="sr-Cyrl-RS" sz="3600" dirty="0" smtClean="0"/>
              <a:t> </a:t>
            </a:r>
            <a:r>
              <a:rPr lang="sr-Cyrl-RS" sz="3200" dirty="0" smtClean="0"/>
              <a:t>множење</a:t>
            </a:r>
            <a:endParaRPr lang="en-US" sz="3200" dirty="0"/>
          </a:p>
        </p:txBody>
      </p:sp>
      <p:pic>
        <p:nvPicPr>
          <p:cNvPr id="5" name="Content Placeholder 4" descr="kinesko-mnozenje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914400" y="1905000"/>
            <a:ext cx="7239000" cy="4571999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8153400" cy="850022"/>
          </a:xfrm>
        </p:spPr>
        <p:txBody>
          <a:bodyPr>
            <a:normAutofit/>
          </a:bodyPr>
          <a:lstStyle/>
          <a:p>
            <a:pPr algn="ctr"/>
            <a:r>
              <a:rPr lang="sr-Cyrl-RS" sz="4000" dirty="0" smtClean="0"/>
              <a:t>Занимљиво множење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219200"/>
            <a:ext cx="8001000" cy="7620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sr-Cyrl-RS" sz="3200" dirty="0" smtClean="0"/>
              <a:t>Индијско множење</a:t>
            </a:r>
            <a:endParaRPr lang="en-US" sz="3200" dirty="0"/>
          </a:p>
        </p:txBody>
      </p:sp>
      <p:pic>
        <p:nvPicPr>
          <p:cNvPr id="7" name="Content Placeholder 6" descr="преузимање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143000" y="2057400"/>
            <a:ext cx="6858000" cy="43434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8153400" cy="850022"/>
          </a:xfrm>
        </p:spPr>
        <p:txBody>
          <a:bodyPr>
            <a:normAutofit/>
          </a:bodyPr>
          <a:lstStyle/>
          <a:p>
            <a:pPr algn="ctr"/>
            <a:r>
              <a:rPr lang="sr-Cyrl-RS" sz="4000" dirty="0" smtClean="0"/>
              <a:t>Занимљиво множење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219200"/>
            <a:ext cx="8001000" cy="7620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sr-Cyrl-RS" sz="3200" dirty="0" smtClean="0"/>
              <a:t>Множење помоћу прстију</a:t>
            </a:r>
            <a:endParaRPr lang="en-US" sz="3200" dirty="0"/>
          </a:p>
        </p:txBody>
      </p:sp>
      <p:pic>
        <p:nvPicPr>
          <p:cNvPr id="6" name="Content Placeholder 5" descr="images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990600" y="2057400"/>
            <a:ext cx="7239000" cy="44958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305800" cy="845428"/>
          </a:xfrm>
        </p:spPr>
        <p:txBody>
          <a:bodyPr>
            <a:normAutofit/>
          </a:bodyPr>
          <a:lstStyle/>
          <a:p>
            <a:pPr algn="ctr"/>
            <a:r>
              <a:rPr lang="sr-Cyrl-RS" sz="4000" b="1" dirty="0" smtClean="0"/>
              <a:t>Непогрешиви билијарски сто</a:t>
            </a:r>
            <a:endParaRPr lang="en-US" sz="4000" b="1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2"/>
          </p:nvPr>
        </p:nvSpPr>
        <p:spPr>
          <a:xfrm>
            <a:off x="457200" y="1371600"/>
            <a:ext cx="8229600" cy="4841436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sr-Cyrl-RS" sz="3200" dirty="0" smtClean="0"/>
              <a:t>Шта је елипса?</a:t>
            </a:r>
          </a:p>
          <a:p>
            <a:r>
              <a:rPr lang="ru-RU" sz="3200" b="1" dirty="0" smtClean="0"/>
              <a:t>„Елипса је скуп тачака за које важи да је збир растојања до сваког фокуса константан.“</a:t>
            </a:r>
            <a:endParaRPr lang="en-US" sz="3200" dirty="0"/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24000" y="3733800"/>
            <a:ext cx="571500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305800" cy="845428"/>
          </a:xfrm>
        </p:spPr>
        <p:txBody>
          <a:bodyPr>
            <a:normAutofit/>
          </a:bodyPr>
          <a:lstStyle/>
          <a:p>
            <a:pPr algn="ctr"/>
            <a:r>
              <a:rPr lang="sr-Cyrl-RS" sz="4000" b="1" dirty="0" smtClean="0"/>
              <a:t>Непогрешиви билијарски сто</a:t>
            </a:r>
            <a:endParaRPr lang="en-US" sz="4000" b="1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2"/>
          </p:nvPr>
        </p:nvSpPr>
        <p:spPr>
          <a:xfrm>
            <a:off x="457200" y="1371600"/>
            <a:ext cx="8229600" cy="4841436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err="1" smtClean="0"/>
              <a:t>Користећи</a:t>
            </a:r>
            <a:r>
              <a:rPr lang="en-US" sz="3200" dirty="0" smtClean="0"/>
              <a:t> </a:t>
            </a:r>
            <a:r>
              <a:rPr lang="en-US" sz="3200" dirty="0" err="1" smtClean="0"/>
              <a:t>знања</a:t>
            </a:r>
            <a:r>
              <a:rPr lang="en-US" sz="3200" dirty="0" smtClean="0"/>
              <a:t> </a:t>
            </a:r>
            <a:r>
              <a:rPr lang="en-US" sz="3200" dirty="0" err="1" smtClean="0"/>
              <a:t>из</a:t>
            </a:r>
            <a:r>
              <a:rPr lang="en-US" sz="3200" dirty="0" smtClean="0"/>
              <a:t> </a:t>
            </a:r>
            <a:r>
              <a:rPr lang="en-US" sz="3200" dirty="0" err="1" smtClean="0"/>
              <a:t>геометрије</a:t>
            </a:r>
            <a:r>
              <a:rPr lang="en-US" sz="3200" dirty="0" smtClean="0"/>
              <a:t> </a:t>
            </a:r>
            <a:r>
              <a:rPr lang="en-US" sz="3200" dirty="0" err="1" smtClean="0"/>
              <a:t>могуће</a:t>
            </a:r>
            <a:r>
              <a:rPr lang="en-US" sz="3200" dirty="0" smtClean="0"/>
              <a:t> </a:t>
            </a:r>
            <a:r>
              <a:rPr lang="en-US" sz="3200" dirty="0" err="1" smtClean="0"/>
              <a:t>је</a:t>
            </a:r>
            <a:r>
              <a:rPr lang="en-US" sz="3200" dirty="0" smtClean="0"/>
              <a:t> </a:t>
            </a:r>
            <a:r>
              <a:rPr lang="en-US" sz="3200" dirty="0" err="1" smtClean="0"/>
              <a:t>направити</a:t>
            </a:r>
            <a:r>
              <a:rPr lang="en-US" sz="3200" dirty="0" smtClean="0"/>
              <a:t> </a:t>
            </a:r>
            <a:r>
              <a:rPr lang="en-US" sz="3200" dirty="0" err="1" smtClean="0"/>
              <a:t>такав</a:t>
            </a:r>
            <a:r>
              <a:rPr lang="en-US" sz="3200" dirty="0" smtClean="0"/>
              <a:t> </a:t>
            </a:r>
            <a:r>
              <a:rPr lang="en-US" sz="3200" dirty="0" err="1" smtClean="0"/>
              <a:t>билијарски</a:t>
            </a:r>
            <a:r>
              <a:rPr lang="en-US" sz="3200" dirty="0" smtClean="0"/>
              <a:t> </a:t>
            </a:r>
            <a:r>
              <a:rPr lang="en-US" sz="3200" dirty="0" err="1" smtClean="0"/>
              <a:t>сто</a:t>
            </a:r>
            <a:r>
              <a:rPr lang="en-US" sz="3200" dirty="0" smtClean="0"/>
              <a:t> </a:t>
            </a:r>
            <a:r>
              <a:rPr lang="en-US" sz="3200" dirty="0" err="1" smtClean="0"/>
              <a:t>на</a:t>
            </a:r>
            <a:r>
              <a:rPr lang="en-US" sz="3200" dirty="0" smtClean="0"/>
              <a:t> </a:t>
            </a:r>
            <a:r>
              <a:rPr lang="en-US" sz="3200" dirty="0" err="1" smtClean="0"/>
              <a:t>коме</a:t>
            </a:r>
            <a:r>
              <a:rPr lang="en-US" sz="3200" dirty="0" smtClean="0"/>
              <a:t> </a:t>
            </a:r>
            <a:r>
              <a:rPr lang="en-US" sz="3200" dirty="0" err="1" smtClean="0"/>
              <a:t>не</a:t>
            </a:r>
            <a:r>
              <a:rPr lang="en-US" sz="3200" dirty="0" smtClean="0"/>
              <a:t> </a:t>
            </a:r>
            <a:r>
              <a:rPr lang="en-US" sz="3200" dirty="0" err="1" smtClean="0"/>
              <a:t>можете</a:t>
            </a:r>
            <a:r>
              <a:rPr lang="en-US" sz="3200" dirty="0" smtClean="0"/>
              <a:t> </a:t>
            </a:r>
            <a:r>
              <a:rPr lang="en-US" sz="3200" dirty="0" err="1" smtClean="0"/>
              <a:t>да</a:t>
            </a:r>
            <a:r>
              <a:rPr lang="en-US" sz="3200" dirty="0" smtClean="0"/>
              <a:t> </a:t>
            </a:r>
            <a:r>
              <a:rPr lang="en-US" sz="3200" dirty="0" err="1" smtClean="0"/>
              <a:t>промашите</a:t>
            </a:r>
            <a:r>
              <a:rPr lang="sr-Cyrl-RS" sz="3200" dirty="0" smtClean="0"/>
              <a:t>.</a:t>
            </a:r>
          </a:p>
        </p:txBody>
      </p:sp>
      <p:pic>
        <p:nvPicPr>
          <p:cNvPr id="7" name="Content Placeholder 6" descr="elipsa1">
            <a:hlinkClick r:id="rId2"/>
          </p:cNvPr>
          <p:cNvPicPr>
            <a:picLocks noGrp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219200" y="3657600"/>
            <a:ext cx="30480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elipsa2">
            <a:hlinkClick r:id="rId4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81600" y="3657600"/>
            <a:ext cx="29718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8229600" cy="1162050"/>
          </a:xfrm>
        </p:spPr>
        <p:txBody>
          <a:bodyPr/>
          <a:lstStyle/>
          <a:p>
            <a:pPr algn="ctr"/>
            <a:r>
              <a:rPr lang="sr-Cyrl-RS" sz="4000" dirty="0" smtClean="0"/>
              <a:t>Ханојске куле</a:t>
            </a:r>
            <a:r>
              <a:rPr lang="sr-Cyrl-RS" b="0" dirty="0" smtClean="0"/>
              <a:t/>
            </a:r>
            <a:br>
              <a:rPr lang="sr-Cyrl-RS" b="0" dirty="0" smtClean="0"/>
            </a:br>
            <a:r>
              <a:rPr lang="sr-Cyrl-RS" b="0" dirty="0" smtClean="0"/>
              <a:t> 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371600"/>
            <a:ext cx="8153400" cy="2362200"/>
          </a:xfrm>
        </p:spPr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sr-Cyrl-RS" sz="3200" dirty="0" smtClean="0"/>
              <a:t>Едуард Лукас, 1883. година</a:t>
            </a:r>
          </a:p>
          <a:p>
            <a:pPr>
              <a:buFont typeface="Arial" pitchFamily="34" charset="0"/>
              <a:buChar char="•"/>
            </a:pPr>
            <a:r>
              <a:rPr lang="sr-Cyrl-RS" sz="3200" dirty="0" smtClean="0"/>
              <a:t>Играчка “</a:t>
            </a:r>
            <a:r>
              <a:rPr lang="en-US" sz="3200" dirty="0" err="1" smtClean="0"/>
              <a:t>Profesor</a:t>
            </a:r>
            <a:r>
              <a:rPr lang="en-US" sz="3200" dirty="0" smtClean="0"/>
              <a:t> Claus</a:t>
            </a:r>
            <a:r>
              <a:rPr lang="sr-Cyrl-RS" sz="3200" dirty="0" smtClean="0"/>
              <a:t>”</a:t>
            </a:r>
          </a:p>
          <a:p>
            <a:pPr>
              <a:buFont typeface="Arial" pitchFamily="34" charset="0"/>
              <a:buChar char="•"/>
            </a:pPr>
            <a:r>
              <a:rPr lang="sr-Cyrl-RS" sz="3200" dirty="0" smtClean="0"/>
              <a:t>Упрошћена варијанта пирамиде индијског бога Браме</a:t>
            </a:r>
          </a:p>
          <a:p>
            <a:pPr>
              <a:buFont typeface="Arial" pitchFamily="34" charset="0"/>
              <a:buChar char="•"/>
            </a:pPr>
            <a:endParaRPr lang="sr-Cyrl-RS" sz="3200" dirty="0" smtClean="0"/>
          </a:p>
        </p:txBody>
      </p:sp>
      <p:pic>
        <p:nvPicPr>
          <p:cNvPr id="7" name="Content Placeholder 6" descr="hanoi.gif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143000" y="3733800"/>
            <a:ext cx="6477000" cy="2766219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8229600" cy="1162050"/>
          </a:xfrm>
        </p:spPr>
        <p:txBody>
          <a:bodyPr/>
          <a:lstStyle/>
          <a:p>
            <a:pPr algn="ctr"/>
            <a:r>
              <a:rPr lang="sr-Cyrl-RS" sz="4000" dirty="0" smtClean="0"/>
              <a:t>Ханојске куле</a:t>
            </a:r>
            <a:r>
              <a:rPr lang="sr-Cyrl-RS" b="0" dirty="0" smtClean="0"/>
              <a:t/>
            </a:r>
            <a:br>
              <a:rPr lang="sr-Cyrl-RS" b="0" dirty="0" smtClean="0"/>
            </a:br>
            <a:r>
              <a:rPr lang="sr-Cyrl-RS" b="0" dirty="0" smtClean="0"/>
              <a:t> 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228600" y="4876800"/>
            <a:ext cx="8686800" cy="990600"/>
          </a:xfrm>
        </p:spPr>
        <p:txBody>
          <a:bodyPr>
            <a:normAutofit fontScale="55000" lnSpcReduction="20000"/>
          </a:bodyPr>
          <a:lstStyle/>
          <a:p>
            <a:pPr>
              <a:buFont typeface="Arial" pitchFamily="34" charset="0"/>
              <a:buChar char="•"/>
            </a:pPr>
            <a:endParaRPr lang="sr-Cyrl-RS" sz="2800" dirty="0" smtClean="0"/>
          </a:p>
          <a:p>
            <a:pPr>
              <a:buFont typeface="Arial" pitchFamily="34" charset="0"/>
              <a:buChar char="•"/>
            </a:pPr>
            <a:endParaRPr lang="sr-Cyrl-RS" sz="2800" dirty="0" smtClean="0"/>
          </a:p>
          <a:p>
            <a:pPr>
              <a:buFont typeface="Arial" pitchFamily="34" charset="0"/>
              <a:buChar char="•"/>
            </a:pPr>
            <a:r>
              <a:rPr lang="sr-Cyrl-RS" sz="5800" dirty="0" smtClean="0"/>
              <a:t>Минималан број потеза у случају </a:t>
            </a:r>
            <a:r>
              <a:rPr lang="en-US" sz="5800" dirty="0" smtClean="0"/>
              <a:t>n</a:t>
            </a:r>
            <a:r>
              <a:rPr lang="sr-Cyrl-RS" sz="5800" dirty="0" smtClean="0"/>
              <a:t> колутова је </a:t>
            </a:r>
          </a:p>
        </p:txBody>
      </p:sp>
      <p:pic>
        <p:nvPicPr>
          <p:cNvPr id="6" name="Content Placeholder 5" descr="8.gif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066800" y="1295400"/>
            <a:ext cx="7086600" cy="3802056"/>
          </a:xfrm>
        </p:spPr>
      </p:pic>
      <p:pic>
        <p:nvPicPr>
          <p:cNvPr id="2050" name="Picture 2" descr="C:\Users\Djeric\Desktop\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57600" y="5715000"/>
            <a:ext cx="2057400" cy="8382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153400" cy="693028"/>
          </a:xfrm>
        </p:spPr>
        <p:txBody>
          <a:bodyPr>
            <a:normAutofit/>
          </a:bodyPr>
          <a:lstStyle/>
          <a:p>
            <a:pPr algn="ctr"/>
            <a:r>
              <a:rPr lang="sr-Cyrl-RS" sz="4000" dirty="0" smtClean="0"/>
              <a:t>Математичке пузле - танграм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143000"/>
            <a:ext cx="8153400" cy="24384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sr-Cyrl-RS" sz="3200" dirty="0" smtClean="0"/>
              <a:t>Танграм – “седам плочица мудрости</a:t>
            </a:r>
            <a:r>
              <a:rPr lang="sr-Cyrl-RS" sz="3200" dirty="0" smtClean="0"/>
              <a:t>”</a:t>
            </a:r>
          </a:p>
          <a:p>
            <a:endParaRPr lang="sr-Cyrl-RS" sz="3200" dirty="0" smtClean="0"/>
          </a:p>
          <a:p>
            <a:pPr>
              <a:buFont typeface="Arial" pitchFamily="34" charset="0"/>
              <a:buChar char="•"/>
            </a:pPr>
            <a:r>
              <a:rPr lang="sr-Cyrl-RS" sz="3200" dirty="0" smtClean="0"/>
              <a:t>Историја танграма</a:t>
            </a:r>
          </a:p>
          <a:p>
            <a:pPr>
              <a:buFont typeface="Arial" pitchFamily="34" charset="0"/>
              <a:buChar char="•"/>
            </a:pPr>
            <a:endParaRPr lang="en-US" sz="3600" dirty="0"/>
          </a:p>
        </p:txBody>
      </p:sp>
      <p:pic>
        <p:nvPicPr>
          <p:cNvPr id="5" name="Content Placeholder 4" descr="300px-make_a_tangram-svg.pn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33400" y="2895600"/>
            <a:ext cx="3048000" cy="2925763"/>
          </a:xfrm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43400" y="3048000"/>
            <a:ext cx="38862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153400" cy="693028"/>
          </a:xfrm>
        </p:spPr>
        <p:txBody>
          <a:bodyPr>
            <a:normAutofit/>
          </a:bodyPr>
          <a:lstStyle/>
          <a:p>
            <a:pPr algn="ctr"/>
            <a:r>
              <a:rPr lang="sr-Cyrl-RS" sz="4000" dirty="0" smtClean="0"/>
              <a:t>Математичке пузле - танграм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143000"/>
            <a:ext cx="8153400" cy="1676400"/>
          </a:xfrm>
        </p:spPr>
        <p:txBody>
          <a:bodyPr>
            <a:norm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sz="3200" dirty="0" smtClean="0"/>
              <a:t>Танграм плочице можемо сложити у </a:t>
            </a:r>
            <a:r>
              <a:rPr lang="ru-RU" sz="3200" dirty="0" smtClean="0"/>
              <a:t>квадрат</a:t>
            </a:r>
          </a:p>
          <a:p>
            <a:pPr algn="just">
              <a:buFont typeface="Arial" pitchFamily="34" charset="0"/>
              <a:buChar char="•"/>
            </a:pPr>
            <a:r>
              <a:rPr lang="ru-RU" sz="3200" dirty="0" smtClean="0"/>
              <a:t>Д</a:t>
            </a:r>
            <a:r>
              <a:rPr lang="ru-RU" sz="3200" dirty="0" smtClean="0"/>
              <a:t>ужина, висина </a:t>
            </a:r>
            <a:r>
              <a:rPr lang="ru-RU" sz="3200" dirty="0" smtClean="0"/>
              <a:t>и </a:t>
            </a:r>
            <a:r>
              <a:rPr lang="ru-RU" sz="3200" dirty="0" smtClean="0"/>
              <a:t>површина једнака је 1</a:t>
            </a:r>
            <a:endParaRPr lang="ru-RU" sz="3200" dirty="0" smtClean="0"/>
          </a:p>
        </p:txBody>
      </p:sp>
      <p:pic>
        <p:nvPicPr>
          <p:cNvPr id="9" name="Content Placeholder 8" descr="tangr1.gif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447800" y="3048000"/>
            <a:ext cx="6324600" cy="35052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153400" cy="693028"/>
          </a:xfrm>
        </p:spPr>
        <p:txBody>
          <a:bodyPr>
            <a:normAutofit/>
          </a:bodyPr>
          <a:lstStyle/>
          <a:p>
            <a:pPr algn="ctr"/>
            <a:r>
              <a:rPr lang="sr-Cyrl-RS" sz="4000" dirty="0" smtClean="0"/>
              <a:t>Математичке пузле - танграм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143000"/>
            <a:ext cx="8153400" cy="990600"/>
          </a:xfrm>
        </p:spPr>
        <p:txBody>
          <a:bodyPr>
            <a:noAutofit/>
          </a:bodyPr>
          <a:lstStyle/>
          <a:p>
            <a:pPr algn="just">
              <a:buFont typeface="Arial" pitchFamily="34" charset="0"/>
              <a:buChar char="•"/>
            </a:pPr>
            <a:r>
              <a:rPr lang="sr-Cyrl-RS" sz="3200" dirty="0" smtClean="0"/>
              <a:t>Коначан број конвексних узорака - </a:t>
            </a:r>
            <a:r>
              <a:rPr lang="ru-RU" sz="3200" dirty="0" smtClean="0"/>
              <a:t>постоји тачно 13 таквих фигура.</a:t>
            </a:r>
            <a:endParaRPr lang="en-US" sz="3200" dirty="0"/>
          </a:p>
        </p:txBody>
      </p:sp>
      <p:pic>
        <p:nvPicPr>
          <p:cNvPr id="4098" name="Picture 2" descr="C:\Users\Djeric\Desktop\TANGRAM I LEVI FAKTORIJEL\13convexesTangram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2286000"/>
            <a:ext cx="6629400" cy="4267200"/>
          </a:xfrm>
          <a:prstGeom prst="rect">
            <a:avLst/>
          </a:prstGeom>
          <a:noFill/>
        </p:spPr>
      </p:pic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609600" y="6667500"/>
            <a:ext cx="8153400" cy="381000"/>
          </a:xfrm>
        </p:spPr>
        <p:txBody>
          <a:bodyPr>
            <a:normAutofit fontScale="70000" lnSpcReduction="20000"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153400" cy="693028"/>
          </a:xfrm>
        </p:spPr>
        <p:txBody>
          <a:bodyPr>
            <a:normAutofit/>
          </a:bodyPr>
          <a:lstStyle/>
          <a:p>
            <a:pPr algn="ctr"/>
            <a:r>
              <a:rPr lang="sr-Cyrl-RS" sz="4000" dirty="0" smtClean="0"/>
              <a:t>Математичке пузле - танграм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143000"/>
            <a:ext cx="8153400" cy="152400"/>
          </a:xfrm>
        </p:spPr>
        <p:txBody>
          <a:bodyPr>
            <a:normAutofit fontScale="25000" lnSpcReduction="20000"/>
          </a:bodyPr>
          <a:lstStyle/>
          <a:p>
            <a:pPr algn="just">
              <a:buFont typeface="Arial" pitchFamily="34" charset="0"/>
              <a:buChar char="•"/>
            </a:pPr>
            <a:endParaRPr lang="en-US" sz="28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609600" y="6667500"/>
            <a:ext cx="8153400" cy="381000"/>
          </a:xfrm>
        </p:spPr>
        <p:txBody>
          <a:bodyPr>
            <a:normAutofit fontScale="70000" lnSpcReduction="20000"/>
          </a:bodyPr>
          <a:lstStyle/>
          <a:p>
            <a:endParaRPr lang="en-US" dirty="0"/>
          </a:p>
        </p:txBody>
      </p:sp>
      <p:pic>
        <p:nvPicPr>
          <p:cNvPr id="5122" name="Picture 2" descr="C:\Users\Djeric\Desktop\TANGRAM I LEVI FAKTORIJEL\163px-Tangram_110_Nevit.sv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1371600"/>
            <a:ext cx="1233487" cy="4114800"/>
          </a:xfrm>
          <a:prstGeom prst="rect">
            <a:avLst/>
          </a:prstGeom>
          <a:noFill/>
        </p:spPr>
      </p:pic>
      <p:pic>
        <p:nvPicPr>
          <p:cNvPr id="5123" name="Picture 3" descr="C:\Users\Djeric\Desktop\TANGRAM I LEVI FAKTORIJEL\468px-Tangram_203_Nevit.svg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19400" y="3429000"/>
            <a:ext cx="3219450" cy="2990850"/>
          </a:xfrm>
          <a:prstGeom prst="rect">
            <a:avLst/>
          </a:prstGeom>
          <a:noFill/>
        </p:spPr>
      </p:pic>
      <p:pic>
        <p:nvPicPr>
          <p:cNvPr id="5124" name="Picture 4" descr="C:\Users\Djeric\Desktop\TANGRAM I LEVI FAKTORIJEL\541px-Tangram_182_Nevit.svg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38800" y="1371600"/>
            <a:ext cx="3186112" cy="2209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221</TotalTime>
  <Words>219</Words>
  <Application>Microsoft Office PowerPoint</Application>
  <PresentationFormat>On-screen Show (4:3)</PresentationFormat>
  <Paragraphs>57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Solstice</vt:lpstr>
      <vt:lpstr>ЗАНИМЉИВИ СВЕТ МАТЕМАТИКЕ</vt:lpstr>
      <vt:lpstr>Непогрешиви билијарски сто</vt:lpstr>
      <vt:lpstr>Непогрешиви билијарски сто</vt:lpstr>
      <vt:lpstr>Ханојске куле  </vt:lpstr>
      <vt:lpstr>Ханојске куле  </vt:lpstr>
      <vt:lpstr>Математичке пузле - танграм</vt:lpstr>
      <vt:lpstr>Математичке пузле - танграм</vt:lpstr>
      <vt:lpstr>Математичке пузле - танграм</vt:lpstr>
      <vt:lpstr>Математичке пузле - танграм</vt:lpstr>
      <vt:lpstr>Леви факторијел</vt:lpstr>
      <vt:lpstr>Леви факторијел</vt:lpstr>
      <vt:lpstr>Фибоначијеви зечеви</vt:lpstr>
      <vt:lpstr>Фибоначијеви зечеви</vt:lpstr>
      <vt:lpstr>ХАРМОНИЈА У КОШНИЦИ</vt:lpstr>
      <vt:lpstr>ХАРМОНИЈА У КОШНИЦИ</vt:lpstr>
      <vt:lpstr>ХАРМОНИЈА У КОШНИЦИ</vt:lpstr>
      <vt:lpstr>Занимљиво множење</vt:lpstr>
      <vt:lpstr>Занимљиво множење</vt:lpstr>
      <vt:lpstr>Занимљиво множење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 СВУДА</dc:title>
  <dc:creator>Djeric</dc:creator>
  <cp:lastModifiedBy>Djeric</cp:lastModifiedBy>
  <cp:revision>24</cp:revision>
  <dcterms:created xsi:type="dcterms:W3CDTF">2013-11-23T16:28:04Z</dcterms:created>
  <dcterms:modified xsi:type="dcterms:W3CDTF">2013-11-25T15:21:10Z</dcterms:modified>
</cp:coreProperties>
</file>