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0" r:id="rId9"/>
    <p:sldId id="267" r:id="rId10"/>
    <p:sldId id="266" r:id="rId11"/>
    <p:sldId id="275" r:id="rId12"/>
    <p:sldId id="268" r:id="rId13"/>
    <p:sldId id="274" r:id="rId14"/>
    <p:sldId id="269" r:id="rId15"/>
    <p:sldId id="273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AC1611-BA47-4DBA-938B-53AEA8AFF91F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E8F164-3ED0-4530-A230-52D8121A797D}">
      <dgm:prSet phldrT="[Text]" phldr="1"/>
      <dgm:spPr/>
      <dgm:t>
        <a:bodyPr/>
        <a:lstStyle/>
        <a:p>
          <a:endParaRPr lang="en-US"/>
        </a:p>
      </dgm:t>
    </dgm:pt>
    <dgm:pt modelId="{F465AE21-EE4B-4796-A98E-7422AC25905B}" type="parTrans" cxnId="{6B614B2C-9C5F-41F1-9DBA-3E35B8501ED5}">
      <dgm:prSet/>
      <dgm:spPr/>
      <dgm:t>
        <a:bodyPr/>
        <a:lstStyle/>
        <a:p>
          <a:endParaRPr lang="en-US"/>
        </a:p>
      </dgm:t>
    </dgm:pt>
    <dgm:pt modelId="{19F905EF-643A-45D7-B0AB-EA268FCA4948}" type="sibTrans" cxnId="{6B614B2C-9C5F-41F1-9DBA-3E35B8501ED5}">
      <dgm:prSet/>
      <dgm:spPr/>
      <dgm:t>
        <a:bodyPr/>
        <a:lstStyle/>
        <a:p>
          <a:endParaRPr lang="en-US"/>
        </a:p>
      </dgm:t>
    </dgm:pt>
    <dgm:pt modelId="{E9A8C246-6847-40C2-8503-7B3A37F9843F}">
      <dgm:prSet phldrT="[Text]" custT="1"/>
      <dgm:spPr/>
      <dgm:t>
        <a:bodyPr/>
        <a:lstStyle/>
        <a:p>
          <a:r>
            <a:rPr lang="sr-Cyrl-RS" sz="2000" dirty="0" smtClean="0"/>
            <a:t>Раселов парадокс</a:t>
          </a:r>
          <a:endParaRPr lang="en-US" sz="2000" dirty="0"/>
        </a:p>
      </dgm:t>
    </dgm:pt>
    <dgm:pt modelId="{B4A08531-8E8C-422C-84DC-BCDB305061D7}" type="parTrans" cxnId="{81B466D5-97F1-4D12-B03A-A1A599B28915}">
      <dgm:prSet/>
      <dgm:spPr/>
      <dgm:t>
        <a:bodyPr/>
        <a:lstStyle/>
        <a:p>
          <a:endParaRPr lang="en-US"/>
        </a:p>
      </dgm:t>
    </dgm:pt>
    <dgm:pt modelId="{197F9B40-B33E-41EC-AE2A-C71320549455}" type="sibTrans" cxnId="{81B466D5-97F1-4D12-B03A-A1A599B28915}">
      <dgm:prSet/>
      <dgm:spPr/>
      <dgm:t>
        <a:bodyPr/>
        <a:lstStyle/>
        <a:p>
          <a:endParaRPr lang="en-US"/>
        </a:p>
      </dgm:t>
    </dgm:pt>
    <dgm:pt modelId="{4598CF3B-5320-41EC-9B4B-49E9DC3E16A6}">
      <dgm:prSet phldrT="[Text]" custT="1"/>
      <dgm:spPr/>
      <dgm:t>
        <a:bodyPr/>
        <a:lstStyle/>
        <a:p>
          <a:r>
            <a:rPr lang="sr-Cyrl-RS" sz="2000" dirty="0" smtClean="0"/>
            <a:t>Канторов парадокс</a:t>
          </a:r>
          <a:endParaRPr lang="en-US" sz="2000" dirty="0"/>
        </a:p>
      </dgm:t>
    </dgm:pt>
    <dgm:pt modelId="{885F0AA1-90FF-48A3-930E-686582CA9D8B}" type="parTrans" cxnId="{7B8082DC-95FE-4E93-A09B-EFE59576715E}">
      <dgm:prSet/>
      <dgm:spPr/>
      <dgm:t>
        <a:bodyPr/>
        <a:lstStyle/>
        <a:p>
          <a:endParaRPr lang="en-US"/>
        </a:p>
      </dgm:t>
    </dgm:pt>
    <dgm:pt modelId="{731DBEEB-D27A-425F-990E-A9048629FE96}" type="sibTrans" cxnId="{7B8082DC-95FE-4E93-A09B-EFE59576715E}">
      <dgm:prSet/>
      <dgm:spPr/>
      <dgm:t>
        <a:bodyPr/>
        <a:lstStyle/>
        <a:p>
          <a:endParaRPr lang="en-US"/>
        </a:p>
      </dgm:t>
    </dgm:pt>
    <dgm:pt modelId="{4B59F71D-E106-4D21-9DE1-34BBBD487D95}">
      <dgm:prSet phldrT="[Text]" phldr="1"/>
      <dgm:spPr/>
      <dgm:t>
        <a:bodyPr/>
        <a:lstStyle/>
        <a:p>
          <a:endParaRPr lang="en-US"/>
        </a:p>
      </dgm:t>
    </dgm:pt>
    <dgm:pt modelId="{009F7114-E2DC-4C1D-98C6-D63BCBD33246}" type="parTrans" cxnId="{8C0A6CAE-2158-475E-9DC8-2BC5F277E7DC}">
      <dgm:prSet/>
      <dgm:spPr/>
      <dgm:t>
        <a:bodyPr/>
        <a:lstStyle/>
        <a:p>
          <a:endParaRPr lang="en-US"/>
        </a:p>
      </dgm:t>
    </dgm:pt>
    <dgm:pt modelId="{9538E7FA-60DF-459B-8543-74ABF2142E78}" type="sibTrans" cxnId="{8C0A6CAE-2158-475E-9DC8-2BC5F277E7DC}">
      <dgm:prSet/>
      <dgm:spPr/>
      <dgm:t>
        <a:bodyPr/>
        <a:lstStyle/>
        <a:p>
          <a:endParaRPr lang="en-US"/>
        </a:p>
      </dgm:t>
    </dgm:pt>
    <dgm:pt modelId="{A2A2CC76-1202-43B4-94CF-5D901C9DC097}">
      <dgm:prSet phldrT="[Text]" custT="1"/>
      <dgm:spPr/>
      <dgm:t>
        <a:bodyPr/>
        <a:lstStyle/>
        <a:p>
          <a:r>
            <a:rPr lang="sr-Cyrl-RS" sz="2000" dirty="0" smtClean="0"/>
            <a:t>Парадокс Монтија Хала</a:t>
          </a:r>
          <a:endParaRPr lang="en-US" sz="2000" dirty="0"/>
        </a:p>
      </dgm:t>
    </dgm:pt>
    <dgm:pt modelId="{11A02548-FE07-43C4-A8D3-187809C0CD96}" type="parTrans" cxnId="{70410FE3-2954-4C8A-97F1-65EF4B71C955}">
      <dgm:prSet/>
      <dgm:spPr/>
      <dgm:t>
        <a:bodyPr/>
        <a:lstStyle/>
        <a:p>
          <a:endParaRPr lang="en-US"/>
        </a:p>
      </dgm:t>
    </dgm:pt>
    <dgm:pt modelId="{DB48D5E3-9A4D-4335-9A1B-F1FA1983ACBF}" type="sibTrans" cxnId="{70410FE3-2954-4C8A-97F1-65EF4B71C955}">
      <dgm:prSet/>
      <dgm:spPr/>
      <dgm:t>
        <a:bodyPr/>
        <a:lstStyle/>
        <a:p>
          <a:endParaRPr lang="en-US"/>
        </a:p>
      </dgm:t>
    </dgm:pt>
    <dgm:pt modelId="{23DDC138-0F27-4B78-966B-B20A59752A34}">
      <dgm:prSet phldrT="[Text]" custT="1"/>
      <dgm:spPr/>
      <dgm:t>
        <a:bodyPr/>
        <a:lstStyle/>
        <a:p>
          <a:r>
            <a:rPr lang="sr-Cyrl-RS" sz="2000" dirty="0" smtClean="0"/>
            <a:t>Бертрандов парадокс</a:t>
          </a:r>
          <a:endParaRPr lang="en-US" sz="2000" dirty="0"/>
        </a:p>
      </dgm:t>
    </dgm:pt>
    <dgm:pt modelId="{468CA97D-9680-480A-B2A4-FED658D6A94A}" type="parTrans" cxnId="{8B1EFA75-97B8-49E4-86C3-8FBD9AFF5937}">
      <dgm:prSet/>
      <dgm:spPr/>
      <dgm:t>
        <a:bodyPr/>
        <a:lstStyle/>
        <a:p>
          <a:endParaRPr lang="en-US"/>
        </a:p>
      </dgm:t>
    </dgm:pt>
    <dgm:pt modelId="{E85DC157-5897-4867-92A6-CEC1490C42A8}" type="sibTrans" cxnId="{8B1EFA75-97B8-49E4-86C3-8FBD9AFF5937}">
      <dgm:prSet/>
      <dgm:spPr/>
      <dgm:t>
        <a:bodyPr/>
        <a:lstStyle/>
        <a:p>
          <a:endParaRPr lang="en-US"/>
        </a:p>
      </dgm:t>
    </dgm:pt>
    <dgm:pt modelId="{E181E70F-D73B-49E7-A1FF-5B51A7D74BDD}">
      <dgm:prSet phldrT="[Text]" phldr="1"/>
      <dgm:spPr/>
      <dgm:t>
        <a:bodyPr/>
        <a:lstStyle/>
        <a:p>
          <a:endParaRPr lang="en-US"/>
        </a:p>
      </dgm:t>
    </dgm:pt>
    <dgm:pt modelId="{24FB3540-FCE2-4186-BF57-74C29E00D08F}" type="parTrans" cxnId="{ACFC505A-900C-4A4B-96C1-EE1866A2317F}">
      <dgm:prSet/>
      <dgm:spPr/>
      <dgm:t>
        <a:bodyPr/>
        <a:lstStyle/>
        <a:p>
          <a:endParaRPr lang="en-US"/>
        </a:p>
      </dgm:t>
    </dgm:pt>
    <dgm:pt modelId="{A99FF466-2BE9-43C7-B4B5-C2632FF11514}" type="sibTrans" cxnId="{ACFC505A-900C-4A4B-96C1-EE1866A2317F}">
      <dgm:prSet/>
      <dgm:spPr/>
      <dgm:t>
        <a:bodyPr/>
        <a:lstStyle/>
        <a:p>
          <a:endParaRPr lang="en-US"/>
        </a:p>
      </dgm:t>
    </dgm:pt>
    <dgm:pt modelId="{EF144C3B-2627-4736-AB4B-9F07C2E061FE}">
      <dgm:prSet phldrT="[Text]" custT="1"/>
      <dgm:spPr/>
      <dgm:t>
        <a:bodyPr/>
        <a:lstStyle/>
        <a:p>
          <a:r>
            <a:rPr lang="sr-Cyrl-RS" sz="2000" dirty="0" smtClean="0"/>
            <a:t>Брисов парадокс</a:t>
          </a:r>
          <a:endParaRPr lang="en-US" sz="2000" dirty="0"/>
        </a:p>
      </dgm:t>
    </dgm:pt>
    <dgm:pt modelId="{9F58099B-FEF1-451F-8C8B-671C0662BDF6}" type="parTrans" cxnId="{44DD2689-B8D4-401B-8B9A-C65334338714}">
      <dgm:prSet/>
      <dgm:spPr/>
      <dgm:t>
        <a:bodyPr/>
        <a:lstStyle/>
        <a:p>
          <a:endParaRPr lang="en-US"/>
        </a:p>
      </dgm:t>
    </dgm:pt>
    <dgm:pt modelId="{1B44C5A0-9EC9-4197-BE5C-12FCDE4E9CC4}" type="sibTrans" cxnId="{44DD2689-B8D4-401B-8B9A-C65334338714}">
      <dgm:prSet/>
      <dgm:spPr/>
      <dgm:t>
        <a:bodyPr/>
        <a:lstStyle/>
        <a:p>
          <a:endParaRPr lang="en-US"/>
        </a:p>
      </dgm:t>
    </dgm:pt>
    <dgm:pt modelId="{F830120F-A7D2-4AB8-9F86-896820068759}">
      <dgm:prSet phldrT="[Text]" custT="1"/>
      <dgm:spPr/>
      <dgm:t>
        <a:bodyPr/>
        <a:lstStyle/>
        <a:p>
          <a:r>
            <a:rPr lang="sr-Cyrl-RS" sz="2000" dirty="0" smtClean="0"/>
            <a:t>Габријелов рог</a:t>
          </a:r>
          <a:endParaRPr lang="en-US" sz="2000" dirty="0"/>
        </a:p>
      </dgm:t>
    </dgm:pt>
    <dgm:pt modelId="{173093E0-D0F0-482F-9F22-FE8CDE5900AC}" type="parTrans" cxnId="{3C01C5EE-C6B8-4203-AA99-60A6D5048654}">
      <dgm:prSet/>
      <dgm:spPr/>
      <dgm:t>
        <a:bodyPr/>
        <a:lstStyle/>
        <a:p>
          <a:endParaRPr lang="en-US"/>
        </a:p>
      </dgm:t>
    </dgm:pt>
    <dgm:pt modelId="{43AE0D81-95B9-4D8B-B362-3BB53FA44DA5}" type="sibTrans" cxnId="{3C01C5EE-C6B8-4203-AA99-60A6D5048654}">
      <dgm:prSet/>
      <dgm:spPr/>
      <dgm:t>
        <a:bodyPr/>
        <a:lstStyle/>
        <a:p>
          <a:endParaRPr lang="en-US"/>
        </a:p>
      </dgm:t>
    </dgm:pt>
    <dgm:pt modelId="{415ECB99-2D36-4B04-A5D1-F680EA623624}">
      <dgm:prSet phldrT="[Text]" custT="1"/>
      <dgm:spPr/>
      <dgm:t>
        <a:bodyPr/>
        <a:lstStyle/>
        <a:p>
          <a:r>
            <a:rPr lang="sr-Cyrl-RS" sz="2000" dirty="0" smtClean="0"/>
            <a:t>Кохова пахуљица</a:t>
          </a:r>
          <a:endParaRPr lang="en-US" sz="2000" dirty="0"/>
        </a:p>
      </dgm:t>
    </dgm:pt>
    <dgm:pt modelId="{308943EC-AE3C-4A25-9E1B-42EC81B7BEAD}" type="parTrans" cxnId="{FAF0CB6B-7083-415F-B2F0-4173AC331BBB}">
      <dgm:prSet/>
      <dgm:spPr/>
      <dgm:t>
        <a:bodyPr/>
        <a:lstStyle/>
        <a:p>
          <a:endParaRPr lang="en-US"/>
        </a:p>
      </dgm:t>
    </dgm:pt>
    <dgm:pt modelId="{88304FB2-540A-4026-84EB-271A7C92BC9E}" type="sibTrans" cxnId="{FAF0CB6B-7083-415F-B2F0-4173AC331BBB}">
      <dgm:prSet/>
      <dgm:spPr/>
      <dgm:t>
        <a:bodyPr/>
        <a:lstStyle/>
        <a:p>
          <a:endParaRPr lang="en-US"/>
        </a:p>
      </dgm:t>
    </dgm:pt>
    <dgm:pt modelId="{C4DAE38D-F123-47A8-8238-49AD4FA9741D}">
      <dgm:prSet phldrT="[Text]" custT="1"/>
      <dgm:spPr/>
      <dgm:t>
        <a:bodyPr/>
        <a:lstStyle/>
        <a:p>
          <a:r>
            <a:rPr lang="sr-Cyrl-RS" sz="2000" dirty="0" smtClean="0"/>
            <a:t>Ахил и корњача</a:t>
          </a:r>
          <a:endParaRPr lang="en-US" sz="2000" dirty="0"/>
        </a:p>
      </dgm:t>
    </dgm:pt>
    <dgm:pt modelId="{872FFF27-686E-4791-8752-E661E039DD3D}" type="parTrans" cxnId="{FBC6FAAB-6E5F-4649-9125-E0F2EE39CC53}">
      <dgm:prSet/>
      <dgm:spPr/>
      <dgm:t>
        <a:bodyPr/>
        <a:lstStyle/>
        <a:p>
          <a:endParaRPr lang="en-US"/>
        </a:p>
      </dgm:t>
    </dgm:pt>
    <dgm:pt modelId="{4AD07488-3435-4EC6-AE40-35472699EE85}" type="sibTrans" cxnId="{FBC6FAAB-6E5F-4649-9125-E0F2EE39CC53}">
      <dgm:prSet/>
      <dgm:spPr/>
      <dgm:t>
        <a:bodyPr/>
        <a:lstStyle/>
        <a:p>
          <a:endParaRPr lang="en-US"/>
        </a:p>
      </dgm:t>
    </dgm:pt>
    <dgm:pt modelId="{8679A7BD-2FF7-4235-A7F9-E54266877268}">
      <dgm:prSet phldrT="[Text]" custT="1"/>
      <dgm:spPr/>
      <dgm:t>
        <a:bodyPr/>
        <a:lstStyle/>
        <a:p>
          <a:r>
            <a:rPr lang="sr-Cyrl-RS" sz="2000" dirty="0" smtClean="0"/>
            <a:t>Протагорин парадокс</a:t>
          </a:r>
          <a:endParaRPr lang="en-US" sz="2000" dirty="0"/>
        </a:p>
      </dgm:t>
    </dgm:pt>
    <dgm:pt modelId="{9E45D4F0-9A2C-4CD5-A2BB-C4D1DF82736C}" type="parTrans" cxnId="{16E8AFC7-AEFE-41CD-9D5E-80EC3BC9AC60}">
      <dgm:prSet/>
      <dgm:spPr/>
      <dgm:t>
        <a:bodyPr/>
        <a:lstStyle/>
        <a:p>
          <a:endParaRPr lang="en-US"/>
        </a:p>
      </dgm:t>
    </dgm:pt>
    <dgm:pt modelId="{3B3445C1-FFCD-416C-99CA-AD6E76EAE356}" type="sibTrans" cxnId="{16E8AFC7-AEFE-41CD-9D5E-80EC3BC9AC60}">
      <dgm:prSet/>
      <dgm:spPr/>
      <dgm:t>
        <a:bodyPr/>
        <a:lstStyle/>
        <a:p>
          <a:endParaRPr lang="en-US"/>
        </a:p>
      </dgm:t>
    </dgm:pt>
    <dgm:pt modelId="{696DE762-9AC1-4922-A205-BA0CFDBB529E}" type="pres">
      <dgm:prSet presAssocID="{7BAC1611-BA47-4DBA-938B-53AEA8AFF91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3869F-5DAD-426F-A3DA-2D23EE8F86E0}" type="pres">
      <dgm:prSet presAssocID="{37E8F164-3ED0-4530-A230-52D8121A797D}" presName="composite" presStyleCnt="0"/>
      <dgm:spPr/>
    </dgm:pt>
    <dgm:pt modelId="{AE8705E0-E57C-4B61-A1C6-E97C1D7C2FC3}" type="pres">
      <dgm:prSet presAssocID="{37E8F164-3ED0-4530-A230-52D8121A797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799613-FA79-445D-8A93-C66D89E53E15}" type="pres">
      <dgm:prSet presAssocID="{37E8F164-3ED0-4530-A230-52D8121A797D}" presName="descendantText" presStyleLbl="alignAcc1" presStyleIdx="0" presStyleCnt="3" custLinFactNeighborX="-672" custLinFactNeighborY="-103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0B1EBC-30D2-43C4-A393-C8F2198F8BDD}" type="pres">
      <dgm:prSet presAssocID="{19F905EF-643A-45D7-B0AB-EA268FCA4948}" presName="sp" presStyleCnt="0"/>
      <dgm:spPr/>
    </dgm:pt>
    <dgm:pt modelId="{77C4BCBD-E0EA-4C21-AE7C-BD9B569F8F8A}" type="pres">
      <dgm:prSet presAssocID="{4B59F71D-E106-4D21-9DE1-34BBBD487D95}" presName="composite" presStyleCnt="0"/>
      <dgm:spPr/>
    </dgm:pt>
    <dgm:pt modelId="{549C0651-7BAA-4D78-A57C-BDD34BF84961}" type="pres">
      <dgm:prSet presAssocID="{4B59F71D-E106-4D21-9DE1-34BBBD487D9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EBC4A8-9172-4D67-BD30-E754132439EA}" type="pres">
      <dgm:prSet presAssocID="{4B59F71D-E106-4D21-9DE1-34BBBD487D9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B12038-9627-47AE-96D4-26BE57245E5A}" type="pres">
      <dgm:prSet presAssocID="{9538E7FA-60DF-459B-8543-74ABF2142E78}" presName="sp" presStyleCnt="0"/>
      <dgm:spPr/>
    </dgm:pt>
    <dgm:pt modelId="{64C244B7-0BE9-484C-84AA-F4255D7D93AD}" type="pres">
      <dgm:prSet presAssocID="{E181E70F-D73B-49E7-A1FF-5B51A7D74BDD}" presName="composite" presStyleCnt="0"/>
      <dgm:spPr/>
    </dgm:pt>
    <dgm:pt modelId="{9BB973BB-6F8F-4156-82D1-F92842CB46A0}" type="pres">
      <dgm:prSet presAssocID="{E181E70F-D73B-49E7-A1FF-5B51A7D74BD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5C6DE7-CF8C-4458-BC21-0E111F8BF277}" type="pres">
      <dgm:prSet presAssocID="{E181E70F-D73B-49E7-A1FF-5B51A7D74BDD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35C959E-ADB5-4790-BB23-8DFE5A1CA414}" type="presOf" srcId="{7BAC1611-BA47-4DBA-938B-53AEA8AFF91F}" destId="{696DE762-9AC1-4922-A205-BA0CFDBB529E}" srcOrd="0" destOrd="0" presId="urn:microsoft.com/office/officeart/2005/8/layout/chevron2"/>
    <dgm:cxn modelId="{8B1EFA75-97B8-49E4-86C3-8FBD9AFF5937}" srcId="{4B59F71D-E106-4D21-9DE1-34BBBD487D95}" destId="{23DDC138-0F27-4B78-966B-B20A59752A34}" srcOrd="1" destOrd="0" parTransId="{468CA97D-9680-480A-B2A4-FED658D6A94A}" sibTransId="{E85DC157-5897-4867-92A6-CEC1490C42A8}"/>
    <dgm:cxn modelId="{FBC6FAAB-6E5F-4649-9125-E0F2EE39CC53}" srcId="{37E8F164-3ED0-4530-A230-52D8121A797D}" destId="{C4DAE38D-F123-47A8-8238-49AD4FA9741D}" srcOrd="2" destOrd="0" parTransId="{872FFF27-686E-4791-8752-E661E039DD3D}" sibTransId="{4AD07488-3435-4EC6-AE40-35472699EE85}"/>
    <dgm:cxn modelId="{7B8082DC-95FE-4E93-A09B-EFE59576715E}" srcId="{37E8F164-3ED0-4530-A230-52D8121A797D}" destId="{4598CF3B-5320-41EC-9B4B-49E9DC3E16A6}" srcOrd="1" destOrd="0" parTransId="{885F0AA1-90FF-48A3-930E-686582CA9D8B}" sibTransId="{731DBEEB-D27A-425F-990E-A9048629FE96}"/>
    <dgm:cxn modelId="{2DC28D01-88CF-4F3E-AB43-F77DA6848229}" type="presOf" srcId="{8679A7BD-2FF7-4235-A7F9-E54266877268}" destId="{5DEBC4A8-9172-4D67-BD30-E754132439EA}" srcOrd="0" destOrd="2" presId="urn:microsoft.com/office/officeart/2005/8/layout/chevron2"/>
    <dgm:cxn modelId="{A35D2212-8301-420F-90EC-E7E651244081}" type="presOf" srcId="{E181E70F-D73B-49E7-A1FF-5B51A7D74BDD}" destId="{9BB973BB-6F8F-4156-82D1-F92842CB46A0}" srcOrd="0" destOrd="0" presId="urn:microsoft.com/office/officeart/2005/8/layout/chevron2"/>
    <dgm:cxn modelId="{3C01C5EE-C6B8-4203-AA99-60A6D5048654}" srcId="{E181E70F-D73B-49E7-A1FF-5B51A7D74BDD}" destId="{F830120F-A7D2-4AB8-9F86-896820068759}" srcOrd="1" destOrd="0" parTransId="{173093E0-D0F0-482F-9F22-FE8CDE5900AC}" sibTransId="{43AE0D81-95B9-4D8B-B362-3BB53FA44DA5}"/>
    <dgm:cxn modelId="{44DD2689-B8D4-401B-8B9A-C65334338714}" srcId="{E181E70F-D73B-49E7-A1FF-5B51A7D74BDD}" destId="{EF144C3B-2627-4736-AB4B-9F07C2E061FE}" srcOrd="0" destOrd="0" parTransId="{9F58099B-FEF1-451F-8C8B-671C0662BDF6}" sibTransId="{1B44C5A0-9EC9-4197-BE5C-12FCDE4E9CC4}"/>
    <dgm:cxn modelId="{E975052D-061B-4DAD-8732-7050277D8661}" type="presOf" srcId="{23DDC138-0F27-4B78-966B-B20A59752A34}" destId="{5DEBC4A8-9172-4D67-BD30-E754132439EA}" srcOrd="0" destOrd="1" presId="urn:microsoft.com/office/officeart/2005/8/layout/chevron2"/>
    <dgm:cxn modelId="{7BC08CA8-4698-421E-BB6B-BC2BF3136C44}" type="presOf" srcId="{415ECB99-2D36-4B04-A5D1-F680EA623624}" destId="{345C6DE7-CF8C-4458-BC21-0E111F8BF277}" srcOrd="0" destOrd="2" presId="urn:microsoft.com/office/officeart/2005/8/layout/chevron2"/>
    <dgm:cxn modelId="{C13468E3-3E0A-4AD3-8CBF-4BB82C27600E}" type="presOf" srcId="{EF144C3B-2627-4736-AB4B-9F07C2E061FE}" destId="{345C6DE7-CF8C-4458-BC21-0E111F8BF277}" srcOrd="0" destOrd="0" presId="urn:microsoft.com/office/officeart/2005/8/layout/chevron2"/>
    <dgm:cxn modelId="{EFFB5AA4-DCDA-4FF4-8231-19AB8C65E03E}" type="presOf" srcId="{E9A8C246-6847-40C2-8503-7B3A37F9843F}" destId="{68799613-FA79-445D-8A93-C66D89E53E15}" srcOrd="0" destOrd="0" presId="urn:microsoft.com/office/officeart/2005/8/layout/chevron2"/>
    <dgm:cxn modelId="{D20CF09E-43DE-447E-874B-8CC0285C8D9B}" type="presOf" srcId="{37E8F164-3ED0-4530-A230-52D8121A797D}" destId="{AE8705E0-E57C-4B61-A1C6-E97C1D7C2FC3}" srcOrd="0" destOrd="0" presId="urn:microsoft.com/office/officeart/2005/8/layout/chevron2"/>
    <dgm:cxn modelId="{350FA576-10D1-49A9-8298-BFEA27849B86}" type="presOf" srcId="{4598CF3B-5320-41EC-9B4B-49E9DC3E16A6}" destId="{68799613-FA79-445D-8A93-C66D89E53E15}" srcOrd="0" destOrd="1" presId="urn:microsoft.com/office/officeart/2005/8/layout/chevron2"/>
    <dgm:cxn modelId="{19733EBF-18CA-40C5-9529-504B7636A575}" type="presOf" srcId="{C4DAE38D-F123-47A8-8238-49AD4FA9741D}" destId="{68799613-FA79-445D-8A93-C66D89E53E15}" srcOrd="0" destOrd="2" presId="urn:microsoft.com/office/officeart/2005/8/layout/chevron2"/>
    <dgm:cxn modelId="{05BC6F8A-D47E-401F-94B7-DB1C7592287B}" type="presOf" srcId="{F830120F-A7D2-4AB8-9F86-896820068759}" destId="{345C6DE7-CF8C-4458-BC21-0E111F8BF277}" srcOrd="0" destOrd="1" presId="urn:microsoft.com/office/officeart/2005/8/layout/chevron2"/>
    <dgm:cxn modelId="{6B614B2C-9C5F-41F1-9DBA-3E35B8501ED5}" srcId="{7BAC1611-BA47-4DBA-938B-53AEA8AFF91F}" destId="{37E8F164-3ED0-4530-A230-52D8121A797D}" srcOrd="0" destOrd="0" parTransId="{F465AE21-EE4B-4796-A98E-7422AC25905B}" sibTransId="{19F905EF-643A-45D7-B0AB-EA268FCA4948}"/>
    <dgm:cxn modelId="{A7BA6303-CA0B-4519-8712-856671123D64}" type="presOf" srcId="{4B59F71D-E106-4D21-9DE1-34BBBD487D95}" destId="{549C0651-7BAA-4D78-A57C-BDD34BF84961}" srcOrd="0" destOrd="0" presId="urn:microsoft.com/office/officeart/2005/8/layout/chevron2"/>
    <dgm:cxn modelId="{70410FE3-2954-4C8A-97F1-65EF4B71C955}" srcId="{4B59F71D-E106-4D21-9DE1-34BBBD487D95}" destId="{A2A2CC76-1202-43B4-94CF-5D901C9DC097}" srcOrd="0" destOrd="0" parTransId="{11A02548-FE07-43C4-A8D3-187809C0CD96}" sibTransId="{DB48D5E3-9A4D-4335-9A1B-F1FA1983ACBF}"/>
    <dgm:cxn modelId="{ACFC505A-900C-4A4B-96C1-EE1866A2317F}" srcId="{7BAC1611-BA47-4DBA-938B-53AEA8AFF91F}" destId="{E181E70F-D73B-49E7-A1FF-5B51A7D74BDD}" srcOrd="2" destOrd="0" parTransId="{24FB3540-FCE2-4186-BF57-74C29E00D08F}" sibTransId="{A99FF466-2BE9-43C7-B4B5-C2632FF11514}"/>
    <dgm:cxn modelId="{FAF0CB6B-7083-415F-B2F0-4173AC331BBB}" srcId="{E181E70F-D73B-49E7-A1FF-5B51A7D74BDD}" destId="{415ECB99-2D36-4B04-A5D1-F680EA623624}" srcOrd="2" destOrd="0" parTransId="{308943EC-AE3C-4A25-9E1B-42EC81B7BEAD}" sibTransId="{88304FB2-540A-4026-84EB-271A7C92BC9E}"/>
    <dgm:cxn modelId="{8C0A6CAE-2158-475E-9DC8-2BC5F277E7DC}" srcId="{7BAC1611-BA47-4DBA-938B-53AEA8AFF91F}" destId="{4B59F71D-E106-4D21-9DE1-34BBBD487D95}" srcOrd="1" destOrd="0" parTransId="{009F7114-E2DC-4C1D-98C6-D63BCBD33246}" sibTransId="{9538E7FA-60DF-459B-8543-74ABF2142E78}"/>
    <dgm:cxn modelId="{81B466D5-97F1-4D12-B03A-A1A599B28915}" srcId="{37E8F164-3ED0-4530-A230-52D8121A797D}" destId="{E9A8C246-6847-40C2-8503-7B3A37F9843F}" srcOrd="0" destOrd="0" parTransId="{B4A08531-8E8C-422C-84DC-BCDB305061D7}" sibTransId="{197F9B40-B33E-41EC-AE2A-C71320549455}"/>
    <dgm:cxn modelId="{ED37B714-A5CA-4DB7-BAC4-2BC442725EB1}" type="presOf" srcId="{A2A2CC76-1202-43B4-94CF-5D901C9DC097}" destId="{5DEBC4A8-9172-4D67-BD30-E754132439EA}" srcOrd="0" destOrd="0" presId="urn:microsoft.com/office/officeart/2005/8/layout/chevron2"/>
    <dgm:cxn modelId="{16E8AFC7-AEFE-41CD-9D5E-80EC3BC9AC60}" srcId="{4B59F71D-E106-4D21-9DE1-34BBBD487D95}" destId="{8679A7BD-2FF7-4235-A7F9-E54266877268}" srcOrd="2" destOrd="0" parTransId="{9E45D4F0-9A2C-4CD5-A2BB-C4D1DF82736C}" sibTransId="{3B3445C1-FFCD-416C-99CA-AD6E76EAE356}"/>
    <dgm:cxn modelId="{A984DA84-9940-4FFE-B641-3D7BC9D2AC99}" type="presParOf" srcId="{696DE762-9AC1-4922-A205-BA0CFDBB529E}" destId="{3413869F-5DAD-426F-A3DA-2D23EE8F86E0}" srcOrd="0" destOrd="0" presId="urn:microsoft.com/office/officeart/2005/8/layout/chevron2"/>
    <dgm:cxn modelId="{3FA354B5-F4E4-4C55-AAD0-20A36EADABF4}" type="presParOf" srcId="{3413869F-5DAD-426F-A3DA-2D23EE8F86E0}" destId="{AE8705E0-E57C-4B61-A1C6-E97C1D7C2FC3}" srcOrd="0" destOrd="0" presId="urn:microsoft.com/office/officeart/2005/8/layout/chevron2"/>
    <dgm:cxn modelId="{890F4D4F-C688-421A-9D67-7582C713201A}" type="presParOf" srcId="{3413869F-5DAD-426F-A3DA-2D23EE8F86E0}" destId="{68799613-FA79-445D-8A93-C66D89E53E15}" srcOrd="1" destOrd="0" presId="urn:microsoft.com/office/officeart/2005/8/layout/chevron2"/>
    <dgm:cxn modelId="{5DE05F4D-6553-4B58-9838-B4E0B5B329AC}" type="presParOf" srcId="{696DE762-9AC1-4922-A205-BA0CFDBB529E}" destId="{3E0B1EBC-30D2-43C4-A393-C8F2198F8BDD}" srcOrd="1" destOrd="0" presId="urn:microsoft.com/office/officeart/2005/8/layout/chevron2"/>
    <dgm:cxn modelId="{E1774414-E428-49FE-A0A7-A722668AF2B7}" type="presParOf" srcId="{696DE762-9AC1-4922-A205-BA0CFDBB529E}" destId="{77C4BCBD-E0EA-4C21-AE7C-BD9B569F8F8A}" srcOrd="2" destOrd="0" presId="urn:microsoft.com/office/officeart/2005/8/layout/chevron2"/>
    <dgm:cxn modelId="{E7DD778D-DCCC-4967-9979-EA305B2C5D90}" type="presParOf" srcId="{77C4BCBD-E0EA-4C21-AE7C-BD9B569F8F8A}" destId="{549C0651-7BAA-4D78-A57C-BDD34BF84961}" srcOrd="0" destOrd="0" presId="urn:microsoft.com/office/officeart/2005/8/layout/chevron2"/>
    <dgm:cxn modelId="{FAB482CA-7B77-4FCD-9563-B23FE6C1A91C}" type="presParOf" srcId="{77C4BCBD-E0EA-4C21-AE7C-BD9B569F8F8A}" destId="{5DEBC4A8-9172-4D67-BD30-E754132439EA}" srcOrd="1" destOrd="0" presId="urn:microsoft.com/office/officeart/2005/8/layout/chevron2"/>
    <dgm:cxn modelId="{20E4069F-204E-46E1-AB3E-FF73B9014982}" type="presParOf" srcId="{696DE762-9AC1-4922-A205-BA0CFDBB529E}" destId="{32B12038-9627-47AE-96D4-26BE57245E5A}" srcOrd="3" destOrd="0" presId="urn:microsoft.com/office/officeart/2005/8/layout/chevron2"/>
    <dgm:cxn modelId="{6BA0970F-8C17-416E-8D84-79166D710958}" type="presParOf" srcId="{696DE762-9AC1-4922-A205-BA0CFDBB529E}" destId="{64C244B7-0BE9-484C-84AA-F4255D7D93AD}" srcOrd="4" destOrd="0" presId="urn:microsoft.com/office/officeart/2005/8/layout/chevron2"/>
    <dgm:cxn modelId="{3AC2F798-608D-4019-955E-9B80D4D9D1FA}" type="presParOf" srcId="{64C244B7-0BE9-484C-84AA-F4255D7D93AD}" destId="{9BB973BB-6F8F-4156-82D1-F92842CB46A0}" srcOrd="0" destOrd="0" presId="urn:microsoft.com/office/officeart/2005/8/layout/chevron2"/>
    <dgm:cxn modelId="{81E05256-7632-4425-ADDD-6D7EC9467DE2}" type="presParOf" srcId="{64C244B7-0BE9-484C-84AA-F4255D7D93AD}" destId="{345C6DE7-CF8C-4458-BC21-0E111F8BF27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8705E0-E57C-4B61-A1C6-E97C1D7C2FC3}">
      <dsp:nvSpPr>
        <dsp:cNvPr id="0" name=""/>
        <dsp:cNvSpPr/>
      </dsp:nvSpPr>
      <dsp:spPr>
        <a:xfrm rot="5400000">
          <a:off x="-238618" y="241148"/>
          <a:ext cx="1590786" cy="11135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/>
        </a:p>
      </dsp:txBody>
      <dsp:txXfrm rot="-5400000">
        <a:off x="0" y="559305"/>
        <a:ext cx="1113550" cy="477236"/>
      </dsp:txXfrm>
    </dsp:sp>
    <dsp:sp modelId="{68799613-FA79-445D-8A93-C66D89E53E15}">
      <dsp:nvSpPr>
        <dsp:cNvPr id="0" name=""/>
        <dsp:cNvSpPr/>
      </dsp:nvSpPr>
      <dsp:spPr>
        <a:xfrm rot="5400000">
          <a:off x="4106749" y="-3041018"/>
          <a:ext cx="1034011" cy="711604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000" kern="1200" dirty="0" smtClean="0"/>
            <a:t>Раселов парадокс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000" kern="1200" dirty="0" smtClean="0"/>
            <a:t>Канторов парадокс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000" kern="1200" dirty="0" smtClean="0"/>
            <a:t>Ахил и корњача</a:t>
          </a:r>
          <a:endParaRPr lang="en-US" sz="2000" kern="1200" dirty="0"/>
        </a:p>
      </dsp:txBody>
      <dsp:txXfrm rot="-5400000">
        <a:off x="1065730" y="50477"/>
        <a:ext cx="7065573" cy="933059"/>
      </dsp:txXfrm>
    </dsp:sp>
    <dsp:sp modelId="{549C0651-7BAA-4D78-A57C-BDD34BF84961}">
      <dsp:nvSpPr>
        <dsp:cNvPr id="0" name=""/>
        <dsp:cNvSpPr/>
      </dsp:nvSpPr>
      <dsp:spPr>
        <a:xfrm rot="5400000">
          <a:off x="-238618" y="1637784"/>
          <a:ext cx="1590786" cy="11135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/>
        </a:p>
      </dsp:txBody>
      <dsp:txXfrm rot="-5400000">
        <a:off x="0" y="1955941"/>
        <a:ext cx="1113550" cy="477236"/>
      </dsp:txXfrm>
    </dsp:sp>
    <dsp:sp modelId="{5DEBC4A8-9172-4D67-BD30-E754132439EA}">
      <dsp:nvSpPr>
        <dsp:cNvPr id="0" name=""/>
        <dsp:cNvSpPr/>
      </dsp:nvSpPr>
      <dsp:spPr>
        <a:xfrm rot="5400000">
          <a:off x="4154569" y="-1641852"/>
          <a:ext cx="1034011" cy="711604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000" kern="1200" dirty="0" smtClean="0"/>
            <a:t>Парадокс Монтија Хала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000" kern="1200" dirty="0" smtClean="0"/>
            <a:t>Бертрандов парадокс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000" kern="1200" dirty="0" smtClean="0"/>
            <a:t>Протагорин парадокс</a:t>
          </a:r>
          <a:endParaRPr lang="en-US" sz="2000" kern="1200" dirty="0"/>
        </a:p>
      </dsp:txBody>
      <dsp:txXfrm rot="-5400000">
        <a:off x="1113550" y="1449643"/>
        <a:ext cx="7065573" cy="933059"/>
      </dsp:txXfrm>
    </dsp:sp>
    <dsp:sp modelId="{9BB973BB-6F8F-4156-82D1-F92842CB46A0}">
      <dsp:nvSpPr>
        <dsp:cNvPr id="0" name=""/>
        <dsp:cNvSpPr/>
      </dsp:nvSpPr>
      <dsp:spPr>
        <a:xfrm rot="5400000">
          <a:off x="-238618" y="3034420"/>
          <a:ext cx="1590786" cy="11135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/>
        </a:p>
      </dsp:txBody>
      <dsp:txXfrm rot="-5400000">
        <a:off x="0" y="3352577"/>
        <a:ext cx="1113550" cy="477236"/>
      </dsp:txXfrm>
    </dsp:sp>
    <dsp:sp modelId="{345C6DE7-CF8C-4458-BC21-0E111F8BF277}">
      <dsp:nvSpPr>
        <dsp:cNvPr id="0" name=""/>
        <dsp:cNvSpPr/>
      </dsp:nvSpPr>
      <dsp:spPr>
        <a:xfrm rot="5400000">
          <a:off x="4154569" y="-245216"/>
          <a:ext cx="1034011" cy="711604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000" kern="1200" dirty="0" smtClean="0"/>
            <a:t>Брисов парадокс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000" kern="1200" dirty="0" smtClean="0"/>
            <a:t>Габријелов рог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000" kern="1200" dirty="0" smtClean="0"/>
            <a:t>Кохова пахуљица</a:t>
          </a:r>
          <a:endParaRPr lang="en-US" sz="2000" kern="1200" dirty="0"/>
        </a:p>
      </dsp:txBody>
      <dsp:txXfrm rot="-5400000">
        <a:off x="1113550" y="2846279"/>
        <a:ext cx="7065573" cy="9330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C3E44E-DF2F-4095-AFB8-3473551EAB7E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CC8FA4-24A8-4880-BC44-DAFFC6288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88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8FA4-24A8-4880-BC44-DAFFC628820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977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615FF-10AF-4897-A28B-E25E56951158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8ACED-A198-4824-9EAF-637D45A69FB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615FF-10AF-4897-A28B-E25E56951158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8ACED-A198-4824-9EAF-637D45A69F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615FF-10AF-4897-A28B-E25E56951158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8ACED-A198-4824-9EAF-637D45A69F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615FF-10AF-4897-A28B-E25E56951158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8ACED-A198-4824-9EAF-637D45A69F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615FF-10AF-4897-A28B-E25E56951158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8ACED-A198-4824-9EAF-637D45A69FB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615FF-10AF-4897-A28B-E25E56951158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8ACED-A198-4824-9EAF-637D45A69F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615FF-10AF-4897-A28B-E25E56951158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8ACED-A198-4824-9EAF-637D45A69F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615FF-10AF-4897-A28B-E25E56951158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8ACED-A198-4824-9EAF-637D45A69F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615FF-10AF-4897-A28B-E25E56951158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8ACED-A198-4824-9EAF-637D45A69F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615FF-10AF-4897-A28B-E25E56951158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8ACED-A198-4824-9EAF-637D45A69F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615FF-10AF-4897-A28B-E25E56951158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A38ACED-A198-4824-9EAF-637D45A69F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C615FF-10AF-4897-A28B-E25E56951158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38ACED-A198-4824-9EAF-637D45A69FBB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r.wikipedia.org/wiki/%D0%98%D0%BD%D1%82%D1%83%D0%B8%D1%86%D0%B8%D1%98%D0%B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2514600"/>
          </a:xfrm>
        </p:spPr>
        <p:txBody>
          <a:bodyPr/>
          <a:lstStyle/>
          <a:p>
            <a:pPr algn="ctr"/>
            <a:r>
              <a:rPr lang="sr-Cyrl-RS" sz="72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Парадокси у математици</a:t>
            </a:r>
            <a:endParaRPr lang="en-US" sz="72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191000"/>
            <a:ext cx="7854696" cy="205740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sr-Cyrl-RS" sz="2900" b="1" dirty="0" smtClean="0">
                <a:latin typeface="Arial" pitchFamily="34" charset="0"/>
                <a:cs typeface="Arial" pitchFamily="34" charset="0"/>
              </a:rPr>
              <a:t>Студенти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:					           </a:t>
            </a:r>
            <a:r>
              <a:rPr lang="sr-Cyrl-RS" sz="2900" b="1" dirty="0" smtClean="0">
                <a:latin typeface="Arial" pitchFamily="34" charset="0"/>
                <a:cs typeface="Arial" pitchFamily="34" charset="0"/>
              </a:rPr>
              <a:t>Професор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algn="l"/>
            <a:r>
              <a:rPr lang="sr-Cyrl-RS" dirty="0" smtClean="0">
                <a:latin typeface="Arial" pitchFamily="34" charset="0"/>
                <a:cs typeface="Arial" pitchFamily="34" charset="0"/>
              </a:rPr>
              <a:t>Александра Белоица 4/2011	                           	                 др Татјана Алексић </a:t>
            </a:r>
          </a:p>
          <a:p>
            <a:pPr algn="l"/>
            <a:r>
              <a:rPr lang="sr-Cyrl-RS" dirty="0" smtClean="0">
                <a:latin typeface="Arial" pitchFamily="34" charset="0"/>
                <a:cs typeface="Arial" pitchFamily="34" charset="0"/>
              </a:rPr>
              <a:t>Ивана Василић 5/2011</a:t>
            </a:r>
          </a:p>
          <a:p>
            <a:pPr algn="l"/>
            <a:r>
              <a:rPr lang="sr-Cyrl-RS" dirty="0" smtClean="0">
                <a:latin typeface="Arial" pitchFamily="34" charset="0"/>
                <a:cs typeface="Arial" pitchFamily="34" charset="0"/>
              </a:rPr>
              <a:t>Немања Матић 22/2011</a:t>
            </a:r>
          </a:p>
          <a:p>
            <a:pPr algn="l"/>
            <a:r>
              <a:rPr lang="sr-Cyrl-RS" dirty="0" smtClean="0">
                <a:latin typeface="Arial" pitchFamily="34" charset="0"/>
                <a:cs typeface="Arial" pitchFamily="34" charset="0"/>
              </a:rPr>
              <a:t>Невена Јеремић 16/201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0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sr-Cyrl-RS" dirty="0" smtClean="0">
                <a:latin typeface="Arial" pitchFamily="34" charset="0"/>
                <a:cs typeface="Arial" pitchFamily="34" charset="0"/>
              </a:rPr>
              <a:t>Катарина Сатарић  35/2011</a:t>
            </a:r>
          </a:p>
          <a:p>
            <a:pPr algn="l"/>
            <a:r>
              <a:rPr lang="sr-Cyrl-RS" dirty="0" smtClean="0">
                <a:latin typeface="Arial" pitchFamily="34" charset="0"/>
                <a:cs typeface="Arial" pitchFamily="34" charset="0"/>
              </a:rPr>
              <a:t>Марија Стојановић 41/2011</a:t>
            </a:r>
          </a:p>
        </p:txBody>
      </p:sp>
    </p:spTree>
    <p:extLst>
      <p:ext uri="{BB962C8B-B14F-4D97-AF65-F5344CB8AC3E}">
        <p14:creationId xmlns:p14="http://schemas.microsoft.com/office/powerpoint/2010/main" val="171950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АХИЛ И КОРЊАЧА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2133600"/>
            <a:ext cx="525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400" b="1" dirty="0" smtClean="0"/>
              <a:t>Ко је бржи???</a:t>
            </a:r>
            <a:endParaRPr lang="en-US" sz="2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096490"/>
            <a:ext cx="7010400" cy="13993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24200" y="4863737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dirty="0" smtClean="0"/>
              <a:t>Слика 3</a:t>
            </a:r>
            <a:r>
              <a:rPr lang="sr-Cyrl-RS" dirty="0" smtClean="0"/>
              <a:t>.</a:t>
            </a:r>
            <a:r>
              <a:rPr lang="sr-Latn-RS" dirty="0" smtClean="0"/>
              <a:t>-</a:t>
            </a:r>
            <a:r>
              <a:rPr lang="sr-Cyrl-RS" i="1" dirty="0" smtClean="0"/>
              <a:t>Стаза за трку</a:t>
            </a:r>
            <a:r>
              <a:rPr lang="sr-Latn-R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60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ПРОТАГОРИН ПАРАДОКС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057400"/>
            <a:ext cx="83058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Протагора је имао даровитог ученика</a:t>
            </a:r>
            <a:r>
              <a:rPr lang="ru-RU" sz="2000" dirty="0"/>
              <a:t>, Еуатлуса са </a:t>
            </a:r>
            <a:r>
              <a:rPr lang="ru-RU" sz="2000" dirty="0" smtClean="0"/>
              <a:t>којим </a:t>
            </a:r>
            <a:r>
              <a:rPr lang="ru-RU" sz="2000" dirty="0"/>
              <a:t>је постигао договор да му </a:t>
            </a:r>
            <a:r>
              <a:rPr lang="ru-RU" sz="2000" dirty="0" smtClean="0"/>
              <a:t>он </a:t>
            </a:r>
            <a:r>
              <a:rPr lang="ru-RU" sz="2000" dirty="0"/>
              <a:t>(Еуатлус) плати половину </a:t>
            </a:r>
            <a:r>
              <a:rPr lang="ru-RU" sz="2000" dirty="0" smtClean="0"/>
              <a:t>новца </a:t>
            </a:r>
            <a:r>
              <a:rPr lang="ru-RU" sz="2000" dirty="0"/>
              <a:t>за туторство </a:t>
            </a:r>
            <a:r>
              <a:rPr lang="ru-RU" sz="2000" dirty="0" smtClean="0"/>
              <a:t>унапред</a:t>
            </a:r>
            <a:r>
              <a:rPr lang="ru-RU" sz="2000" dirty="0"/>
              <a:t>, другу половину </a:t>
            </a:r>
            <a:r>
              <a:rPr lang="ru-RU" sz="2000" dirty="0" smtClean="0"/>
              <a:t>након што </a:t>
            </a:r>
            <a:r>
              <a:rPr lang="ru-RU" sz="2000" dirty="0"/>
              <a:t>добије свој први </a:t>
            </a:r>
            <a:r>
              <a:rPr lang="ru-RU" sz="2000" dirty="0" smtClean="0"/>
              <a:t>случај </a:t>
            </a:r>
            <a:r>
              <a:rPr lang="ru-RU" sz="2000" dirty="0"/>
              <a:t>на суду. Међутим</a:t>
            </a:r>
            <a:r>
              <a:rPr lang="ru-RU" sz="2000" dirty="0" smtClean="0"/>
              <a:t>, </a:t>
            </a:r>
            <a:r>
              <a:rPr lang="ru-RU" sz="2000" dirty="0"/>
              <a:t>Еуатлус </a:t>
            </a:r>
            <a:r>
              <a:rPr lang="ru-RU" sz="2000" dirty="0" smtClean="0"/>
              <a:t> није </a:t>
            </a:r>
            <a:r>
              <a:rPr lang="ru-RU" sz="2000" dirty="0"/>
              <a:t>исказивао икакве тежње ка </a:t>
            </a:r>
            <a:r>
              <a:rPr lang="ru-RU" sz="2000" dirty="0" smtClean="0"/>
              <a:t>томе </a:t>
            </a:r>
            <a:r>
              <a:rPr lang="ru-RU" sz="2000" dirty="0"/>
              <a:t>да преузима судске случајеве. Протагора одлучује да </a:t>
            </a:r>
            <a:r>
              <a:rPr lang="ru-RU" sz="2000" dirty="0" smtClean="0"/>
              <a:t>тужи </a:t>
            </a:r>
            <a:r>
              <a:rPr lang="ru-RU" sz="2000" dirty="0"/>
              <a:t>свог штићеника з</a:t>
            </a:r>
            <a:r>
              <a:rPr lang="ru-RU" sz="2000" dirty="0" smtClean="0"/>
              <a:t>бог </a:t>
            </a:r>
            <a:r>
              <a:rPr lang="ru-RU" sz="2000" dirty="0"/>
              <a:t>дуговања.</a:t>
            </a:r>
          </a:p>
          <a:p>
            <a:endParaRPr lang="ru-RU" sz="2000" dirty="0"/>
          </a:p>
          <a:p>
            <a:r>
              <a:rPr lang="ru-RU" sz="2000" dirty="0" smtClean="0"/>
              <a:t> </a:t>
            </a:r>
            <a:r>
              <a:rPr lang="ru-RU" sz="2000" dirty="0"/>
              <a:t>Уколико </a:t>
            </a:r>
            <a:r>
              <a:rPr lang="ru-RU" sz="2000" dirty="0" smtClean="0"/>
              <a:t>Протагора победи на суду, Еуатлус ће морати да му плати за часове,а ако изгуби, </a:t>
            </a:r>
            <a:r>
              <a:rPr lang="ru-RU" sz="2000" dirty="0"/>
              <a:t>опет </a:t>
            </a:r>
            <a:r>
              <a:rPr lang="ru-RU" sz="2000" dirty="0" smtClean="0"/>
              <a:t>ће морати да му плати јер ће добити свој први случај на суду. </a:t>
            </a:r>
            <a:endParaRPr lang="ru-RU" sz="2000" dirty="0"/>
          </a:p>
          <a:p>
            <a:endParaRPr lang="ru-RU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82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РАСЕЛОВ ПАРАДОКС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2133600"/>
            <a:ext cx="7924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 smtClean="0"/>
              <a:t>Претпоставимо да постоји град и у граду само један  мушки берберин, и да су сви мушкарци у том граду редовно обријани. Неки се брију сами,а неки долазе берберину. </a:t>
            </a:r>
            <a:endParaRPr lang="sr-Cyrl-RS" sz="2000" dirty="0"/>
          </a:p>
          <a:p>
            <a:r>
              <a:rPr lang="sr-Cyrl-RS" sz="2000" dirty="0" smtClean="0"/>
              <a:t>Замислимо следеће: ,,Берберин брије све и искључиво оне мушкарце који се не брију сами. ,, У овако задатим условима постављамо питање: ,,Брије ли берберин себе?,,</a:t>
            </a:r>
          </a:p>
          <a:p>
            <a:r>
              <a:rPr lang="sr-Cyrl-RS" sz="2000" dirty="0" smtClean="0"/>
              <a:t>Можемо да разликујемо две опције:</a:t>
            </a:r>
          </a:p>
          <a:p>
            <a:r>
              <a:rPr lang="sr-Cyrl-RS" sz="2000" dirty="0"/>
              <a:t> </a:t>
            </a:r>
            <a:r>
              <a:rPr lang="sr-Cyrl-RS" sz="2000" dirty="0" smtClean="0"/>
              <a:t>  1.) Ако се берберин не брије сам, према правилу он се мора обријати, јер је берберин тај који брије мушкарце који не брију сами себе.</a:t>
            </a:r>
          </a:p>
          <a:p>
            <a:r>
              <a:rPr lang="sr-Cyrl-RS" sz="2000" dirty="0"/>
              <a:t> </a:t>
            </a:r>
            <a:r>
              <a:rPr lang="sr-Cyrl-RS" sz="2000" dirty="0" smtClean="0"/>
              <a:t>  2.) Ако се брије, мора престати, јер не спада у скуп људи које сме бријати.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35478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305800" cy="1143000"/>
          </a:xfrm>
        </p:spPr>
        <p:txBody>
          <a:bodyPr/>
          <a:lstStyle/>
          <a:p>
            <a:r>
              <a:rPr lang="sr-Cyrl-RS" dirty="0" smtClean="0"/>
              <a:t>ПАРАДОКС БИБЛИОТЕКЕ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3048000"/>
            <a:ext cx="7391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 smtClean="0"/>
              <a:t>Постоје каталози књига из библиотеке. Ти каталози се, такође, сматрају за књиге. Неки каталози садрже себе, а неки не (у каталогу). Можемо посматрати један нови каталог у који су пописани сви каталози који не садрже себе. </a:t>
            </a:r>
            <a:endParaRPr lang="sr-Latn-RS" sz="2000" dirty="0" smtClean="0"/>
          </a:p>
          <a:p>
            <a:r>
              <a:rPr lang="sr-Cyrl-RS" sz="2000" dirty="0" smtClean="0"/>
              <a:t>Да </a:t>
            </a:r>
            <a:r>
              <a:rPr lang="sr-Cyrl-RS" sz="2000" dirty="0" smtClean="0"/>
              <a:t>ли овај каталог садржи сам себе? </a:t>
            </a:r>
          </a:p>
          <a:p>
            <a:r>
              <a:rPr lang="sr-Cyrl-RS" sz="2000" dirty="0" smtClean="0"/>
              <a:t>Поново ће оба случаја довести до контрадикције.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73505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Занимљивости: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750" y="2037807"/>
            <a:ext cx="2200851" cy="20769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799" y="1448472"/>
            <a:ext cx="2287023" cy="22972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4251638"/>
            <a:ext cx="2514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dirty="0" smtClean="0"/>
              <a:t>Слика 5.</a:t>
            </a:r>
            <a:r>
              <a:rPr lang="sr-Cyrl-RS" dirty="0" smtClean="0"/>
              <a:t>    </a:t>
            </a:r>
            <a:r>
              <a:rPr lang="sr-Cyrl-RS" i="1" dirty="0" smtClean="0"/>
              <a:t>Да ли је могуће?</a:t>
            </a:r>
            <a:endParaRPr lang="en-US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591810" y="3930134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dirty="0" smtClean="0"/>
              <a:t>Слика 6.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3861538"/>
            <a:ext cx="2135646" cy="17551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33800" y="60198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dirty="0" smtClean="0"/>
              <a:t>Слика 7. </a:t>
            </a:r>
            <a:r>
              <a:rPr lang="sr-Cyrl-RS" dirty="0" smtClean="0"/>
              <a:t> </a:t>
            </a:r>
            <a:r>
              <a:rPr lang="sr-Cyrl-RS" i="1" dirty="0" smtClean="0"/>
              <a:t>Пенроузови троуглови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796741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  2+2=5 ?           </a:t>
            </a:r>
            <a:r>
              <a:rPr lang="sr-Latn-RS" dirty="0" smtClean="0"/>
              <a:t>                  a</a:t>
            </a:r>
            <a:r>
              <a:rPr lang="sr-Cyrl-RS" dirty="0" smtClean="0"/>
              <a:t>,  </a:t>
            </a:r>
            <a:r>
              <a:rPr lang="sr-Cyrl-RS" dirty="0" smtClean="0"/>
              <a:t>0=1?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57200" y="2070462"/>
                <a:ext cx="8153400" cy="40020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r-Cyrl-RS" dirty="0" smtClean="0"/>
                  <a:t>Хајде да видимо да ли је ово заиста овако:</a:t>
                </a:r>
              </a:p>
              <a:p>
                <a:endParaRPr lang="sr-Cyrl-RS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algn="just"/>
                <a:r>
                  <a:rPr lang="sr-Cyrl-RS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sr-Cyrl-RS" dirty="0" smtClean="0">
                    <a:latin typeface="Cambria Math" pitchFamily="18" charset="0"/>
                    <a:ea typeface="Cambria Math" pitchFamily="18" charset="0"/>
                  </a:rPr>
                  <a:t>-20= -20</a:t>
                </a:r>
              </a:p>
              <a:p>
                <a:pPr algn="just"/>
                <a:r>
                  <a:rPr lang="sr-Cyrl-RS" dirty="0" smtClean="0">
                    <a:latin typeface="Cambria Math" pitchFamily="18" charset="0"/>
                    <a:ea typeface="Cambria Math" pitchFamily="18" charset="0"/>
                  </a:rPr>
                  <a:t>16-36=25-45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r-Cyrl-RS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sr-Cyrl-RS" b="0" i="1" smtClean="0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sr-Cyrl-R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sr-Cyrl-RS" b="0" i="1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sr-Cyrl-R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sr-Cyrl-RS" b="0" i="1" smtClean="0">
                              <a:latin typeface="Cambria Math"/>
                            </a:rPr>
                            <m:t>9·4</m:t>
                          </m:r>
                        </m:e>
                      </m:d>
                      <m:r>
                        <a:rPr lang="sr-Cyrl-R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sr-Cyrl-R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sr-Cyrl-RS" b="0" i="1" smtClean="0"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sr-Cyrl-R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sr-Cyrl-RS" b="0" i="1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sr-Cyrl-R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sr-Cyrl-RS" b="0" i="1" smtClean="0">
                              <a:latin typeface="Cambria Math"/>
                            </a:rPr>
                            <m:t>9·5</m:t>
                          </m:r>
                        </m:e>
                      </m:d>
                    </m:oMath>
                  </m:oMathPara>
                </a14:m>
                <a:endParaRPr lang="sr-Cyrl-RS" b="0" dirty="0" smtClean="0"/>
              </a:p>
              <a:p>
                <a:pPr algn="just"/>
                <a14:m>
                  <m:oMath xmlns:m="http://schemas.openxmlformats.org/officeDocument/2006/math">
                    <m:sSup>
                      <m:sSupPr>
                        <m:ctrlPr>
                          <a:rPr lang="sr-Cyrl-RS" i="1">
                            <a:latin typeface="Cambria Math"/>
                          </a:rPr>
                        </m:ctrlPr>
                      </m:sSupPr>
                      <m:e>
                        <m:r>
                          <a:rPr lang="sr-Cyrl-RS" i="1"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sr-Cyrl-R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sr-Cyrl-RS" i="1"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sr-Cyrl-RS" i="1">
                            <a:latin typeface="Cambria Math"/>
                          </a:rPr>
                        </m:ctrlPr>
                      </m:dPr>
                      <m:e>
                        <m:r>
                          <a:rPr lang="sr-Cyrl-RS" i="1">
                            <a:latin typeface="Cambria Math"/>
                          </a:rPr>
                          <m:t>9·4</m:t>
                        </m:r>
                      </m:e>
                    </m:d>
                    <m:r>
                      <a:rPr lang="sr-Cyrl-RS" b="0" i="0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sr-Cyrl-R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sr-Cyrl-RS" b="0" i="1" smtClean="0">
                            <a:latin typeface="Cambria Math"/>
                          </a:rPr>
                          <m:t>81</m:t>
                        </m:r>
                      </m:num>
                      <m:den>
                        <m:r>
                          <a:rPr lang="sr-Cyrl-RS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sr-Cyrl-R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sr-Cyrl-RS" i="1">
                            <a:latin typeface="Cambria Math"/>
                          </a:rPr>
                        </m:ctrlPr>
                      </m:sSupPr>
                      <m:e>
                        <m:r>
                          <a:rPr lang="sr-Cyrl-RS" i="1">
                            <a:latin typeface="Cambria Math"/>
                          </a:rPr>
                          <m:t>5</m:t>
                        </m:r>
                      </m:e>
                      <m:sup>
                        <m:r>
                          <a:rPr lang="sr-Cyrl-R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sr-Cyrl-RS" i="1"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sr-Cyrl-RS" i="1">
                            <a:latin typeface="Cambria Math"/>
                          </a:rPr>
                        </m:ctrlPr>
                      </m:dPr>
                      <m:e>
                        <m:r>
                          <a:rPr lang="sr-Cyrl-RS" i="1">
                            <a:latin typeface="Cambria Math"/>
                          </a:rPr>
                          <m:t>9·5</m:t>
                        </m:r>
                      </m:e>
                    </m:d>
                  </m:oMath>
                </a14:m>
                <a:r>
                  <a:rPr lang="sr-Cyrl-RS" dirty="0" smtClean="0"/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sr-Cyrl-RS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sr-Cyrl-RS" b="0" i="1" dirty="0" smtClean="0">
                            <a:latin typeface="Cambria Math"/>
                          </a:rPr>
                          <m:t>81</m:t>
                        </m:r>
                      </m:num>
                      <m:den>
                        <m:r>
                          <a:rPr lang="sr-Cyrl-RS" b="0" i="1" dirty="0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sr-Cyrl-RS" dirty="0" smtClean="0"/>
              </a:p>
              <a:p>
                <a:pPr algn="just"/>
                <a14:m>
                  <m:oMath xmlns:m="http://schemas.openxmlformats.org/officeDocument/2006/math">
                    <m:sSup>
                      <m:sSupPr>
                        <m:ctrlPr>
                          <a:rPr lang="sr-Cyrl-R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sr-Cyrl-RS" b="0" i="1" smtClean="0"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sr-Cyrl-R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sr-Cyrl-RS" b="0" i="1" smtClean="0">
                        <a:latin typeface="Cambria Math"/>
                      </a:rPr>
                      <m:t>−2·4·</m:t>
                    </m:r>
                    <m:f>
                      <m:fPr>
                        <m:ctrlPr>
                          <a:rPr lang="sr-Cyrl-R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sr-Cyrl-RS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sr-Cyrl-R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sr-Cyrl-RS" dirty="0" smtClean="0"/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r-Cyrl-R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sr-Cyrl-RS" b="0" i="1" smtClean="0"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sr-Cyrl-RS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sr-Cyrl-RS" b="0" i="1" smtClean="0">
                                <a:latin typeface="Cambria Math"/>
                              </a:rPr>
                              <m:t>9</m:t>
                            </m:r>
                          </m:num>
                          <m:den>
                            <m:r>
                              <a:rPr lang="sr-Cyrl-R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sr-Cyrl-RS" b="0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sr-Cyrl-R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sr-Cyrl-RS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r-Cyrl-RS" i="1">
                            <a:latin typeface="Cambria Math"/>
                          </a:rPr>
                        </m:ctrlPr>
                      </m:sSupPr>
                      <m:e>
                        <m:r>
                          <a:rPr lang="sr-Cyrl-RS" b="0" i="1" smtClean="0">
                            <a:latin typeface="Cambria Math"/>
                          </a:rPr>
                          <m:t>5</m:t>
                        </m:r>
                      </m:e>
                      <m:sup>
                        <m:r>
                          <a:rPr lang="sr-Cyrl-R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sr-Cyrl-RS" i="1">
                        <a:latin typeface="Cambria Math"/>
                      </a:rPr>
                      <m:t>−2·</m:t>
                    </m:r>
                    <m:r>
                      <a:rPr lang="sr-Cyrl-RS" b="0" i="1" smtClean="0">
                        <a:latin typeface="Cambria Math"/>
                      </a:rPr>
                      <m:t>5</m:t>
                    </m:r>
                    <m:r>
                      <a:rPr lang="sr-Cyrl-RS" i="1">
                        <a:latin typeface="Cambria Math"/>
                      </a:rPr>
                      <m:t>·</m:t>
                    </m:r>
                    <m:f>
                      <m:fPr>
                        <m:ctrlPr>
                          <a:rPr lang="sr-Cyrl-RS" i="1">
                            <a:latin typeface="Cambria Math"/>
                          </a:rPr>
                        </m:ctrlPr>
                      </m:fPr>
                      <m:num>
                        <m:r>
                          <a:rPr lang="sr-Cyrl-RS" i="1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sr-Cyrl-RS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sr-Cyrl-RS" dirty="0"/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r-Cyrl-RS" i="1">
                            <a:latin typeface="Cambria Math"/>
                          </a:rPr>
                        </m:ctrlPr>
                      </m:sSupPr>
                      <m:e>
                        <m:r>
                          <a:rPr lang="sr-Cyrl-RS" i="1"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sr-Cyrl-R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sr-Cyrl-RS" i="1">
                                <a:latin typeface="Cambria Math"/>
                              </a:rPr>
                              <m:t>9</m:t>
                            </m:r>
                          </m:num>
                          <m:den>
                            <m:r>
                              <a:rPr lang="sr-Cyrl-RS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sr-Cyrl-RS" i="1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sr-Cyrl-RS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sr-Cyrl-RS" i="1" dirty="0" smtClean="0">
                  <a:latin typeface="Cambria Math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r-Cyrl-RS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sr-Cyrl-RS" b="0" i="1" smtClean="0">
                              <a:latin typeface="Cambria Math"/>
                            </a:rPr>
                            <m:t>(4−</m:t>
                          </m:r>
                          <m:f>
                            <m:fPr>
                              <m:ctrlPr>
                                <a:rPr lang="sr-Cyrl-R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sr-Cyrl-RS" b="0" i="1" smtClean="0">
                                  <a:latin typeface="Cambria Math"/>
                                </a:rPr>
                                <m:t>9</m:t>
                              </m:r>
                            </m:num>
                            <m:den>
                              <m:r>
                                <a:rPr lang="sr-Cyrl-RS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sr-Cyrl-RS" b="0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sr-Cyrl-R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sr-Cyrl-R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sr-Cyrl-R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sr-Cyrl-RS" i="1">
                              <a:latin typeface="Cambria Math"/>
                            </a:rPr>
                            <m:t>(</m:t>
                          </m:r>
                          <m:r>
                            <a:rPr lang="sr-Cyrl-RS" b="0" i="1" smtClean="0">
                              <a:latin typeface="Cambria Math"/>
                            </a:rPr>
                            <m:t>5</m:t>
                          </m:r>
                          <m:r>
                            <a:rPr lang="sr-Cyrl-RS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sr-Cyrl-R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sr-Cyrl-RS" i="1">
                                  <a:latin typeface="Cambria Math"/>
                                </a:rPr>
                                <m:t>9</m:t>
                              </m:r>
                            </m:num>
                            <m:den>
                              <m:r>
                                <a:rPr lang="sr-Cyrl-RS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sr-Cyrl-RS" i="1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sr-Cyrl-RS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sr-Cyrl-RS" dirty="0" smtClean="0"/>
              </a:p>
              <a:p>
                <a:pPr algn="just"/>
                <a14:m>
                  <m:oMath xmlns:m="http://schemas.openxmlformats.org/officeDocument/2006/math">
                    <m:r>
                      <a:rPr lang="sr-Cyrl-RS" i="1">
                        <a:latin typeface="Cambria Math"/>
                      </a:rPr>
                      <m:t>4−</m:t>
                    </m:r>
                    <m:f>
                      <m:fPr>
                        <m:ctrlPr>
                          <a:rPr lang="sr-Cyrl-RS" i="1">
                            <a:latin typeface="Cambria Math"/>
                          </a:rPr>
                        </m:ctrlPr>
                      </m:fPr>
                      <m:num>
                        <m:r>
                          <a:rPr lang="sr-Cyrl-RS" i="1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sr-Cyrl-RS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sr-Cyrl-RS" dirty="0" smtClean="0"/>
                  <a:t>=</a:t>
                </a:r>
                <a14:m>
                  <m:oMath xmlns:m="http://schemas.openxmlformats.org/officeDocument/2006/math">
                    <m:r>
                      <a:rPr lang="sr-Cyrl-RS" i="1" dirty="0" smtClean="0">
                        <a:latin typeface="Cambria Math"/>
                      </a:rPr>
                      <m:t>5</m:t>
                    </m:r>
                    <m:r>
                      <a:rPr lang="sr-Cyrl-RS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sr-Cyrl-RS" i="1">
                            <a:latin typeface="Cambria Math"/>
                          </a:rPr>
                        </m:ctrlPr>
                      </m:fPr>
                      <m:num>
                        <m:r>
                          <a:rPr lang="sr-Cyrl-RS" i="1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sr-Cyrl-RS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sr-Cyrl-RS" dirty="0" smtClean="0"/>
              </a:p>
              <a:p>
                <a:pPr algn="just"/>
                <a:r>
                  <a:rPr lang="sr-Cyrl-RS" dirty="0" smtClean="0"/>
                  <a:t>4=5</a:t>
                </a:r>
              </a:p>
              <a:p>
                <a:pPr algn="just"/>
                <a:r>
                  <a:rPr lang="sr-Cyrl-RS" dirty="0" smtClean="0"/>
                  <a:t>4-4=5-4</a:t>
                </a:r>
              </a:p>
              <a:p>
                <a:pPr algn="just"/>
                <a:r>
                  <a:rPr lang="sr-Cyrl-RS" dirty="0" smtClean="0"/>
                  <a:t>0=1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070462"/>
                <a:ext cx="8153400" cy="4002058"/>
              </a:xfrm>
              <a:prstGeom prst="rect">
                <a:avLst/>
              </a:prstGeom>
              <a:blipFill rotWithShape="1">
                <a:blip r:embed="rId3"/>
                <a:stretch>
                  <a:fillRect l="-598" t="-762" b="-1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5243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292" y="304800"/>
            <a:ext cx="8305800" cy="1143000"/>
          </a:xfrm>
        </p:spPr>
        <p:txBody>
          <a:bodyPr/>
          <a:lstStyle/>
          <a:p>
            <a:r>
              <a:rPr lang="sr-Cyrl-RS" dirty="0" smtClean="0"/>
              <a:t>Питање: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371600"/>
            <a:ext cx="82296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Д</a:t>
            </a:r>
            <a:r>
              <a:rPr lang="ru-RU" sz="2400" b="1" dirty="0" smtClean="0"/>
              <a:t>а </a:t>
            </a:r>
            <a:r>
              <a:rPr lang="ru-RU" sz="2400" b="1" dirty="0"/>
              <a:t>ли је придев </a:t>
            </a:r>
            <a:r>
              <a:rPr lang="ru-RU" sz="2400" b="1" dirty="0" smtClean="0"/>
              <a:t>,,хетерологичан</a:t>
            </a:r>
            <a:r>
              <a:rPr lang="ru-RU" sz="2400" b="1" dirty="0"/>
              <a:t>“ хетерологичан? </a:t>
            </a:r>
            <a:endParaRPr lang="ru-RU" sz="2400" b="1" dirty="0" smtClean="0"/>
          </a:p>
          <a:p>
            <a:r>
              <a:rPr lang="ru-RU" sz="2000" dirty="0"/>
              <a:t>Разликују се две врсте придева: хетерологични, они који не говоре о себи (брз, хладан, једносложан, дуг итд) и аутологични, они који говоре о себи (кратак, вишесложан, изрецив, милозвучан итд</a:t>
            </a:r>
            <a:r>
              <a:rPr lang="ru-RU" sz="2000" dirty="0" smtClean="0"/>
              <a:t>).</a:t>
            </a:r>
          </a:p>
          <a:p>
            <a:r>
              <a:rPr lang="ru-RU" sz="2000" dirty="0" smtClean="0"/>
              <a:t>Као </a:t>
            </a:r>
            <a:r>
              <a:rPr lang="ru-RU" sz="2000" dirty="0"/>
              <a:t>тест аутологичности придева питамо се нпр. да ли је „кратак” кратка реч? Ако је одговор </a:t>
            </a:r>
            <a:r>
              <a:rPr lang="ru-RU" sz="2000" dirty="0" smtClean="0"/>
              <a:t> ,,да</a:t>
            </a:r>
            <a:r>
              <a:rPr lang="ru-RU" sz="2000" dirty="0"/>
              <a:t>” онда је придев аутологичан, а ако је одговор </a:t>
            </a:r>
            <a:r>
              <a:rPr lang="ru-RU" sz="2000" dirty="0" smtClean="0"/>
              <a:t> ,,не</a:t>
            </a:r>
            <a:r>
              <a:rPr lang="ru-RU" sz="2000" dirty="0"/>
              <a:t>” онда је хетерологичан. Ако се, аналогно томе, питамо да ли је </a:t>
            </a:r>
            <a:r>
              <a:rPr lang="ru-RU" sz="2000" dirty="0" smtClean="0"/>
              <a:t> ,,хетерологичан</a:t>
            </a:r>
            <a:r>
              <a:rPr lang="ru-RU" sz="2000" dirty="0"/>
              <a:t>“ хетерологична реч, онда добијемо парадоксалан закључак – ако јесте, онда је аутологична, а ако није, онда је хетерологична. Дакле, ако наведени придев јесте хетерологичан, онда није хетерологичан (већ аутологичан), а ако није хетерологичан, онда јесте хетерологичан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Да </a:t>
            </a:r>
            <a:r>
              <a:rPr lang="ru-RU" sz="2000" dirty="0"/>
              <a:t>ли је придев </a:t>
            </a:r>
            <a:r>
              <a:rPr lang="ru-RU" sz="2000" dirty="0" smtClean="0"/>
              <a:t> ,,хетерологичан</a:t>
            </a:r>
            <a:r>
              <a:rPr lang="ru-RU" sz="2000" dirty="0"/>
              <a:t>“ хетерологичан?</a:t>
            </a:r>
          </a:p>
          <a:p>
            <a:r>
              <a:rPr lang="ru-RU" sz="2000" dirty="0"/>
              <a:t>Да (јесте хетерологичан).Онда је аутологичан (јер говори о себи).</a:t>
            </a:r>
          </a:p>
          <a:p>
            <a:r>
              <a:rPr lang="ru-RU" sz="2000" dirty="0"/>
              <a:t>Не (није хетерологичан). Онда је хетерологичан (јер не говори о себи).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0800"/>
            <a:ext cx="8305800" cy="1447800"/>
          </a:xfrm>
        </p:spPr>
        <p:txBody>
          <a:bodyPr/>
          <a:lstStyle/>
          <a:p>
            <a:pPr algn="ctr"/>
            <a:r>
              <a:rPr lang="sr-Cyrl-RS" dirty="0" smtClean="0"/>
              <a:t>ХВАЛА НА ПАЖЊИ 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25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5000"/>
            <a:ext cx="8229600" cy="1219200"/>
          </a:xfrm>
        </p:spPr>
        <p:txBody>
          <a:bodyPr>
            <a:normAutofit/>
          </a:bodyPr>
          <a:lstStyle/>
          <a:p>
            <a:r>
              <a:rPr lang="sr-Cyrl-RS" sz="5400" dirty="0"/>
              <a:t>,,Знам да ништа не </a:t>
            </a:r>
            <a:r>
              <a:rPr lang="sr-Cyrl-RS" sz="5400" dirty="0" smtClean="0"/>
              <a:t>знам</a:t>
            </a:r>
            <a:r>
              <a:rPr lang="sr-Latn-RS" sz="5400" dirty="0" smtClean="0"/>
              <a:t>“</a:t>
            </a:r>
            <a:r>
              <a:rPr lang="sr-Cyrl-RS" sz="5400" dirty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048000"/>
            <a:ext cx="8229600" cy="3276600"/>
          </a:xfrm>
        </p:spPr>
        <p:txBody>
          <a:bodyPr/>
          <a:lstStyle/>
          <a:p>
            <a:pPr marL="0" indent="0">
              <a:buNone/>
            </a:pPr>
            <a:r>
              <a:rPr lang="sr-Cyrl-RS" sz="2800" i="1" dirty="0" smtClean="0"/>
              <a:t>							</a:t>
            </a:r>
            <a:r>
              <a:rPr lang="el-GR" sz="2800" i="1" dirty="0" smtClean="0"/>
              <a:t>Σωκράτης</a:t>
            </a:r>
            <a:endParaRPr lang="en-US" sz="2800" i="1" dirty="0"/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endParaRPr lang="sr-Cyrl-RS" dirty="0"/>
          </a:p>
          <a:p>
            <a:pPr marL="0" indent="0" algn="ctr">
              <a:buNone/>
            </a:pPr>
            <a:r>
              <a:rPr lang="sr-Cyrl-RS" dirty="0" smtClean="0"/>
              <a:t>		</a:t>
            </a:r>
            <a:r>
              <a:rPr lang="sr-Cyrl-RS" sz="3600" dirty="0" smtClean="0"/>
              <a:t>		</a:t>
            </a:r>
            <a:r>
              <a:rPr lang="sr-Cyrl-RS" sz="1800" dirty="0"/>
              <a:t>	</a:t>
            </a:r>
            <a:r>
              <a:rPr lang="sr-Cyrl-RS" sz="1800" dirty="0" smtClean="0"/>
              <a:t>				</a:t>
            </a:r>
            <a:endParaRPr lang="en-US" sz="20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886200"/>
            <a:ext cx="1752600" cy="214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229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Шта је парадокс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RS" dirty="0" smtClean="0"/>
              <a:t>			 </a:t>
            </a:r>
          </a:p>
          <a:p>
            <a:pPr marL="0" indent="0">
              <a:buNone/>
            </a:pPr>
            <a:r>
              <a:rPr lang="sr-Cyrl-RS" dirty="0"/>
              <a:t>	</a:t>
            </a:r>
            <a:r>
              <a:rPr lang="sr-Cyrl-RS" dirty="0" smtClean="0"/>
              <a:t>		 </a:t>
            </a:r>
            <a:r>
              <a:rPr lang="sr-Cyrl-RS" i="1" dirty="0" smtClean="0"/>
              <a:t>ПАРАДОКС</a:t>
            </a: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dirty="0"/>
              <a:t>	</a:t>
            </a:r>
            <a:r>
              <a:rPr lang="sr-Cyrl-RS" b="1" u="sng" dirty="0" smtClean="0"/>
              <a:t>пара</a:t>
            </a:r>
            <a:r>
              <a:rPr lang="sr-Cyrl-RS" dirty="0" smtClean="0"/>
              <a:t>= супротан                   </a:t>
            </a:r>
            <a:r>
              <a:rPr lang="sr-Cyrl-RS" b="1" u="sng" dirty="0" smtClean="0"/>
              <a:t>докса</a:t>
            </a:r>
            <a:r>
              <a:rPr lang="sr-Cyrl-RS" dirty="0" smtClean="0"/>
              <a:t>=мишљење</a:t>
            </a: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представља истиниту тврдњу,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или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групу тврдњи, које воде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до контрадикције, или ситуације која пркоси 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 tooltip="Интуиција"/>
              </a:rPr>
              <a:t>интуицији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sr-Cyrl-RS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209800" y="2819400"/>
            <a:ext cx="16002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724400" y="2836817"/>
            <a:ext cx="1754777" cy="10493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88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Примери: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5020078"/>
              </p:ext>
            </p:extLst>
          </p:nvPr>
        </p:nvGraphicFramePr>
        <p:xfrm>
          <a:off x="457200" y="1935480"/>
          <a:ext cx="8229600" cy="438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514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 ГАБРИЈЕЛОВ РОГ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286000"/>
            <a:ext cx="3562350" cy="1622848"/>
          </a:xfrm>
        </p:spPr>
      </p:pic>
      <p:sp>
        <p:nvSpPr>
          <p:cNvPr id="5" name="TextBox 4"/>
          <p:cNvSpPr txBox="1"/>
          <p:nvPr/>
        </p:nvSpPr>
        <p:spPr>
          <a:xfrm>
            <a:off x="4800600" y="3200400"/>
            <a:ext cx="2850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dirty="0" smtClean="0"/>
              <a:t>Слика </a:t>
            </a:r>
            <a:r>
              <a:rPr lang="en-US" b="1" dirty="0"/>
              <a:t>1</a:t>
            </a:r>
            <a:r>
              <a:rPr lang="sr-Cyrl-RS" dirty="0" smtClean="0"/>
              <a:t>.</a:t>
            </a:r>
            <a:r>
              <a:rPr lang="en-US" dirty="0" smtClean="0"/>
              <a:t>- </a:t>
            </a:r>
            <a:r>
              <a:rPr lang="sr-Cyrl-RS" i="1" dirty="0" smtClean="0"/>
              <a:t>Габријелов рог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679269" y="4114800"/>
                <a:ext cx="7391400" cy="2318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sr-Latn-RS" sz="2000" dirty="0" smtClean="0"/>
                  <a:t>y=1/x,  x</a:t>
                </a:r>
                <a14:m>
                  <m:oMath xmlns:m="http://schemas.openxmlformats.org/officeDocument/2006/math">
                    <m:r>
                      <a:rPr lang="sr-Latn-RS" sz="2000" i="1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sr-Latn-RS" sz="2000" b="0" i="1" smtClean="0"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endParaRPr lang="sr-Cyrl-RS" sz="20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sr-Latn-RS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sr-Latn-RS" sz="2000" dirty="0" smtClean="0"/>
                  <a:t>V=</a:t>
                </a:r>
                <a14:m>
                  <m:oMath xmlns:m="http://schemas.openxmlformats.org/officeDocument/2006/math">
                    <m:r>
                      <a:rPr lang="el-GR" sz="2000" i="1" smtClean="0">
                        <a:latin typeface="Cambria Math"/>
                      </a:rPr>
                      <m:t>𝜋</m:t>
                    </m:r>
                    <m:r>
                      <a:rPr lang="sr-Latn-RS" sz="2000" b="0" i="1" smtClean="0">
                        <a:latin typeface="Cambria Math"/>
                      </a:rPr>
                      <m:t>(1−</m:t>
                    </m:r>
                    <m:f>
                      <m:fPr>
                        <m:ctrlPr>
                          <a:rPr lang="sr-Latn-RS" sz="2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sr-Latn-RS" sz="2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sr-Latn-RS" sz="2000" b="0" i="1" smtClean="0">
                            <a:latin typeface="Cambria Math"/>
                          </a:rPr>
                          <m:t>𝑎</m:t>
                        </m:r>
                      </m:den>
                    </m:f>
                    <m:r>
                      <a:rPr lang="sr-Latn-RS" sz="20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sr-Cyrl-RS" sz="2000" dirty="0" smtClean="0"/>
                  <a:t>, запремина је коначна </a:t>
                </a:r>
              </a:p>
              <a:p>
                <a:endParaRPr lang="sr-Latn-RS" sz="24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sr-Latn-RS" sz="2000" dirty="0" smtClean="0"/>
                  <a:t>A=2</a:t>
                </a:r>
                <a:r>
                  <a:rPr lang="el-GR" sz="2000" dirty="0" smtClean="0"/>
                  <a:t> </a:t>
                </a:r>
                <a14:m>
                  <m:oMath xmlns:m="http://schemas.openxmlformats.org/officeDocument/2006/math">
                    <m:r>
                      <a:rPr lang="el-GR" sz="2000" i="1" smtClean="0">
                        <a:latin typeface="Cambria Math"/>
                      </a:rPr>
                      <m:t>𝜋</m:t>
                    </m:r>
                    <m:r>
                      <m:rPr>
                        <m:sty m:val="p"/>
                      </m:rPr>
                      <a:rPr lang="sr-Latn-RS" sz="2000" b="0" i="0" smtClean="0">
                        <a:latin typeface="Cambria Math"/>
                      </a:rPr>
                      <m:t>ln</m:t>
                    </m:r>
                    <m:r>
                      <a:rPr lang="sr-Latn-RS" sz="2000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sr-Latn-RS" sz="2000" dirty="0" smtClean="0"/>
                  <a:t>,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sr-Latn-RS" sz="2000" i="1" smtClean="0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sr-Latn-RS" sz="2000" i="1" smtClean="0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sr-Latn-RS" sz="2000" i="0" smtClean="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sr-Latn-RS" sz="2000" b="0" i="1" smtClean="0">
                                <a:latin typeface="Cambria Math"/>
                              </a:rPr>
                              <m:t>𝑎</m:t>
                            </m:r>
                            <m:groupChr>
                              <m:groupChrPr>
                                <m:chr m:val="→"/>
                                <m:vertJc m:val="bot"/>
                                <m:ctrlPr>
                                  <a:rPr lang="sr-Latn-RS" sz="2000" b="0" i="1" smtClean="0">
                                    <a:latin typeface="Cambria Math"/>
                                  </a:rPr>
                                </m:ctrlPr>
                              </m:groupChrPr>
                              <m:e/>
                            </m:groupChr>
                            <m:r>
                              <a:rPr lang="sr-Latn-RS" sz="2000" b="0" i="1" smtClean="0">
                                <a:latin typeface="Cambria Math"/>
                              </a:rPr>
                              <m:t>∞</m:t>
                            </m:r>
                          </m:lim>
                        </m:limLow>
                      </m:fName>
                      <m:e>
                        <m:r>
                          <a:rPr lang="sr-Latn-RS" sz="2000" b="0" i="1" smtClean="0">
                            <a:latin typeface="Cambria Math"/>
                          </a:rPr>
                          <m:t>2</m:t>
                        </m:r>
                        <m:r>
                          <a:rPr lang="el-GR" sz="2000" i="1" smtClean="0">
                            <a:latin typeface="Cambria Math"/>
                          </a:rPr>
                          <m:t>𝜋</m:t>
                        </m:r>
                        <m:r>
                          <a:rPr lang="sr-Latn-RS" sz="2000" b="0" i="1" smtClean="0">
                            <a:latin typeface="Cambria Math"/>
                          </a:rPr>
                          <m:t>𝑙𝑛𝑎</m:t>
                        </m:r>
                        <m:r>
                          <a:rPr lang="sr-Latn-RS" sz="2000" b="0" i="1" smtClean="0">
                            <a:latin typeface="Cambria Math"/>
                          </a:rPr>
                          <m:t>=∞,  закључујемо да је површина бесконачна.</m:t>
                        </m:r>
                      </m:e>
                    </m:func>
                  </m:oMath>
                </a14:m>
                <a:endParaRPr lang="en-US" sz="20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269" y="4114800"/>
                <a:ext cx="7391400" cy="2318648"/>
              </a:xfrm>
              <a:prstGeom prst="rect">
                <a:avLst/>
              </a:prstGeom>
              <a:blipFill rotWithShape="1">
                <a:blip r:embed="rId3"/>
                <a:stretch>
                  <a:fillRect l="-660" t="-1316" b="-73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9264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Заиста важи: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sr-Cyrl-RS" sz="2000" dirty="0" smtClean="0"/>
                  <a:t>Ако кренемо од графика фукнције </a:t>
                </a:r>
                <a:r>
                  <a:rPr lang="sr-Latn-RS" sz="2000" dirty="0" smtClean="0"/>
                  <a:t>y=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sr-Latn-RS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sr-Latn-RS" sz="2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sr-Latn-RS" sz="2000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sr-Latn-RS" sz="2000" dirty="0" smtClean="0"/>
                  <a:t>, x</a:t>
                </a:r>
                <a14:m>
                  <m:oMath xmlns:m="http://schemas.openxmlformats.org/officeDocument/2006/math">
                    <m:r>
                      <a:rPr lang="sr-Latn-RS" sz="2000" i="1" dirty="0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sr-Latn-RS" sz="2000" b="0" i="1" dirty="0" smtClean="0"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r>
                  <a:rPr lang="sr-Latn-RS" sz="2000" dirty="0" smtClean="0"/>
                  <a:t>. </a:t>
                </a:r>
                <a:r>
                  <a:rPr lang="sr-Cyrl-RS" sz="2000" dirty="0" smtClean="0"/>
                  <a:t>Ротирамо график функције у </a:t>
                </a:r>
                <a:r>
                  <a:rPr lang="sr-Latn-RS" sz="2000" dirty="0" smtClean="0"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lang="sr-Latn-RS" sz="2000" dirty="0" smtClean="0"/>
                  <a:t>D </a:t>
                </a:r>
                <a:r>
                  <a:rPr lang="sr-Cyrl-RS" sz="2000" dirty="0" smtClean="0"/>
                  <a:t>простору око х-осе.Тада помоћу интеграла можемо да оредимо запремину и површину тела:</a:t>
                </a:r>
              </a:p>
              <a:p>
                <a:pPr marL="0" indent="0">
                  <a:buNone/>
                </a:pPr>
                <a:r>
                  <a:rPr lang="sr-Cyrl-RS" sz="2000" dirty="0" smtClean="0"/>
                  <a:t>   </a:t>
                </a:r>
                <a:endParaRPr lang="en-US" sz="2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2362200" y="3657600"/>
                <a:ext cx="4314731" cy="536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:r>
                  <a:rPr lang="sr-Latn-RS" sz="2000" b="1" dirty="0" smtClean="0"/>
                  <a:t>V=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sz="2000" b="1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sr-Latn-RS" sz="2000" b="1" i="1" smtClean="0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sr-Latn-RS" sz="2000" b="1" i="1" smtClean="0">
                            <a:latin typeface="Cambria Math"/>
                          </a:rPr>
                          <m:t>𝒂</m:t>
                        </m:r>
                      </m:sup>
                      <m:e>
                        <m:r>
                          <a:rPr lang="el-GR" sz="2000" b="1" i="1" smtClean="0">
                            <a:latin typeface="Cambria Math"/>
                          </a:rPr>
                          <m:t>𝝅</m:t>
                        </m:r>
                        <m:sSup>
                          <m:sSupPr>
                            <m:ctrlPr>
                              <a:rPr lang="el-GR" sz="2000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sr-Latn-RS" sz="2000" b="1" i="1" smtClean="0">
                                <a:latin typeface="Cambria Math"/>
                              </a:rPr>
                              <m:t>𝒚</m:t>
                            </m:r>
                          </m:e>
                          <m:sup>
                            <m:r>
                              <a:rPr lang="sr-Latn-RS" sz="2000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sr-Latn-RS" sz="2000" b="1" i="1" smtClean="0">
                            <a:latin typeface="Cambria Math"/>
                          </a:rPr>
                          <m:t>𝒅𝒙</m:t>
                        </m:r>
                        <m:r>
                          <a:rPr lang="sr-Latn-RS" sz="2000" b="1" i="1" smtClean="0">
                            <a:latin typeface="Cambria Math"/>
                          </a:rPr>
                          <m:t>=</m:t>
                        </m:r>
                        <m:r>
                          <a:rPr lang="el-GR" sz="2000" b="1" i="1" smtClean="0">
                            <a:latin typeface="Cambria Math"/>
                          </a:rPr>
                          <m:t>𝝅</m:t>
                        </m:r>
                        <m:nary>
                          <m:naryPr>
                            <m:ctrlPr>
                              <a:rPr lang="el-GR" sz="2000" b="1" i="1" smtClean="0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sr-Latn-RS" sz="2000" b="1" i="1" smtClean="0">
                                <a:latin typeface="Cambria Math"/>
                              </a:rPr>
                              <m:t>𝟏</m:t>
                            </m:r>
                          </m:sub>
                          <m:sup>
                            <m:r>
                              <a:rPr lang="sr-Latn-RS" sz="2000" b="1" i="1" smtClean="0">
                                <a:latin typeface="Cambria Math"/>
                              </a:rPr>
                              <m:t>𝒂</m:t>
                            </m:r>
                          </m:sup>
                          <m:e>
                            <m:f>
                              <m:fPr>
                                <m:ctrlPr>
                                  <a:rPr lang="el-GR" sz="2000" b="1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sr-Latn-RS" sz="2000" b="1" i="1" smtClean="0">
                                    <a:latin typeface="Cambria Math"/>
                                  </a:rPr>
                                  <m:t>𝟏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l-GR" sz="2000" b="1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sr-Latn-RS" sz="2000" b="1" i="1" smtClean="0">
                                        <a:latin typeface="Cambria Math"/>
                                      </a:rPr>
                                      <m:t>𝒙</m:t>
                                    </m:r>
                                  </m:e>
                                  <m:sup>
                                    <m:r>
                                      <a:rPr lang="sr-Latn-RS" sz="20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sr-Latn-RS" sz="2000" b="1" i="1" smtClean="0">
                                <a:latin typeface="Cambria Math"/>
                              </a:rPr>
                              <m:t>𝒅𝒙</m:t>
                            </m:r>
                            <m:r>
                              <a:rPr lang="sr-Latn-RS" sz="2000" b="1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el-GR" sz="2000" b="1" i="1" smtClean="0">
                                <a:latin typeface="Cambria Math"/>
                              </a:rPr>
                              <m:t>𝝅</m:t>
                            </m:r>
                            <m:r>
                              <a:rPr lang="sr-Latn-RS" sz="2000" b="1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sr-Latn-RS" sz="2000" b="1" i="1" smtClean="0">
                                <a:latin typeface="Cambria Math"/>
                              </a:rPr>
                              <m:t>𝟏</m:t>
                            </m:r>
                            <m:r>
                              <a:rPr lang="sr-Latn-RS" sz="2000" b="1" i="1" smtClean="0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sr-Latn-RS" sz="2000" b="1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sr-Latn-RS" sz="2000" b="1" i="1" smtClean="0">
                                    <a:latin typeface="Cambria Math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sr-Latn-RS" sz="2000" b="1" i="1" smtClean="0">
                                    <a:latin typeface="Cambria Math"/>
                                  </a:rPr>
                                  <m:t>𝒂</m:t>
                                </m:r>
                              </m:den>
                            </m:f>
                            <m:r>
                              <a:rPr lang="sr-Latn-RS" sz="2000" b="1" i="1" smtClean="0">
                                <a:latin typeface="Cambria Math"/>
                              </a:rPr>
                              <m:t>)</m:t>
                            </m:r>
                          </m:e>
                        </m:nary>
                      </m:e>
                    </m:nary>
                  </m:oMath>
                </a14:m>
                <a:endParaRPr lang="en-US" sz="2000" b="1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2200" y="3657600"/>
                <a:ext cx="4314731" cy="536942"/>
              </a:xfrm>
              <a:prstGeom prst="rect">
                <a:avLst/>
              </a:prstGeom>
              <a:blipFill rotWithShape="1">
                <a:blip r:embed="rId3"/>
                <a:stretch>
                  <a:fillRect l="-1556" b="-7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57200" y="4572000"/>
                <a:ext cx="7162800" cy="1460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r-Cyrl-RS" sz="2000" dirty="0" smtClean="0"/>
                  <a:t>Иако </a:t>
                </a:r>
                <a:r>
                  <a:rPr lang="sr-Latn-RS" sz="2000" i="1" dirty="0" smtClean="0"/>
                  <a:t>a </a:t>
                </a:r>
                <a:r>
                  <a:rPr lang="sr-Cyrl-RS" sz="2000" dirty="0" smtClean="0"/>
                  <a:t>може да буде довољно велико, вредност запремине никад неће прећи број </a:t>
                </a:r>
                <a14:m>
                  <m:oMath xmlns:m="http://schemas.openxmlformats.org/officeDocument/2006/math">
                    <m:r>
                      <a:rPr lang="sr-Cyrl-RS" sz="2000" b="0" i="0" smtClean="0">
                        <a:latin typeface="Cambria Math"/>
                      </a:rPr>
                      <m:t> </m:t>
                    </m:r>
                    <m:r>
                      <a:rPr lang="el-GR" sz="2000" i="1" smtClean="0">
                        <a:latin typeface="Cambria Math"/>
                      </a:rPr>
                      <m:t>𝜋</m:t>
                    </m:r>
                    <m:r>
                      <a:rPr lang="sr-Cyrl-RS" sz="2000" b="0" i="1" smtClean="0">
                        <a:latin typeface="Cambria Math"/>
                      </a:rPr>
                      <m:t> , али ће се приближавати </m:t>
                    </m:r>
                    <m:r>
                      <a:rPr lang="el-GR" sz="2000" i="1" smtClean="0">
                        <a:latin typeface="Cambria Math"/>
                      </a:rPr>
                      <m:t>𝜋</m:t>
                    </m:r>
                  </m:oMath>
                </a14:m>
                <a:r>
                  <a:rPr lang="sr-Cyrl-RS" sz="2000" dirty="0" smtClean="0"/>
                  <a:t> кад </a:t>
                </a:r>
                <a:r>
                  <a:rPr lang="sr-Latn-RS" sz="2000" i="1" dirty="0" smtClean="0"/>
                  <a:t>a</a:t>
                </a:r>
                <a:r>
                  <a:rPr lang="sr-Cyrl-RS" sz="2000" i="1" dirty="0" smtClean="0"/>
                  <a:t> </a:t>
                </a:r>
                <a:r>
                  <a:rPr lang="sr-Cyrl-RS" sz="2000" dirty="0" smtClean="0"/>
                  <a:t>тежи бесконачности,и онда важи следеће</a:t>
                </a:r>
                <a:r>
                  <a:rPr lang="sr-Cyrl-RS" sz="2000" dirty="0" smtClean="0"/>
                  <a:t>:</a:t>
                </a:r>
              </a:p>
              <a:p>
                <a:r>
                  <a:rPr lang="sr-Cyrl-RS" sz="2000" b="1" dirty="0"/>
                  <a:t> </a:t>
                </a:r>
                <a:r>
                  <a:rPr lang="sr-Cyrl-RS" sz="2000" b="1" dirty="0" smtClean="0"/>
                  <a:t>                                         </a:t>
                </a:r>
                <a:r>
                  <a:rPr lang="sr-Latn-RS" sz="2000" b="1" dirty="0" smtClean="0"/>
                  <a:t>   V</a:t>
                </a:r>
                <a:r>
                  <a:rPr lang="sr-Latn-RS" sz="2000" b="1" dirty="0" smtClean="0"/>
                  <a:t>=</a:t>
                </a:r>
                <a14:m>
                  <m:oMath xmlns:m="http://schemas.openxmlformats.org/officeDocument/2006/math">
                    <m:r>
                      <a:rPr lang="el-GR" sz="2000" b="1" i="1" smtClean="0">
                        <a:latin typeface="Cambria Math"/>
                      </a:rPr>
                      <m:t>𝝅</m:t>
                    </m:r>
                    <m:r>
                      <a:rPr lang="sr-Latn-RS" sz="2000" b="1" i="1" smtClean="0">
                        <a:latin typeface="Cambria Math"/>
                      </a:rPr>
                      <m:t>(</m:t>
                    </m:r>
                    <m:r>
                      <a:rPr lang="sr-Latn-RS" sz="2000" b="1" i="1" smtClean="0">
                        <a:latin typeface="Cambria Math"/>
                      </a:rPr>
                      <m:t>𝟏</m:t>
                    </m:r>
                    <m:r>
                      <a:rPr lang="sr-Latn-RS" sz="2000" b="1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sr-Latn-RS" sz="20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sr-Latn-RS" sz="20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sr-Latn-RS" sz="2000" b="1" i="1" smtClean="0">
                            <a:latin typeface="Cambria Math"/>
                          </a:rPr>
                          <m:t>𝒂</m:t>
                        </m:r>
                      </m:den>
                    </m:f>
                    <m:r>
                      <a:rPr lang="sr-Latn-RS" sz="2000" b="1" i="1" smtClean="0">
                        <a:latin typeface="Cambria Math"/>
                      </a:rPr>
                      <m:t>)</m:t>
                    </m:r>
                  </m:oMath>
                </a14:m>
                <a:endParaRPr lang="en-US" sz="2000" b="1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572000"/>
                <a:ext cx="7162800" cy="1460272"/>
              </a:xfrm>
              <a:prstGeom prst="rect">
                <a:avLst/>
              </a:prstGeom>
              <a:blipFill rotWithShape="1">
                <a:blip r:embed="rId4"/>
                <a:stretch>
                  <a:fillRect l="-851" t="-2083" b="-20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6707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243840" y="1219200"/>
                <a:ext cx="8610600" cy="5451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r-Cyrl-RS" sz="2000" dirty="0" smtClean="0"/>
                  <a:t>Уопштено, ако ротирамо криву </a:t>
                </a:r>
                <a:r>
                  <a:rPr lang="sr-Latn-RS" sz="2000" dirty="0" smtClean="0"/>
                  <a:t> </a:t>
                </a:r>
                <a:r>
                  <a:rPr lang="sr-Latn-RS" sz="2000" b="1" dirty="0" smtClean="0"/>
                  <a:t>y=f(x)</a:t>
                </a:r>
                <a:r>
                  <a:rPr lang="sr-Latn-RS" sz="2000" dirty="0" smtClean="0"/>
                  <a:t>  </a:t>
                </a:r>
                <a:r>
                  <a:rPr lang="sr-Cyrl-RS" sz="2000" dirty="0" smtClean="0"/>
                  <a:t>за  </a:t>
                </a:r>
                <a:r>
                  <a:rPr lang="sr-Latn-RS" sz="2000" dirty="0" smtClean="0"/>
                  <a:t>2</a:t>
                </a:r>
                <a14:m>
                  <m:oMath xmlns:m="http://schemas.openxmlformats.org/officeDocument/2006/math">
                    <m:r>
                      <a:rPr lang="el-GR" sz="2000" i="1" smtClean="0">
                        <a:latin typeface="Cambria Math"/>
                      </a:rPr>
                      <m:t>𝜋</m:t>
                    </m:r>
                  </m:oMath>
                </a14:m>
                <a:r>
                  <a:rPr lang="sr-Cyrl-RS" sz="2000" dirty="0" smtClean="0"/>
                  <a:t> око х-осе између граница х=</a:t>
                </a:r>
                <a:r>
                  <a:rPr lang="sr-Cyrl-RS" sz="2000" i="1" dirty="0" smtClean="0"/>
                  <a:t>а </a:t>
                </a:r>
                <a:r>
                  <a:rPr lang="sr-Cyrl-RS" sz="2000" dirty="0" smtClean="0"/>
                  <a:t>и </a:t>
                </a:r>
                <a:r>
                  <a:rPr lang="sr-Latn-RS" sz="2000" dirty="0" smtClean="0"/>
                  <a:t>y=</a:t>
                </a:r>
                <a:r>
                  <a:rPr lang="sr-Latn-RS" sz="2000" i="1" dirty="0" smtClean="0"/>
                  <a:t>b </a:t>
                </a:r>
                <a:r>
                  <a:rPr lang="sr-Cyrl-RS" sz="2000" dirty="0" smtClean="0"/>
                  <a:t>добијамо </a:t>
                </a:r>
                <a:r>
                  <a:rPr lang="sr-Latn-RS" sz="2000" dirty="0" smtClean="0"/>
                  <a:t>:</a:t>
                </a:r>
                <a:endParaRPr lang="sr-Cyrl-RS" sz="2000" dirty="0" smtClean="0"/>
              </a:p>
              <a:p>
                <a:pPr algn="ctr"/>
                <a:r>
                  <a:rPr lang="sr-Cyrl-RS" sz="2000" dirty="0" smtClean="0"/>
                  <a:t>А=2</a:t>
                </a:r>
                <a14:m>
                  <m:oMath xmlns:m="http://schemas.openxmlformats.org/officeDocument/2006/math">
                    <m:r>
                      <a:rPr lang="el-GR" sz="2000" i="1" smtClean="0">
                        <a:latin typeface="Cambria Math"/>
                      </a:rPr>
                      <m:t>𝜋</m:t>
                    </m:r>
                    <m:nary>
                      <m:naryPr>
                        <m:ctrlPr>
                          <a:rPr lang="el-GR" sz="20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sr-Latn-RS" sz="2000" b="0" i="1" smtClean="0">
                            <a:latin typeface="Cambria Math"/>
                          </a:rPr>
                          <m:t>𝑎</m:t>
                        </m:r>
                      </m:sub>
                      <m:sup>
                        <m:r>
                          <a:rPr lang="sr-Latn-RS" sz="2000" b="0" i="1" smtClean="0">
                            <a:latin typeface="Cambria Math"/>
                          </a:rPr>
                          <m:t>𝑏</m:t>
                        </m:r>
                      </m:sup>
                      <m:e>
                        <m:r>
                          <a:rPr lang="sr-Latn-RS" sz="2000" b="0" i="1" smtClean="0">
                            <a:latin typeface="Cambria Math"/>
                          </a:rPr>
                          <m:t>𝑓</m:t>
                        </m:r>
                        <m:r>
                          <a:rPr lang="sr-Latn-RS" sz="2000" b="0" i="1" smtClean="0">
                            <a:latin typeface="Cambria Math"/>
                          </a:rPr>
                          <m:t>(</m:t>
                        </m:r>
                        <m:r>
                          <a:rPr lang="sr-Latn-RS" sz="2000" b="0" i="1" smtClean="0">
                            <a:latin typeface="Cambria Math"/>
                          </a:rPr>
                          <m:t>𝑥</m:t>
                        </m:r>
                        <m:r>
                          <a:rPr lang="sr-Latn-RS" sz="2000" b="0" i="1" smtClean="0">
                            <a:latin typeface="Cambria Math"/>
                          </a:rPr>
                          <m:t>)</m:t>
                        </m:r>
                      </m:e>
                    </m:nary>
                    <m:rad>
                      <m:radPr>
                        <m:degHide m:val="on"/>
                        <m:ctrlPr>
                          <a:rPr lang="el-GR" sz="2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sr-Latn-RS" sz="2000" b="0" i="1" smtClean="0">
                            <a:latin typeface="Cambria Math"/>
                          </a:rPr>
                          <m:t>1+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sr-Latn-R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sr-Latn-RS" sz="20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sr-Latn-RS" sz="2000" b="0" i="1" smtClean="0">
                                    <a:latin typeface="Cambria Math"/>
                                  </a:rPr>
                                  <m:t>𝑓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sz="2000" b="0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US" sz="20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2000" b="0" i="1" smtClean="0">
                                <a:latin typeface="Cambria Math"/>
                              </a:rPr>
                              <m:t>)</m:t>
                            </m:r>
                          </m:e>
                        </m:d>
                        <m:sSup>
                          <m:sSupPr>
                            <m:ctrlPr>
                              <a:rPr lang="sr-Latn-RS" sz="2000" b="0" i="1" smtClean="0">
                                <a:latin typeface="Cambria Math"/>
                              </a:rPr>
                            </m:ctrlPr>
                          </m:sSupPr>
                          <m:e/>
                          <m:sup>
                            <m:r>
                              <a:rPr lang="sr-Latn-RS" sz="2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r>
                  <a:rPr lang="sr-Latn-RS" sz="2000" b="0" dirty="0" smtClean="0"/>
                  <a:t> </a:t>
                </a:r>
                <a14:m>
                  <m:oMath xmlns:m="http://schemas.openxmlformats.org/officeDocument/2006/math">
                    <m:r>
                      <a:rPr lang="sr-Latn-RS" sz="2000" b="0" i="1" smtClean="0">
                        <a:latin typeface="Cambria Math"/>
                      </a:rPr>
                      <m:t>𝑑𝑥</m:t>
                    </m:r>
                  </m:oMath>
                </a14:m>
                <a:endParaRPr lang="sr-Latn-RS" sz="2000" dirty="0" smtClean="0"/>
              </a:p>
              <a:p>
                <a:endParaRPr lang="sr-Latn-RS" sz="2000" dirty="0"/>
              </a:p>
              <a:p>
                <a:r>
                  <a:rPr lang="sr-Cyrl-RS" sz="2000" dirty="0" smtClean="0"/>
                  <a:t>У случају Габријеловог рога имамо:</a:t>
                </a:r>
              </a:p>
              <a:p>
                <a:endParaRPr lang="sr-Cyrl-RS" sz="2000" dirty="0"/>
              </a:p>
              <a:p>
                <a:pPr algn="ctr"/>
                <a:r>
                  <a:rPr lang="sr-Cyrl-RS" sz="2000" dirty="0" smtClean="0"/>
                  <a:t>А=2</a:t>
                </a:r>
                <a14:m>
                  <m:oMath xmlns:m="http://schemas.openxmlformats.org/officeDocument/2006/math">
                    <m:r>
                      <a:rPr lang="el-GR" sz="2000" i="1" smtClean="0">
                        <a:latin typeface="Cambria Math"/>
                      </a:rPr>
                      <m:t>𝜋</m:t>
                    </m:r>
                    <m:nary>
                      <m:naryPr>
                        <m:ctrlPr>
                          <a:rPr lang="el-GR" sz="20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sr-Latn-RS" sz="2000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sr-Latn-RS" sz="2000" b="0" i="1" smtClean="0">
                            <a:latin typeface="Cambria Math"/>
                          </a:rPr>
                          <m:t>𝑎</m:t>
                        </m:r>
                      </m:sup>
                      <m:e>
                        <m:f>
                          <m:fPr>
                            <m:ctrlPr>
                              <a:rPr lang="el-GR" sz="2000" i="1" smtClean="0">
                                <a:latin typeface="Cambria Math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l-GR" sz="2000" i="1" smtClean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sr-Latn-RS" sz="2000" b="0" i="1" smtClean="0">
                                    <a:latin typeface="Cambria Math"/>
                                  </a:rPr>
                                  <m:t>1+</m:t>
                                </m:r>
                                <m:f>
                                  <m:fPr>
                                    <m:ctrlPr>
                                      <a:rPr lang="sr-Latn-RS" sz="20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sr-Latn-RS" sz="20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sr-Latn-RS" sz="2000" b="0" i="1" smtClean="0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sr-Latn-RS" sz="2000" b="0" i="1" smtClean="0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sr-Latn-RS" sz="2000" b="0" i="1" smtClean="0">
                                            <a:latin typeface="Cambria Math"/>
                                          </a:rPr>
                                          <m:t>4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rad>
                          </m:num>
                          <m:den>
                            <m:r>
                              <a:rPr lang="sr-Latn-RS" sz="2000" b="0" i="1" smtClean="0">
                                <a:latin typeface="Cambria Math"/>
                              </a:rPr>
                              <m:t>𝑥</m:t>
                            </m:r>
                          </m:den>
                        </m:f>
                      </m:e>
                    </m:nary>
                    <m:r>
                      <a:rPr lang="sr-Latn-RS" sz="2000" b="0" i="1" smtClean="0">
                        <a:latin typeface="Cambria Math"/>
                      </a:rPr>
                      <m:t>𝑑𝑥</m:t>
                    </m:r>
                    <m:r>
                      <a:rPr lang="sr-Latn-RS" sz="2000" b="0" i="1" smtClean="0">
                        <a:latin typeface="Cambria Math"/>
                        <a:ea typeface="Cambria Math"/>
                      </a:rPr>
                      <m:t>&gt;</m:t>
                    </m:r>
                  </m:oMath>
                </a14:m>
                <a:r>
                  <a:rPr lang="sr-Cyrl-RS" sz="2000" dirty="0" smtClean="0"/>
                  <a:t>2</a:t>
                </a:r>
                <a14:m>
                  <m:oMath xmlns:m="http://schemas.openxmlformats.org/officeDocument/2006/math">
                    <m:r>
                      <a:rPr lang="el-GR" sz="2000" i="1" smtClean="0">
                        <a:latin typeface="Cambria Math"/>
                      </a:rPr>
                      <m:t>𝜋</m:t>
                    </m:r>
                    <m:nary>
                      <m:naryPr>
                        <m:ctrlPr>
                          <a:rPr lang="el-GR" sz="20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sr-Latn-RS" sz="2000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sr-Latn-RS" sz="2000" b="0" i="1" smtClean="0">
                            <a:latin typeface="Cambria Math"/>
                          </a:rPr>
                          <m:t>𝑎</m:t>
                        </m:r>
                      </m:sup>
                      <m:e>
                        <m:f>
                          <m:fPr>
                            <m:ctrlPr>
                              <a:rPr lang="el-GR" sz="20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sr-Latn-RS" sz="20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sr-Latn-RS" sz="2000" b="0" i="1" smtClean="0">
                                <a:latin typeface="Cambria Math"/>
                              </a:rPr>
                              <m:t>𝑥</m:t>
                            </m:r>
                          </m:den>
                        </m:f>
                      </m:e>
                    </m:nary>
                  </m:oMath>
                </a14:m>
                <a:r>
                  <a:rPr lang="sr-Latn-RS" sz="2000" b="0" dirty="0" smtClean="0"/>
                  <a:t> </a:t>
                </a:r>
                <a14:m>
                  <m:oMath xmlns:m="http://schemas.openxmlformats.org/officeDocument/2006/math">
                    <m:r>
                      <a:rPr lang="sr-Latn-RS" sz="2000" b="0" i="1" smtClean="0">
                        <a:latin typeface="Cambria Math"/>
                      </a:rPr>
                      <m:t>𝑑𝑥</m:t>
                    </m:r>
                  </m:oMath>
                </a14:m>
                <a:r>
                  <a:rPr lang="sr-Latn-RS" sz="2000" dirty="0" smtClean="0"/>
                  <a:t>=2</a:t>
                </a:r>
                <a:r>
                  <a:rPr lang="el-GR" sz="2000" dirty="0" smtClean="0"/>
                  <a:t> </a:t>
                </a:r>
                <a14:m>
                  <m:oMath xmlns:m="http://schemas.openxmlformats.org/officeDocument/2006/math">
                    <m:r>
                      <a:rPr lang="el-GR" sz="2000" i="1" smtClean="0">
                        <a:latin typeface="Cambria Math"/>
                      </a:rPr>
                      <m:t>𝜋</m:t>
                    </m:r>
                    <m:r>
                      <m:rPr>
                        <m:sty m:val="p"/>
                      </m:rPr>
                      <a:rPr lang="sr-Latn-RS" sz="2000" b="0" i="0" smtClean="0">
                        <a:latin typeface="Cambria Math"/>
                      </a:rPr>
                      <m:t>ln</m:t>
                    </m:r>
                    <m:r>
                      <a:rPr lang="sr-Latn-RS" sz="2000" b="0" i="1" smtClean="0">
                        <a:latin typeface="Cambria Math"/>
                      </a:rPr>
                      <m:t>𝑎</m:t>
                    </m:r>
                  </m:oMath>
                </a14:m>
                <a:endParaRPr lang="sr-Latn-RS" sz="2000" dirty="0" smtClean="0"/>
              </a:p>
              <a:p>
                <a:endParaRPr lang="sr-Latn-RS" sz="2000" dirty="0"/>
              </a:p>
              <a:p>
                <a:r>
                  <a:rPr lang="sr-Cyrl-RS" sz="2000" dirty="0" smtClean="0"/>
                  <a:t>Површина ће бити већа од </a:t>
                </a:r>
                <a:r>
                  <a:rPr lang="sr-Latn-RS" sz="2000" dirty="0" smtClean="0"/>
                  <a:t>2</a:t>
                </a:r>
                <a:r>
                  <a:rPr lang="el-GR" sz="2000" dirty="0" smtClean="0"/>
                  <a:t> </a:t>
                </a:r>
                <a14:m>
                  <m:oMath xmlns:m="http://schemas.openxmlformats.org/officeDocument/2006/math">
                    <m:r>
                      <a:rPr lang="el-GR" sz="2000" i="1" smtClean="0">
                        <a:latin typeface="Cambria Math"/>
                      </a:rPr>
                      <m:t>𝜋</m:t>
                    </m:r>
                    <m:r>
                      <m:rPr>
                        <m:sty m:val="p"/>
                      </m:rPr>
                      <a:rPr lang="sr-Latn-RS" sz="2000" b="0" i="0" smtClean="0">
                        <a:latin typeface="Cambria Math"/>
                      </a:rPr>
                      <m:t>ln</m:t>
                    </m:r>
                    <m:r>
                      <a:rPr lang="sr-Latn-RS" sz="2000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sr-Cyrl-RS" sz="2000" dirty="0" smtClean="0"/>
                  <a:t>.</a:t>
                </a:r>
                <a:r>
                  <a:rPr lang="sr-Latn-RS" sz="2000" dirty="0" smtClean="0"/>
                  <a:t> </a:t>
                </a:r>
                <a:r>
                  <a:rPr lang="sr-Cyrl-RS" sz="2000" dirty="0" smtClean="0"/>
                  <a:t>Будући да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sr-Latn-RS" sz="2000" b="0" i="0" smtClean="0">
                        <a:latin typeface="Cambria Math"/>
                      </a:rPr>
                      <m:t>ln</m:t>
                    </m:r>
                    <m:r>
                      <a:rPr lang="sr-Latn-RS" sz="2000" b="0" i="1" smtClean="0">
                        <a:latin typeface="Cambria Math"/>
                      </a:rPr>
                      <m:t>𝑎</m:t>
                    </m:r>
                    <m:r>
                      <a:rPr lang="sr-Cyrl-RS" sz="2000" b="0" i="0" smtClean="0">
                        <a:latin typeface="Cambria Math"/>
                      </a:rPr>
                      <m:t> нема</m:t>
                    </m:r>
                  </m:oMath>
                </a14:m>
                <a:r>
                  <a:rPr lang="sr-Cyrl-RS" sz="2000" dirty="0" smtClean="0"/>
                  <a:t> горњу границу, кад</a:t>
                </a:r>
                <a:r>
                  <a:rPr lang="sr-Cyrl-RS" sz="2000" i="1" dirty="0" smtClean="0"/>
                  <a:t> </a:t>
                </a:r>
                <a:r>
                  <a:rPr lang="sr-Latn-RS" sz="2000" i="1" dirty="0" smtClean="0"/>
                  <a:t>a </a:t>
                </a:r>
                <a:r>
                  <a:rPr lang="sr-Cyrl-RS" sz="2000" dirty="0" smtClean="0"/>
                  <a:t>тежи бесконачности, важи да је површина бесконачна, тј.важи : </a:t>
                </a:r>
                <a:endParaRPr lang="sr-Cyrl-RS" sz="2000" dirty="0" smtClean="0"/>
              </a:p>
              <a:p>
                <a:endParaRPr lang="sr-Cyrl-RS" sz="20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sr-Latn-RS" sz="2000" i="1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sr-Latn-RS" sz="2000" i="1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sr-Latn-RS" sz="2000" i="0" smtClean="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sr-Latn-RS" sz="2000" b="0" i="1" smtClean="0">
                                  <a:latin typeface="Cambria Math"/>
                                </a:rPr>
                                <m:t>𝑎</m:t>
                              </m:r>
                              <m:groupChr>
                                <m:groupChrPr>
                                  <m:chr m:val="→"/>
                                  <m:vertJc m:val="bot"/>
                                  <m:ctrlPr>
                                    <a:rPr lang="sr-Latn-RS" sz="2000" b="0" i="1" smtClean="0">
                                      <a:latin typeface="Cambria Math"/>
                                    </a:rPr>
                                  </m:ctrlPr>
                                </m:groupChrPr>
                                <m:e/>
                              </m:groupChr>
                              <m:r>
                                <a:rPr lang="sr-Latn-RS" sz="2000" b="0" i="1" smtClean="0">
                                  <a:latin typeface="Cambria Math"/>
                                </a:rPr>
                                <m:t>∞</m:t>
                              </m:r>
                            </m:lim>
                          </m:limLow>
                        </m:fName>
                        <m:e>
                          <m:r>
                            <a:rPr lang="sr-Latn-RS" sz="20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l-GR" sz="2000" i="1" smtClean="0">
                              <a:latin typeface="Cambria Math"/>
                            </a:rPr>
                            <m:t>𝜋</m:t>
                          </m:r>
                          <m:r>
                            <a:rPr lang="sr-Latn-RS" sz="2000" b="0" i="1" smtClean="0">
                              <a:latin typeface="Cambria Math"/>
                            </a:rPr>
                            <m:t>𝑙𝑛𝑎</m:t>
                          </m:r>
                          <m:r>
                            <a:rPr lang="sr-Latn-RS" sz="2000" b="0" i="1" smtClean="0">
                              <a:latin typeface="Cambria Math"/>
                            </a:rPr>
                            <m:t>=∞</m:t>
                          </m:r>
                        </m:e>
                      </m:func>
                      <m:r>
                        <a:rPr lang="sr-Cyrl-RS" sz="2000" b="0" i="0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sr-Latn-RS" sz="2000" dirty="0" smtClean="0"/>
              </a:p>
              <a:p>
                <a:endParaRPr lang="sr-Latn-RS" sz="2400" dirty="0" smtClean="0"/>
              </a:p>
              <a:p>
                <a:endParaRPr lang="sr-Latn-RS" sz="2400" dirty="0" smtClean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" y="1219200"/>
                <a:ext cx="8610600" cy="5451492"/>
              </a:xfrm>
              <a:prstGeom prst="rect">
                <a:avLst/>
              </a:prstGeom>
              <a:blipFill rotWithShape="1">
                <a:blip r:embed="rId2"/>
                <a:stretch>
                  <a:fillRect l="-708" t="-559" r="-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801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328" y="685800"/>
            <a:ext cx="8229600" cy="1143000"/>
          </a:xfrm>
        </p:spPr>
        <p:txBody>
          <a:bodyPr/>
          <a:lstStyle/>
          <a:p>
            <a:r>
              <a:rPr lang="sr-Cyrl-RS" dirty="0" smtClean="0"/>
              <a:t>,,КОХОВА </a:t>
            </a:r>
            <a:r>
              <a:rPr lang="sr-Cyrl-RS" dirty="0" smtClean="0"/>
              <a:t>ПАХУЉИЦА</a:t>
            </a:r>
            <a:r>
              <a:rPr lang="sr-Latn-RS" dirty="0" smtClean="0"/>
              <a:t>“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828800"/>
            <a:ext cx="2857500" cy="2743200"/>
          </a:xfrm>
        </p:spPr>
      </p:pic>
      <p:sp>
        <p:nvSpPr>
          <p:cNvPr id="9" name="TextBox 8"/>
          <p:cNvSpPr txBox="1"/>
          <p:nvPr/>
        </p:nvSpPr>
        <p:spPr>
          <a:xfrm>
            <a:off x="1045028" y="5334000"/>
            <a:ext cx="6934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sr-Cyrl-RS" sz="2000" dirty="0" smtClean="0"/>
              <a:t>Да се , лако, показати да је </a:t>
            </a:r>
            <a:r>
              <a:rPr lang="sr-Cyrl-RS" sz="2000" b="1" dirty="0" smtClean="0"/>
              <a:t>дужина  криве:  </a:t>
            </a:r>
            <a:endParaRPr lang="sr-Cyrl-RS" sz="2000" b="1" dirty="0" smtClean="0"/>
          </a:p>
          <a:p>
            <a:r>
              <a:rPr lang="sr-Cyrl-RS" sz="2000" b="1" dirty="0"/>
              <a:t> </a:t>
            </a:r>
            <a:r>
              <a:rPr lang="sr-Cyrl-RS" sz="2000" b="1" dirty="0" smtClean="0"/>
              <a:t>       </a:t>
            </a:r>
            <a:r>
              <a:rPr lang="pt-BR" sz="2000" dirty="0"/>
              <a:t> </a:t>
            </a:r>
            <a:r>
              <a:rPr lang="pt-BR" sz="2000" b="1" i="1" dirty="0"/>
              <a:t>L</a:t>
            </a:r>
            <a:r>
              <a:rPr lang="pt-BR" sz="2000" b="1" dirty="0"/>
              <a:t> = (4/3)</a:t>
            </a:r>
            <a:r>
              <a:rPr lang="pt-BR" sz="2000" b="1" i="1" baseline="30000" dirty="0"/>
              <a:t>n</a:t>
            </a:r>
            <a:r>
              <a:rPr lang="pt-BR" sz="2000" dirty="0"/>
              <a:t>, </a:t>
            </a:r>
            <a:r>
              <a:rPr lang="pt-BR" sz="2000" i="1" dirty="0"/>
              <a:t>n</a:t>
            </a:r>
            <a:r>
              <a:rPr lang="pt-BR" sz="2000" dirty="0"/>
              <a:t> </a:t>
            </a:r>
            <a:r>
              <a:rPr lang="sr-Cyrl-RS" sz="2000" dirty="0" smtClean="0"/>
              <a:t>број итерација.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Cyrl-RS" sz="2000" b="1" dirty="0" smtClean="0"/>
              <a:t>Површина</a:t>
            </a:r>
            <a:r>
              <a:rPr lang="sr-Cyrl-RS" sz="2000" dirty="0" smtClean="0"/>
              <a:t>: 8/5 укупне површине почетног троугла.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657600" y="45720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b="1" dirty="0" smtClean="0"/>
              <a:t>Слика </a:t>
            </a:r>
            <a:r>
              <a:rPr lang="sr-Latn-RS" b="1" dirty="0" smtClean="0"/>
              <a:t>2</a:t>
            </a:r>
            <a:r>
              <a:rPr lang="sr-Cyrl-RS" dirty="0" smtClean="0"/>
              <a:t>.</a:t>
            </a:r>
            <a:r>
              <a:rPr lang="sr-Latn-RS" dirty="0"/>
              <a:t>-</a:t>
            </a:r>
            <a:r>
              <a:rPr lang="sr-Cyrl-RS" dirty="0" smtClean="0"/>
              <a:t> </a:t>
            </a:r>
            <a:r>
              <a:rPr lang="sr-Cyrl-RS" i="1" dirty="0" smtClean="0"/>
              <a:t>Пахуљица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854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dirty="0" smtClean="0"/>
              <a:t>СТРЕЛА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905000"/>
            <a:ext cx="876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/>
              <a:t> </a:t>
            </a:r>
            <a:r>
              <a:rPr lang="sr-Cyrl-RS" dirty="0" smtClean="0"/>
              <a:t>	</a:t>
            </a:r>
            <a:r>
              <a:rPr lang="sr-Cyrl-RS" sz="2000" dirty="0" smtClean="0"/>
              <a:t>Ако </a:t>
            </a:r>
            <a:r>
              <a:rPr lang="sr-Cyrl-RS" sz="2000" dirty="0" smtClean="0"/>
              <a:t>је све непомично што заузима простор, и ако је све што је у покрету заузима такав простор у неком времену, онда је летећа стрела </a:t>
            </a:r>
            <a:r>
              <a:rPr lang="sr-Cyrl-RS" sz="2000" dirty="0" smtClean="0"/>
              <a:t>непокретна?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3733800"/>
            <a:ext cx="4038600" cy="2483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678</TotalTime>
  <Words>880</Words>
  <Application>Microsoft Office PowerPoint</Application>
  <PresentationFormat>On-screen Show (4:3)</PresentationFormat>
  <Paragraphs>104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Flow</vt:lpstr>
      <vt:lpstr>Парадокси у математици</vt:lpstr>
      <vt:lpstr>,,Знам да ништа не знам“ </vt:lpstr>
      <vt:lpstr>Шта је парадокс ?</vt:lpstr>
      <vt:lpstr>Примери:</vt:lpstr>
      <vt:lpstr> ГАБРИЈЕЛОВ РОГ</vt:lpstr>
      <vt:lpstr>Заиста важи:</vt:lpstr>
      <vt:lpstr>PowerPoint Presentation</vt:lpstr>
      <vt:lpstr>,,КОХОВА ПАХУЉИЦА“</vt:lpstr>
      <vt:lpstr>СТРЕЛА</vt:lpstr>
      <vt:lpstr>АХИЛ И КОРЊАЧА</vt:lpstr>
      <vt:lpstr>ПРОТАГОРИН ПАРАДОКС</vt:lpstr>
      <vt:lpstr> РАСЕЛОВ ПАРАДОКС</vt:lpstr>
      <vt:lpstr>ПАРАДОКС БИБЛИОТЕКЕ</vt:lpstr>
      <vt:lpstr>Занимљивости:</vt:lpstr>
      <vt:lpstr>  2+2=5 ?                             a,  0=1?</vt:lpstr>
      <vt:lpstr>Питање:</vt:lpstr>
      <vt:lpstr>ХВАЛА НА ПАЖЊИ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Парадокси у математици</dc:title>
  <dc:creator>Matic</dc:creator>
  <cp:lastModifiedBy>Matic</cp:lastModifiedBy>
  <cp:revision>46</cp:revision>
  <dcterms:created xsi:type="dcterms:W3CDTF">2013-11-18T21:12:51Z</dcterms:created>
  <dcterms:modified xsi:type="dcterms:W3CDTF">2013-11-19T22:48:19Z</dcterms:modified>
</cp:coreProperties>
</file>