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notesMasterIdLst>
    <p:notesMasterId r:id="rId24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9" r:id="rId9"/>
    <p:sldId id="270" r:id="rId10"/>
    <p:sldId id="288" r:id="rId11"/>
    <p:sldId id="289" r:id="rId12"/>
    <p:sldId id="287" r:id="rId13"/>
    <p:sldId id="274" r:id="rId14"/>
    <p:sldId id="275" r:id="rId15"/>
    <p:sldId id="296" r:id="rId16"/>
    <p:sldId id="283" r:id="rId17"/>
    <p:sldId id="292" r:id="rId18"/>
    <p:sldId id="293" r:id="rId19"/>
    <p:sldId id="290" r:id="rId20"/>
    <p:sldId id="282" r:id="rId21"/>
    <p:sldId id="279" r:id="rId22"/>
    <p:sldId id="29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B62CB-7E86-4E94-8416-1BAF3E2C5A33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73BCE-663E-475F-B977-6F2A2D7586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07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0DD328-FC90-4646-B4D2-61331023EAF3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48DC49-FA5D-4DAD-A75E-F7FDFA03BDE6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D17D8F1-3EC2-4342-8413-42143E6457E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914400"/>
            <a:ext cx="8534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BA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sr-Cyrl-BA" dirty="0">
              <a:latin typeface="Arial" pitchFamily="34" charset="0"/>
              <a:cs typeface="Arial" pitchFamily="34" charset="0"/>
            </a:endParaRPr>
          </a:p>
          <a:p>
            <a:endParaRPr lang="sr-Cyrl-BA" dirty="0" smtClean="0">
              <a:latin typeface="Arial" pitchFamily="34" charset="0"/>
              <a:cs typeface="Arial" pitchFamily="34" charset="0"/>
            </a:endParaRPr>
          </a:p>
          <a:p>
            <a:endParaRPr lang="sr-Cyrl-BA" dirty="0">
              <a:latin typeface="Arial" pitchFamily="34" charset="0"/>
              <a:cs typeface="Arial" pitchFamily="34" charset="0"/>
            </a:endParaRPr>
          </a:p>
          <a:p>
            <a:endParaRPr lang="sr-Cyrl-BA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r-Cyrl-BA" dirty="0">
                <a:latin typeface="Arial" pitchFamily="34" charset="0"/>
                <a:cs typeface="Arial" pitchFamily="34" charset="0"/>
              </a:rPr>
              <a:t> </a:t>
            </a:r>
            <a:r>
              <a:rPr lang="sr-Cyrl-BA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sr-Cyrl-BA" sz="4000" dirty="0" smtClean="0">
                <a:latin typeface="Arial" pitchFamily="34" charset="0"/>
                <a:cs typeface="Arial" pitchFamily="34" charset="0"/>
              </a:rPr>
              <a:t>АРХИМЕДОВ   БЛИСТАВ УМ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8645" y="496443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dirty="0" smtClean="0">
                <a:latin typeface="Arial" pitchFamily="34" charset="0"/>
                <a:cs typeface="Arial" pitchFamily="34" charset="0"/>
              </a:rPr>
              <a:t>Проф. Др Татјана Алексић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91100" y="4953000"/>
            <a:ext cx="392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BA" dirty="0" smtClean="0">
                <a:latin typeface="Arial" pitchFamily="34" charset="0"/>
                <a:cs typeface="Arial" pitchFamily="34" charset="0"/>
              </a:rPr>
              <a:t>Тимски рад четврте групе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5715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BA" sz="1600" dirty="0" smtClean="0">
                <a:latin typeface="Arial" pitchFamily="34" charset="0"/>
                <a:cs typeface="Arial" pitchFamily="34" charset="0"/>
              </a:rPr>
              <a:t>Крагујевац</a:t>
            </a:r>
            <a:r>
              <a:rPr lang="sr-Cyrl-BA" dirty="0" smtClean="0">
                <a:latin typeface="Arial" pitchFamily="34" charset="0"/>
                <a:cs typeface="Arial" pitchFamily="34" charset="0"/>
              </a:rPr>
              <a:t>, 20.11.2013.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3048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BA" sz="2400" dirty="0">
                <a:latin typeface="Arial" pitchFamily="34" charset="0"/>
                <a:cs typeface="Arial" pitchFamily="34" charset="0"/>
              </a:rPr>
              <a:t>Природно-математички факултет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9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Полуга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3" descr="moving_lpolug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904" y="4134428"/>
            <a:ext cx="4824412" cy="274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3564" y="1295400"/>
            <a:ext cx="7315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Једноставно чврсто тело које се под утицајем сила може покретати око оси.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Омогућава да мањом силом уравнотежимо већу силу и да уз мање напора извршимо одређени рад.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618509" y="3581400"/>
                <a:ext cx="34774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80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AE</m:t>
                      </m:r>
                      <m:r>
                        <a:rPr lang="en-US" sz="28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EB</m:t>
                      </m:r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8509" y="3581400"/>
                <a:ext cx="3477491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907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Да ли бисмо могли подићи Земљу?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981200"/>
            <a:ext cx="3810000" cy="381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81600" y="3058553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sz="2400" i="1" dirty="0" smtClean="0">
                <a:latin typeface="Arial" pitchFamily="34" charset="0"/>
                <a:cs typeface="Arial" pitchFamily="34" charset="0"/>
              </a:rPr>
              <a:t>,,Дајте ми ослонац и довољно  дугачку полугу и подићи ћу свет!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’’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9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Одбрана</a:t>
            </a:r>
            <a:r>
              <a:rPr lang="sr-Cyrl-BA" dirty="0" smtClean="0">
                <a:latin typeface="Arial" pitchFamily="34" charset="0"/>
                <a:cs typeface="Arial" pitchFamily="34" charset="0"/>
              </a:rPr>
              <a:t> Сиракузе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67200" y="1828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799"/>
            <a:ext cx="3519055" cy="4008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4909" y="1295400"/>
            <a:ext cx="4724400" cy="47397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Сиракуза није дуго могла уживати своју слободу те се стога Архимед спремао за одбрану свог града.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Градио је до тада невиђене машине трошећи на том послу своју велику даровитост.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Сиракуза је годинама одолевала Римљанима захваљујући машинама које је Архимед саставио од познатих једноставних алата</a:t>
            </a:r>
            <a:r>
              <a:rPr lang="sr-Cyrl-BA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27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3810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Arial" pitchFamily="34" charset="0"/>
                <a:cs typeface="Arial" pitchFamily="34" charset="0"/>
              </a:rPr>
              <a:t>Архимедова канџа-уређај за подизање великих терета малом силом</a:t>
            </a:r>
          </a:p>
        </p:txBody>
      </p:sp>
    </p:spTree>
    <p:extLst>
      <p:ext uri="{BB962C8B-B14F-4D97-AF65-F5344CB8AC3E}">
        <p14:creationId xmlns:p14="http://schemas.microsoft.com/office/powerpoint/2010/main" val="405973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Архимедови топлотни зраци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5400"/>
            <a:ext cx="2952750" cy="2200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4038708"/>
            <a:ext cx="3810000" cy="2376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2726" y="1610707"/>
            <a:ext cx="41840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smtClean="0">
                <a:latin typeface="Arial" pitchFamily="34" charset="0"/>
                <a:cs typeface="Arial" pitchFamily="34" charset="0"/>
              </a:rPr>
              <a:t>У делу </a:t>
            </a:r>
            <a:r>
              <a:rPr lang="sr-Cyrl-BA" sz="2400" dirty="0" smtClean="0">
                <a:latin typeface="Arial" pitchFamily="34" charset="0"/>
                <a:cs typeface="Arial" pitchFamily="34" charset="0"/>
              </a:rPr>
              <a:t>,,Катоптрика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’’</a:t>
            </a:r>
            <a:r>
              <a:rPr lang="sr-Cyrl-B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BA" sz="2400" dirty="0" smtClean="0">
                <a:latin typeface="Arial" pitchFamily="34" charset="0"/>
                <a:cs typeface="Arial" pitchFamily="34" charset="0"/>
              </a:rPr>
              <a:t> (грч.катоптрон = огледало) Архимед објашњава: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4038708"/>
            <a:ext cx="44958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Слика у равном огледалу једнака је предмету.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У конкавним и конвексним огледалима величина лика је различита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00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Архимедова спирала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524000"/>
            <a:ext cx="76962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BA" dirty="0" smtClean="0"/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Трансцедентна крива, која настаје када тачка, полазећи из одредишта, једнако обилази одредиште и једнако се удаљава од њега.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Архимед изучава њене бројне особине, међу којима је проблем квадратуре круга, па стога спирала носи његово име. </a:t>
            </a:r>
            <a:endParaRPr lang="sr-Cyrl-BA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83993"/>
            <a:ext cx="2590800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20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Завртањ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828800"/>
            <a:ext cx="2715491" cy="1833996"/>
          </a:xfrm>
          <a:prstGeom prst="rect">
            <a:avLst/>
          </a:prstGeom>
        </p:spPr>
      </p:pic>
      <p:pic>
        <p:nvPicPr>
          <p:cNvPr id="5" name="Picture 5" descr="anim-blade-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62796"/>
            <a:ext cx="2590800" cy="246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43300" y="4190206"/>
            <a:ext cx="495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Уређај је коришћен за пумпање воде из бродова</a:t>
            </a:r>
          </a:p>
          <a:p>
            <a:r>
              <a:rPr lang="sr-Cyrl-B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и за наводњавање поља и   исушивање мочвара и</a:t>
            </a:r>
          </a:p>
          <a:p>
            <a:r>
              <a:rPr lang="sr-Cyrl-BA" sz="2400" dirty="0" smtClean="0">
                <a:latin typeface="Arial" pitchFamily="34" charset="0"/>
                <a:cs typeface="Arial" pitchFamily="34" charset="0"/>
              </a:rPr>
              <a:t> транспорту житарица.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1828800"/>
            <a:ext cx="43780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Конструкција завртња</a:t>
            </a:r>
          </a:p>
          <a:p>
            <a:r>
              <a:rPr lang="sr-Cyrl-BA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Принцип рада и употреба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87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BA" dirty="0" smtClean="0">
                <a:latin typeface="Arial" pitchFamily="34" charset="0"/>
                <a:cs typeface="Arial" pitchFamily="34" charset="0"/>
              </a:rPr>
              <a:t>,,</a:t>
            </a:r>
            <a:r>
              <a:rPr lang="sr-Cyrl-BA" sz="3600" dirty="0" smtClean="0">
                <a:latin typeface="Arial" pitchFamily="34" charset="0"/>
                <a:cs typeface="Arial" pitchFamily="34" charset="0"/>
              </a:rPr>
              <a:t>О сфери и цилиндру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’’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905000"/>
            <a:ext cx="739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BA" dirty="0" smtClean="0"/>
          </a:p>
          <a:p>
            <a:pPr algn="ctr"/>
            <a:r>
              <a:rPr lang="sr-Cyrl-BA" sz="2400" dirty="0" smtClean="0">
                <a:latin typeface="Arial" pitchFamily="34" charset="0"/>
                <a:cs typeface="Arial" pitchFamily="34" charset="0"/>
              </a:rPr>
              <a:t>Највећу славу, Архимед је стекао својим расправама о заобљеним геометријским телима. При том се служио методама којима се данас служимо у диференцијалном и интегралном рачуну, тако да се Архимед може сматрати творцем интегралног рачуна.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6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61109"/>
            <a:ext cx="1828800" cy="28956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64" y="4398496"/>
            <a:ext cx="480514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76600" y="854747"/>
            <a:ext cx="52554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Еуклид је у својим </a:t>
            </a:r>
            <a:r>
              <a:rPr lang="sr-Cyrl-BA" sz="2400" i="1" dirty="0" smtClean="0">
                <a:latin typeface="Arial" pitchFamily="34" charset="0"/>
                <a:cs typeface="Arial" pitchFamily="34" charset="0"/>
              </a:rPr>
              <a:t>Елементима</a:t>
            </a:r>
            <a:r>
              <a:rPr lang="sr-Cyrl-BA" sz="2400" dirty="0" smtClean="0">
                <a:latin typeface="Arial" pitchFamily="34" charset="0"/>
                <a:cs typeface="Arial" pitchFamily="34" charset="0"/>
              </a:rPr>
              <a:t> доказао да је запремина ваљка три пута већа од запремине купе. Архимед је касније тврдио да је запремина сфере две трећине запремине ваљка.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411480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На основу ова два доказа имамо да се запремине ваљка, лопте и купе односе као 3:2:1.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2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348" y="-1524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,,Не дирајте моје кругове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’’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7700" y="914400"/>
            <a:ext cx="78486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r-Cyrl-BA" dirty="0" smtClean="0"/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Занетост геометријским проблемом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Неочекиван крај Архимедовог живота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На његовом надгробном споменику урезана је фигура сфере уписане унутар цилиндра и однос њихових запремина је 2:3 , које је сам Архимед сматрао својим највећим открићем.</a:t>
            </a:r>
          </a:p>
          <a:p>
            <a:endParaRPr lang="sr-Cyrl-BA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sr-Cyrl-BA" dirty="0" smtClean="0">
              <a:latin typeface="Arial" pitchFamily="34" charset="0"/>
              <a:cs typeface="Arial" pitchFamily="34" charset="0"/>
            </a:endParaRPr>
          </a:p>
          <a:p>
            <a:endParaRPr lang="sr-Cyrl-B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657600"/>
            <a:ext cx="4724400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3000" y="8382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3124200"/>
            <a:ext cx="2453888" cy="32754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6300" y="438789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Живот и дело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207531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287 год. пре н.е. – рођење једног од најгенијалнијих математичара свих времена.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2057400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Легендарна Сиракуза постаје премала за његов блистави ум.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3745" y="32766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Врхунац хеленске математике и највећи физичар старог века.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43745" y="4587626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Изуми налазе примену у одбрани родног града.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45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83673" y="152400"/>
            <a:ext cx="64770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r-Cyrl-BA" dirty="0" smtClean="0"/>
          </a:p>
          <a:p>
            <a:r>
              <a:rPr lang="sr-Cyrl-BA" sz="2400" dirty="0" smtClean="0">
                <a:latin typeface="Arial" pitchFamily="34" charset="0"/>
                <a:cs typeface="Arial" pitchFamily="34" charset="0"/>
              </a:rPr>
              <a:t>Архимед  чини  један корак од непроцењиве вредности, преносећи систем умовања из математике у физику, из апстрактне геометрије у реални свет полуга и пливајућих тела. То значи да се појаве у природи могу логички извести из неких једноставних и јасних поставки.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107055"/>
            <a:ext cx="3200400" cy="296643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59381" y="363719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Његов приступ науци уз употребу математике за разумевање материјалног света представљају темељ најнапредније науке данашњице.</a:t>
            </a:r>
          </a:p>
        </p:txBody>
      </p:sp>
    </p:spTree>
    <p:extLst>
      <p:ext uri="{BB962C8B-B14F-4D97-AF65-F5344CB8AC3E}">
        <p14:creationId xmlns:p14="http://schemas.microsoft.com/office/powerpoint/2010/main" val="172441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389" y="952500"/>
            <a:ext cx="6196404" cy="54864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5029200" y="952500"/>
            <a:ext cx="609600" cy="91440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78627" y="1992684"/>
            <a:ext cx="685800" cy="53340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172200" y="2102427"/>
            <a:ext cx="609600" cy="53340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6400800" y="3432464"/>
            <a:ext cx="762000" cy="53340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915891" y="4333009"/>
            <a:ext cx="609600" cy="114300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962400" y="3877996"/>
            <a:ext cx="152400" cy="91440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4127" y="3048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sz="5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Мапа ума</a:t>
            </a:r>
            <a:endParaRPr lang="en-US" sz="5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95400" y="1629186"/>
            <a:ext cx="197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dirty="0" smtClean="0"/>
              <a:t>ГЕОМЕТРИЈА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15791" y="584774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dirty="0" smtClean="0"/>
              <a:t>МЕХАНИКА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220691" y="1682234"/>
            <a:ext cx="231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dirty="0" smtClean="0"/>
              <a:t>ХИДРОСТАТИКА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525491" y="3965864"/>
            <a:ext cx="223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dirty="0" smtClean="0"/>
              <a:t>АСТРОНОМИЈА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093027" y="4792396"/>
            <a:ext cx="223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dirty="0" smtClean="0"/>
              <a:t>ФИЛОЗОФИЈА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347855" y="5476009"/>
            <a:ext cx="2628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BA" dirty="0" smtClean="0"/>
              <a:t>МАТЕМАТИЧКА</a:t>
            </a:r>
          </a:p>
          <a:p>
            <a:pPr algn="ctr"/>
            <a:r>
              <a:rPr lang="sr-Cyrl-BA" dirty="0" smtClean="0"/>
              <a:t>АНАЛИЗА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2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2526452"/>
            <a:ext cx="6505307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Cyrl-B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Хвала на пажњи!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202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752600"/>
            <a:ext cx="78486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BA" sz="2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Број </a:t>
            </a:r>
            <a:r>
              <a:rPr lang="sr-Cyrl-BA" sz="3200" dirty="0" smtClean="0">
                <a:latin typeface="Century Schoolbook"/>
                <a:cs typeface="Arial" pitchFamily="34" charset="0"/>
              </a:rPr>
              <a:t></a:t>
            </a:r>
            <a:endParaRPr lang="en-US" sz="3200" dirty="0" smtClean="0">
              <a:latin typeface="Century Schoolbook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Архимедов закон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Полуга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Ратни изуми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Спирала и завртањ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Заробљена геометријска тела</a:t>
            </a:r>
          </a:p>
          <a:p>
            <a:pPr>
              <a:lnSpc>
                <a:spcPct val="200000"/>
              </a:lnSpc>
            </a:pPr>
            <a:endParaRPr lang="sr-Cyrl-BA" sz="2400" dirty="0" smtClean="0">
              <a:latin typeface="Century Schoolbook"/>
              <a:cs typeface="Arial" pitchFamily="34" charset="0"/>
            </a:endParaRP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6858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За разлику од тадашњих мислилаца који су се бавили науком у апстрактном смислу, Архимед  се посветио  практичним радовима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427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868362"/>
          </a:xfrm>
        </p:spPr>
        <p:txBody>
          <a:bodyPr/>
          <a:lstStyle/>
          <a:p>
            <a:pPr algn="ctr"/>
            <a:r>
              <a:rPr lang="sr-Cyrl-BA" dirty="0" smtClean="0"/>
              <a:t>Број </a:t>
            </a:r>
            <a:r>
              <a:rPr lang="sr-Cyrl-BA" dirty="0" smtClean="0">
                <a:latin typeface="Century Schoolbook"/>
              </a:rPr>
              <a:t>без краја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72835" y="1219200"/>
            <a:ext cx="7391400" cy="2677656"/>
          </a:xfrm>
          <a:prstGeom prst="rect">
            <a:avLst/>
          </a:prstGeom>
          <a:noFill/>
        </p:spPr>
        <p:txBody>
          <a:bodyPr wrap="square" lIns="91440" tIns="91440" rIns="91440" bIns="91440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Константа изражена количником  обима круга и његовог  пречника је број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smtClean="0">
                <a:latin typeface="Century Schoolbook"/>
                <a:cs typeface="Arial" pitchFamily="34" charset="0"/>
              </a:rPr>
              <a:t>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BA" sz="2400" dirty="0" smtClean="0">
                <a:latin typeface="Arial" pitchFamily="34" charset="0"/>
                <a:cs typeface="Arial" pitchFamily="34" charset="0"/>
              </a:rPr>
              <a:t>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Архимедов удео у развоју броја </a:t>
            </a:r>
            <a:r>
              <a:rPr lang="sr-Cyrl-BA" sz="3600" dirty="0" smtClean="0">
                <a:latin typeface="Century Schoolbook"/>
                <a:cs typeface="Arial" pitchFamily="34" charset="0"/>
              </a:rPr>
              <a:t></a:t>
            </a:r>
            <a:r>
              <a:rPr lang="sr-Cyrl-BA" sz="2400" dirty="0" smtClean="0">
                <a:latin typeface="Arial" pitchFamily="34" charset="0"/>
                <a:cs typeface="Arial" pitchFamily="34" charset="0"/>
              </a:rPr>
              <a:t> представљају прве две децимале. </a:t>
            </a:r>
          </a:p>
          <a:p>
            <a:pPr marL="285750" indent="-285750">
              <a:buFont typeface="Arial" pitchFamily="34" charset="0"/>
              <a:buChar char="•"/>
            </a:pPr>
            <a:endParaRPr lang="sr-Cyrl-BA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sr-Cyrl-BA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6" t="53863" r="29621" b="2981"/>
          <a:stretch/>
        </p:blipFill>
        <p:spPr>
          <a:xfrm>
            <a:off x="3394365" y="3629891"/>
            <a:ext cx="2590800" cy="224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99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3886200"/>
            <a:ext cx="7010400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Метод Архимедовог ,,израчунавања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’’</a:t>
            </a:r>
            <a:r>
              <a:rPr lang="sr-Cyrl-BA" sz="2400" dirty="0" smtClean="0">
                <a:latin typeface="Arial" pitchFamily="34" charset="0"/>
                <a:cs typeface="Arial" pitchFamily="34" charset="0"/>
              </a:rPr>
              <a:t> се састојао у уписивању и описивању правилног многоугла у и око круга.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Користио је чињеницу да са повећањем броја страница многоугла, обим многоугла тежи обиму круга.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21581" y="2971799"/>
            <a:ext cx="654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BA" sz="2400" dirty="0" smtClean="0">
                <a:latin typeface="Arial" pitchFamily="34" charset="0"/>
                <a:cs typeface="Arial" pitchFamily="34" charset="0"/>
              </a:rPr>
              <a:t>Метод двостраног  исцрпљивања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381000"/>
            <a:ext cx="71437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2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143000"/>
            <a:ext cx="731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Понављајући овај поступак повећавања броја страница многоуглова који су уписани и описани око круга, Архимед је стигавши до деведесетошестоугла(96-оугао) , дошао је до веома прецизне процене за број </a:t>
            </a:r>
            <a:r>
              <a:rPr lang="sr-Cyrl-BA" sz="2400" dirty="0" smtClean="0">
                <a:latin typeface="Century Schoolbook"/>
                <a:cs typeface="Arial" pitchFamily="34" charset="0"/>
              </a:rPr>
              <a:t></a:t>
            </a:r>
            <a:r>
              <a:rPr lang="sr-Cyrl-BA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66800" y="3429000"/>
                <a:ext cx="6705600" cy="963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Cyrl-BA" sz="4000" b="0" i="1" smtClean="0">
                            <a:latin typeface="Cambria Math"/>
                          </a:rPr>
                          <m:t>223</m:t>
                        </m:r>
                      </m:num>
                      <m:den>
                        <m:r>
                          <a:rPr lang="sr-Cyrl-BA" sz="4000" b="0" i="1" smtClean="0">
                            <a:latin typeface="Cambria Math"/>
                          </a:rPr>
                          <m:t>71</m:t>
                        </m:r>
                      </m:den>
                    </m:f>
                  </m:oMath>
                </a14:m>
                <a:r>
                  <a:rPr lang="sr-Cyrl-BA" sz="4000" dirty="0" smtClean="0">
                    <a:latin typeface="Century Schoolbook"/>
                  </a:rPr>
                  <a:t> </a:t>
                </a:r>
                <a:r>
                  <a:rPr lang="en-US" sz="4000" dirty="0" smtClean="0">
                    <a:latin typeface="Century Schoolbook"/>
                  </a:rPr>
                  <a:t>≤</a:t>
                </a:r>
                <a:r>
                  <a:rPr lang="sr-Cyrl-BA" sz="4000" dirty="0" smtClean="0">
                    <a:latin typeface="Century Schoolbook"/>
                  </a:rPr>
                  <a:t> </a:t>
                </a:r>
                <a:r>
                  <a:rPr lang="en-US" sz="4000" dirty="0" smtClean="0"/>
                  <a:t></a:t>
                </a:r>
                <a:r>
                  <a:rPr lang="sr-Cyrl-BA" sz="4000" dirty="0" smtClean="0"/>
                  <a:t> </a:t>
                </a:r>
                <a:r>
                  <a:rPr lang="en-US" sz="4000" dirty="0" smtClean="0"/>
                  <a:t>≤</a:t>
                </a:r>
                <a:r>
                  <a:rPr lang="sr-Cyrl-BA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Cyrl-BA" sz="4000" b="0" i="1" smtClean="0">
                            <a:latin typeface="Cambria Math"/>
                          </a:rPr>
                          <m:t>22</m:t>
                        </m:r>
                      </m:num>
                      <m:den>
                        <m:r>
                          <a:rPr lang="sr-Cyrl-BA" sz="40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3429000"/>
                <a:ext cx="6705600" cy="963725"/>
              </a:xfrm>
              <a:prstGeom prst="rect">
                <a:avLst/>
              </a:prstGeom>
              <a:blipFill rotWithShape="1">
                <a:blip r:embed="rId2"/>
                <a:stretch>
                  <a:fillRect b="-10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28255" y="4953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BA" sz="2400" dirty="0" smtClean="0"/>
              <a:t> Што значи: </a:t>
            </a:r>
            <a:r>
              <a:rPr lang="sr-Cyrl-BA" sz="2400" dirty="0" smtClean="0">
                <a:latin typeface="Century Schoolbook"/>
              </a:rPr>
              <a:t>≈ </a:t>
            </a:r>
            <a:r>
              <a:rPr lang="sr-Cyrl-BA" sz="2400" dirty="0" smtClean="0">
                <a:solidFill>
                  <a:srgbClr val="FF0000"/>
                </a:solidFill>
                <a:latin typeface="Century Schoolbook"/>
              </a:rPr>
              <a:t>3,14</a:t>
            </a:r>
            <a:r>
              <a:rPr lang="sr-Cyrl-BA" sz="2400" dirty="0" smtClean="0">
                <a:latin typeface="Century Schoolbook"/>
              </a:rPr>
              <a:t>28571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657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637" y="-304800"/>
            <a:ext cx="7467600" cy="1295400"/>
          </a:xfrm>
        </p:spPr>
        <p:txBody>
          <a:bodyPr>
            <a:normAutofit/>
          </a:bodyPr>
          <a:lstStyle/>
          <a:p>
            <a:pPr algn="ctr"/>
            <a:r>
              <a:rPr lang="sr-Cyrl-BA" sz="3600" dirty="0">
                <a:latin typeface="Arial" pitchFamily="34" charset="0"/>
                <a:cs typeface="Arial" pitchFamily="34" charset="0"/>
              </a:rPr>
              <a:t>Е</a:t>
            </a:r>
            <a:r>
              <a:rPr lang="sr-Cyrl-BA" sz="3600" dirty="0" smtClean="0">
                <a:latin typeface="Arial" pitchFamily="34" charset="0"/>
                <a:cs typeface="Arial" pitchFamily="34" charset="0"/>
              </a:rPr>
              <a:t>урека!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4478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632466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258848"/>
            <a:ext cx="5324475" cy="1485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2895600"/>
            <a:ext cx="7315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/>
              <a:t>Легендарни  задатак  владара Хиерона </a:t>
            </a:r>
            <a:r>
              <a:rPr lang="en-US" sz="2400" dirty="0" smtClean="0"/>
              <a:t>II</a:t>
            </a:r>
            <a:endParaRPr lang="sr-Cyrl-BA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/>
              <a:t>Опседнутост овим проблемом доводо до основног закона хидростатике: Сила потиска бројно је једнака тежини флуида који је тело истисло.</a:t>
            </a:r>
          </a:p>
          <a:p>
            <a:pPr marL="285750" indent="-285750">
              <a:buFont typeface="Arial" pitchFamily="34" charset="0"/>
              <a:buChar char="•"/>
            </a:pPr>
            <a:endParaRPr lang="sr-Cyrl-BA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09700" y="4800600"/>
            <a:ext cx="6629400" cy="1369606"/>
          </a:xfrm>
          <a:prstGeom prst="rect">
            <a:avLst/>
          </a:prstGeom>
          <a:noFill/>
        </p:spPr>
        <p:txBody>
          <a:bodyPr wrap="square" bIns="91440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F</a:t>
            </a:r>
            <a:r>
              <a:rPr lang="sr-Cyrl-BA" sz="2400" dirty="0">
                <a:solidFill>
                  <a:srgbClr val="C00000"/>
                </a:solidFill>
              </a:rPr>
              <a:t>А</a:t>
            </a:r>
            <a:r>
              <a:rPr lang="en-US" sz="4000" dirty="0" smtClean="0">
                <a:solidFill>
                  <a:srgbClr val="C00000"/>
                </a:solidFill>
              </a:rPr>
              <a:t>=</a:t>
            </a:r>
            <a:r>
              <a:rPr lang="el-GR" sz="4000" dirty="0" smtClean="0">
                <a:solidFill>
                  <a:srgbClr val="C00000"/>
                </a:solidFill>
                <a:latin typeface="Century Schoolbook"/>
              </a:rPr>
              <a:t>ρ</a:t>
            </a:r>
            <a:r>
              <a:rPr lang="en-US" sz="4000" dirty="0" smtClean="0">
                <a:solidFill>
                  <a:srgbClr val="C00000"/>
                </a:solidFill>
                <a:latin typeface="Century Schoolbook"/>
              </a:rPr>
              <a:t>gV     </a:t>
            </a:r>
            <a:r>
              <a:rPr lang="sr-Cyrl-BA" sz="2000" dirty="0" smtClean="0"/>
              <a:t>где је </a:t>
            </a:r>
            <a:r>
              <a:rPr lang="el-GR" sz="2000" dirty="0" smtClean="0"/>
              <a:t>ρ</a:t>
            </a:r>
            <a:r>
              <a:rPr lang="en-US" sz="2000" dirty="0" smtClean="0"/>
              <a:t> </a:t>
            </a:r>
            <a:r>
              <a:rPr lang="sr-Cyrl-BA" sz="2000" dirty="0" smtClean="0"/>
              <a:t>густина флуида, </a:t>
            </a:r>
          </a:p>
          <a:p>
            <a:pPr algn="r"/>
            <a:r>
              <a:rPr lang="en-US" sz="2000" dirty="0" smtClean="0"/>
              <a:t>g </a:t>
            </a:r>
            <a:r>
              <a:rPr lang="sr-Cyrl-BA" sz="2000" dirty="0" smtClean="0"/>
              <a:t>земљино убрзање и </a:t>
            </a:r>
            <a:r>
              <a:rPr lang="en-US" sz="2000" dirty="0" smtClean="0"/>
              <a:t>V </a:t>
            </a:r>
            <a:r>
              <a:rPr lang="sr-Cyrl-BA" sz="2000" dirty="0" smtClean="0"/>
              <a:t>је запремина </a:t>
            </a:r>
          </a:p>
          <a:p>
            <a:pPr algn="r"/>
            <a:r>
              <a:rPr lang="sr-Cyrl-BA" sz="2000" dirty="0" smtClean="0"/>
              <a:t>истиснуте течности (једнако је запремини тела).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5636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70104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Ако се тело лакше од течности положи у њу, оно ће уронути толико да запремина једнака запремини уроњеног дела тела има исту тежину као цело тело.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Ако је густина тела већа од густине флуида тело тоне.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Ако је густина тела мања од густине флуида тело плива.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Ако је густина тела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једнака густини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флуида тело лебди.</a:t>
            </a:r>
            <a:endParaRPr lang="sr-Cyrl-BA" sz="2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sr-Cyrl-BA" sz="2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851" y="4706143"/>
            <a:ext cx="19018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631" y="4706143"/>
            <a:ext cx="2090737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767" y="4819506"/>
            <a:ext cx="1901825" cy="163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936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BA" sz="3600" dirty="0" smtClean="0">
                <a:latin typeface="Arial" pitchFamily="34" charset="0"/>
                <a:cs typeface="Arial" pitchFamily="34" charset="0"/>
              </a:rPr>
              <a:t>Примена Архимедовог закона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7526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7309" y="1801091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Пловидба чамаца и бродова, као и уздизање ваздушних балона.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108" y="1593144"/>
            <a:ext cx="1953491" cy="2445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5800" y="42672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Cyrl-BA" sz="2400" dirty="0" smtClean="0">
                <a:latin typeface="Arial" pitchFamily="34" charset="0"/>
                <a:cs typeface="Arial" pitchFamily="34" charset="0"/>
              </a:rPr>
              <a:t>Савремени  механизми преводница се базирају на Архимедовом закону</a:t>
            </a:r>
            <a:r>
              <a:rPr lang="sr-Cyrl-BA" sz="2400" dirty="0" smtClean="0"/>
              <a:t>.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3483101"/>
            <a:ext cx="3733800" cy="265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33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702</TotalTime>
  <Words>782</Words>
  <Application>Microsoft Office PowerPoint</Application>
  <PresentationFormat>On-screen Show (4:3)</PresentationFormat>
  <Paragraphs>95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PowerPoint Presentation</vt:lpstr>
      <vt:lpstr>PowerPoint Presentation</vt:lpstr>
      <vt:lpstr>PowerPoint Presentation</vt:lpstr>
      <vt:lpstr>Број без краја</vt:lpstr>
      <vt:lpstr>PowerPoint Presentation</vt:lpstr>
      <vt:lpstr>PowerPoint Presentation</vt:lpstr>
      <vt:lpstr>Еурека!</vt:lpstr>
      <vt:lpstr>PowerPoint Presentation</vt:lpstr>
      <vt:lpstr>Примена Архимедовог закона</vt:lpstr>
      <vt:lpstr>Полуга</vt:lpstr>
      <vt:lpstr>Да ли бисмо могли подићи Земљу?</vt:lpstr>
      <vt:lpstr>Одбрана Сиракузе</vt:lpstr>
      <vt:lpstr>PowerPoint Presentation</vt:lpstr>
      <vt:lpstr>Архимедови топлотни зраци</vt:lpstr>
      <vt:lpstr>Архимедова спирала</vt:lpstr>
      <vt:lpstr>Завртањ</vt:lpstr>
      <vt:lpstr>,,О сфери и цилиндру ’’</vt:lpstr>
      <vt:lpstr>PowerPoint Presentation</vt:lpstr>
      <vt:lpstr>,,Не дирајте моје кругове ’’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</dc:creator>
  <cp:lastModifiedBy>V</cp:lastModifiedBy>
  <cp:revision>63</cp:revision>
  <dcterms:created xsi:type="dcterms:W3CDTF">2013-11-18T17:28:50Z</dcterms:created>
  <dcterms:modified xsi:type="dcterms:W3CDTF">2013-11-20T08:20:33Z</dcterms:modified>
</cp:coreProperties>
</file>