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4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146CE1-F53D-4093-8D97-43559463B714}" type="datetimeFigureOut">
              <a:rPr lang="en-US" smtClean="0"/>
              <a:t>05-Oct-18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Procesor</a:t>
            </a:r>
            <a:r>
              <a:rPr lang="sr-Latn-RS" dirty="0"/>
              <a:t>, memorija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Predavanje</a:t>
            </a:r>
            <a:r>
              <a:rPr lang="en-US" dirty="0"/>
              <a:t> 4, Prva </a:t>
            </a:r>
            <a:r>
              <a:rPr lang="sr-Latn-RS" dirty="0"/>
              <a:t>kragujevačka gimnazija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6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427B7-4417-4BF4-95D3-B2023DE9F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Aritmetičko-logička jedinica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47D1-6B04-4DBC-A09B-5CA5A50E3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556873-2021-4C34-B085-FEA0CAFF417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76400"/>
            <a:ext cx="6705600" cy="4824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2710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0E06-F053-48BE-A166-23685E3CE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Aritmetičko-logička jedinica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0FC2A-569C-42FB-BBE2-BE122A7EB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704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napomenuti</a:t>
            </a:r>
            <a:r>
              <a:rPr lang="en-US" dirty="0"/>
              <a:t> da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aritmetičke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svode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operaciju</a:t>
            </a:r>
            <a:r>
              <a:rPr lang="en-US" dirty="0"/>
              <a:t> </a:t>
            </a:r>
            <a:r>
              <a:rPr lang="en-US" dirty="0" err="1"/>
              <a:t>sabiranja</a:t>
            </a:r>
            <a:r>
              <a:rPr lang="sr-Latn-RS" dirty="0"/>
              <a:t>. </a:t>
            </a:r>
          </a:p>
          <a:p>
            <a:r>
              <a:rPr lang="sr-Latn-RS" dirty="0"/>
              <a:t>D</a:t>
            </a:r>
            <a:r>
              <a:rPr lang="en-US" dirty="0" err="1"/>
              <a:t>eo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sr-Latn-RS" dirty="0"/>
              <a:t> koji je</a:t>
            </a:r>
            <a:r>
              <a:rPr lang="en-US" dirty="0"/>
              <a:t> </a:t>
            </a:r>
            <a:r>
              <a:rPr lang="en-US" dirty="0" err="1"/>
              <a:t>zadužen</a:t>
            </a:r>
            <a:r>
              <a:rPr lang="en-US" dirty="0"/>
              <a:t> za </a:t>
            </a:r>
            <a:r>
              <a:rPr lang="en-US" dirty="0" err="1"/>
              <a:t>aritmetičke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sr-Latn-RS" dirty="0"/>
              <a:t> - </a:t>
            </a:r>
            <a:r>
              <a:rPr lang="en-US" dirty="0" err="1">
                <a:solidFill>
                  <a:srgbClr val="FF0000"/>
                </a:solidFill>
              </a:rPr>
              <a:t>sabirač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Drugi</a:t>
            </a:r>
            <a:r>
              <a:rPr lang="en-US" dirty="0"/>
              <a:t> deo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zadužen</a:t>
            </a:r>
            <a:r>
              <a:rPr lang="en-US" dirty="0"/>
              <a:t> za </a:t>
            </a:r>
            <a:r>
              <a:rPr lang="en-US" dirty="0" err="1"/>
              <a:t>pomenute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poređenja</a:t>
            </a:r>
            <a:r>
              <a:rPr lang="en-US" dirty="0"/>
              <a:t> </a:t>
            </a:r>
            <a:r>
              <a:rPr lang="sr-Latn-RS" dirty="0"/>
              <a:t>-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upoređivač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/>
              <a:t>I </a:t>
            </a:r>
            <a:r>
              <a:rPr lang="en-US" dirty="0" err="1"/>
              <a:t>sabirač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upoređivač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realizovani</a:t>
            </a:r>
            <a:r>
              <a:rPr lang="en-US" dirty="0"/>
              <a:t> </a:t>
            </a:r>
            <a:r>
              <a:rPr lang="en-US" dirty="0" err="1"/>
              <a:t>kombinovanjem</a:t>
            </a:r>
            <a:r>
              <a:rPr lang="en-US" dirty="0"/>
              <a:t> </a:t>
            </a:r>
            <a:r>
              <a:rPr lang="en-US" dirty="0" err="1"/>
              <a:t>logičkih</a:t>
            </a:r>
            <a:r>
              <a:rPr lang="en-US" dirty="0"/>
              <a:t> kola o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82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427B7-4417-4BF4-95D3-B2023DE9F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Aritmetičko-logička jedinica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47D1-6B04-4DBC-A09B-5CA5A50E3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aritmetičko-logičke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je </a:t>
            </a:r>
            <a:r>
              <a:rPr lang="en-US" u="sng" dirty="0" err="1"/>
              <a:t>dirigovano</a:t>
            </a:r>
            <a:r>
              <a:rPr lang="en-US" u="sng" dirty="0"/>
              <a:t> </a:t>
            </a:r>
            <a:r>
              <a:rPr lang="en-US" u="sng" dirty="0" err="1"/>
              <a:t>i</a:t>
            </a:r>
            <a:r>
              <a:rPr lang="en-US" u="sng" dirty="0"/>
              <a:t> </a:t>
            </a:r>
            <a:r>
              <a:rPr lang="en-US" u="sng" dirty="0" err="1"/>
              <a:t>kontrolisano</a:t>
            </a:r>
            <a:r>
              <a:rPr lang="en-US" u="sng" dirty="0"/>
              <a:t> od </a:t>
            </a:r>
            <a:r>
              <a:rPr lang="en-US" u="sng" dirty="0" err="1"/>
              <a:t>strane</a:t>
            </a:r>
            <a:r>
              <a:rPr lang="en-US" u="sng" dirty="0"/>
              <a:t> </a:t>
            </a:r>
            <a:r>
              <a:rPr lang="en-US" u="sng" dirty="0" err="1"/>
              <a:t>upravljačke</a:t>
            </a:r>
            <a:r>
              <a:rPr lang="en-US" u="sng" dirty="0"/>
              <a:t> </a:t>
            </a:r>
            <a:r>
              <a:rPr lang="en-US" u="sng" dirty="0" err="1"/>
              <a:t>jedinice</a:t>
            </a:r>
            <a:r>
              <a:rPr lang="en-US" dirty="0"/>
              <a:t>. Po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(operandi)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prihvatnih</a:t>
            </a:r>
            <a:r>
              <a:rPr lang="en-US" dirty="0"/>
              <a:t> </a:t>
            </a:r>
            <a:r>
              <a:rPr lang="en-US" dirty="0" err="1"/>
              <a:t>registara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upisuju</a:t>
            </a:r>
            <a:r>
              <a:rPr lang="en-US" dirty="0"/>
              <a:t> u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akumulator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/>
              <a:t>Po </a:t>
            </a:r>
            <a:r>
              <a:rPr lang="en-US" dirty="0" err="1"/>
              <a:t>okončanju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se </a:t>
            </a:r>
            <a:r>
              <a:rPr lang="en-US" dirty="0" err="1"/>
              <a:t>upisuje</a:t>
            </a:r>
            <a:r>
              <a:rPr lang="en-US" dirty="0"/>
              <a:t> u </a:t>
            </a:r>
            <a:r>
              <a:rPr lang="en-US" dirty="0" err="1"/>
              <a:t>akumulator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se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za </a:t>
            </a:r>
            <a:r>
              <a:rPr lang="en-US" dirty="0" err="1"/>
              <a:t>sledeću</a:t>
            </a:r>
            <a:r>
              <a:rPr lang="en-US" dirty="0"/>
              <a:t> </a:t>
            </a:r>
            <a:r>
              <a:rPr lang="en-US" dirty="0" err="1"/>
              <a:t>operaciju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distribuira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u </a:t>
            </a:r>
            <a:r>
              <a:rPr lang="en-US" dirty="0" err="1"/>
              <a:t>operativnoj</a:t>
            </a:r>
            <a:r>
              <a:rPr lang="en-US" dirty="0"/>
              <a:t> </a:t>
            </a:r>
            <a:r>
              <a:rPr lang="en-US" dirty="0" err="1"/>
              <a:t>memoriji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14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EB501-5415-4347-8129-0F753BC9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Časovnik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307E4-1735-42D6-B3CE-F1D1BC9C5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izvršenja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je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 </a:t>
            </a:r>
            <a:r>
              <a:rPr lang="en-US" dirty="0" err="1"/>
              <a:t>časovnika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smešten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procesoru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računar</a:t>
            </a:r>
            <a:r>
              <a:rPr lang="en-US" dirty="0"/>
              <a:t> </a:t>
            </a:r>
            <a:r>
              <a:rPr lang="en-US" dirty="0" err="1"/>
              <a:t>uključi</a:t>
            </a:r>
            <a:r>
              <a:rPr lang="en-US" dirty="0"/>
              <a:t>, </a:t>
            </a:r>
            <a:r>
              <a:rPr lang="en-US" dirty="0" err="1"/>
              <a:t>električna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prouzrokuje</a:t>
            </a:r>
            <a:r>
              <a:rPr lang="en-US" dirty="0"/>
              <a:t> </a:t>
            </a:r>
            <a:r>
              <a:rPr lang="en-US" dirty="0" err="1"/>
              <a:t>ravnomerno</a:t>
            </a:r>
            <a:r>
              <a:rPr lang="en-US" dirty="0"/>
              <a:t> </a:t>
            </a:r>
            <a:r>
              <a:rPr lang="en-US" dirty="0" err="1"/>
              <a:t>okidanje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impulsa</a:t>
            </a:r>
            <a:r>
              <a:rPr lang="en-US" dirty="0"/>
              <a:t> </a:t>
            </a:r>
            <a:r>
              <a:rPr lang="en-US" dirty="0" err="1"/>
              <a:t>konstantnog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časovnika</a:t>
            </a:r>
            <a:r>
              <a:rPr lang="en-US" dirty="0"/>
              <a:t>.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impulsa</a:t>
            </a:r>
            <a:r>
              <a:rPr lang="en-US" dirty="0"/>
              <a:t> </a:t>
            </a:r>
            <a:r>
              <a:rPr lang="en-US" dirty="0" err="1"/>
              <a:t>računar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vrši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sinhronizaciju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izvršenja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instrukcija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časovnika</a:t>
            </a:r>
            <a:r>
              <a:rPr lang="en-US" dirty="0"/>
              <a:t> se </a:t>
            </a:r>
            <a:r>
              <a:rPr lang="en-US" dirty="0" err="1"/>
              <a:t>meri</a:t>
            </a:r>
            <a:r>
              <a:rPr lang="en-US" dirty="0"/>
              <a:t> u </a:t>
            </a:r>
            <a:r>
              <a:rPr lang="en-US" dirty="0" err="1"/>
              <a:t>megahercima</a:t>
            </a:r>
            <a:r>
              <a:rPr lang="en-US" dirty="0"/>
              <a:t> (MHz),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1 MHz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milion</a:t>
            </a:r>
            <a:r>
              <a:rPr lang="en-US" dirty="0"/>
              <a:t> </a:t>
            </a:r>
            <a:r>
              <a:rPr lang="en-US" dirty="0" err="1"/>
              <a:t>taktova</a:t>
            </a:r>
            <a:r>
              <a:rPr lang="en-US" dirty="0"/>
              <a:t> u </a:t>
            </a:r>
            <a:r>
              <a:rPr lang="en-US" dirty="0" err="1"/>
              <a:t>sekundi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1043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EB501-5415-4347-8129-0F753BC9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Časovnik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307E4-1735-42D6-B3CE-F1D1BC9C5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2276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Za </a:t>
            </a:r>
            <a:r>
              <a:rPr lang="en-US" dirty="0" err="1"/>
              <a:t>izvršenje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je 5 </a:t>
            </a:r>
            <a:r>
              <a:rPr lang="en-US" dirty="0" err="1"/>
              <a:t>taktova</a:t>
            </a:r>
            <a:r>
              <a:rPr lang="en-US" dirty="0"/>
              <a:t>:</a:t>
            </a:r>
            <a:endParaRPr lang="sr-Latn-RS" dirty="0"/>
          </a:p>
          <a:p>
            <a:pPr lvl="1"/>
            <a:r>
              <a:rPr lang="en-US" dirty="0" err="1"/>
              <a:t>jedan</a:t>
            </a:r>
            <a:r>
              <a:rPr lang="en-US" dirty="0"/>
              <a:t> takt da se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učita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instrukcija</a:t>
            </a:r>
            <a:endParaRPr lang="sr-Latn-RS" dirty="0"/>
          </a:p>
          <a:p>
            <a:pPr lvl="1"/>
            <a:r>
              <a:rPr lang="en-US" dirty="0" err="1"/>
              <a:t>jedan</a:t>
            </a:r>
            <a:r>
              <a:rPr lang="en-US" dirty="0"/>
              <a:t> takt da se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err="1"/>
              <a:t>dekodiranje</a:t>
            </a:r>
            <a:endParaRPr lang="sr-Latn-RS" dirty="0"/>
          </a:p>
          <a:p>
            <a:pPr lvl="1"/>
            <a:r>
              <a:rPr lang="en-US" dirty="0" err="1"/>
              <a:t>jedan</a:t>
            </a:r>
            <a:r>
              <a:rPr lang="en-US" dirty="0"/>
              <a:t> takt da se </a:t>
            </a:r>
            <a:r>
              <a:rPr lang="en-US" dirty="0" err="1"/>
              <a:t>učitaju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(operandi)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memorije</a:t>
            </a:r>
            <a:endParaRPr lang="sr-Latn-RS" dirty="0"/>
          </a:p>
          <a:p>
            <a:pPr lvl="1"/>
            <a:r>
              <a:rPr lang="en-US" dirty="0" err="1"/>
              <a:t>jedan</a:t>
            </a:r>
            <a:r>
              <a:rPr lang="en-US" dirty="0"/>
              <a:t> takt da se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izvrši</a:t>
            </a:r>
            <a:endParaRPr lang="sr-Latn-RS" dirty="0"/>
          </a:p>
          <a:p>
            <a:pPr lvl="1"/>
            <a:r>
              <a:rPr lang="en-US" dirty="0" err="1"/>
              <a:t>jedan</a:t>
            </a:r>
            <a:r>
              <a:rPr lang="en-US" dirty="0"/>
              <a:t> takt da se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upisivanje</a:t>
            </a:r>
            <a:r>
              <a:rPr lang="en-US" dirty="0"/>
              <a:t> </a:t>
            </a:r>
            <a:r>
              <a:rPr lang="en-US" dirty="0" err="1"/>
              <a:t>rezultata</a:t>
            </a:r>
            <a:endParaRPr lang="sr-Latn-RS" dirty="0"/>
          </a:p>
          <a:p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savremeni</a:t>
            </a:r>
            <a:r>
              <a:rPr lang="en-US" dirty="0"/>
              <a:t> </a:t>
            </a:r>
            <a:r>
              <a:rPr lang="en-US" dirty="0" err="1"/>
              <a:t>računari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 </a:t>
            </a:r>
            <a:r>
              <a:rPr lang="en-US" dirty="0" err="1"/>
              <a:t>časovnika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3GHz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realizuju</a:t>
            </a:r>
            <a:r>
              <a:rPr lang="en-US" dirty="0"/>
              <a:t> 600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u </a:t>
            </a:r>
            <a:r>
              <a:rPr lang="en-US" dirty="0" err="1"/>
              <a:t>sekundi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935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81C0-4F34-4675-BEAA-16F1772B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magistrale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D2335-D4F8-4EF1-9252-E6EBA0DC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CPU, </a:t>
            </a:r>
            <a:r>
              <a:rPr lang="en-US" dirty="0" err="1"/>
              <a:t>ulaznih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ekranskih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.</a:t>
            </a:r>
            <a:endParaRPr lang="sr-Latn-RS" dirty="0"/>
          </a:p>
          <a:p>
            <a:r>
              <a:rPr lang="en-US" b="1" dirty="0" err="1"/>
              <a:t>Magistrala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bus) je </a:t>
            </a:r>
            <a:r>
              <a:rPr lang="en-US" dirty="0" err="1"/>
              <a:t>staza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u </a:t>
            </a:r>
            <a:r>
              <a:rPr lang="en-US" dirty="0" err="1"/>
              <a:t>taktu</a:t>
            </a:r>
            <a:r>
              <a:rPr lang="en-US" dirty="0"/>
              <a:t> </a:t>
            </a:r>
            <a:r>
              <a:rPr lang="en-US" dirty="0" err="1"/>
              <a:t>procesorskog</a:t>
            </a:r>
            <a:r>
              <a:rPr lang="en-US" dirty="0"/>
              <a:t> </a:t>
            </a:r>
            <a:r>
              <a:rPr lang="en-US" dirty="0" err="1"/>
              <a:t>časovnika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impulsi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bitovi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1003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81C0-4F34-4675-BEAA-16F1772B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magistrale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D2335-D4F8-4EF1-9252-E6EBA0DC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Najznačajnija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je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>
                <a:solidFill>
                  <a:srgbClr val="FF0000"/>
                </a:solidFill>
              </a:rPr>
              <a:t>širina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magistrale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bitova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preneti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Tako</a:t>
            </a:r>
            <a:r>
              <a:rPr lang="en-US" dirty="0"/>
              <a:t> 64-bitna </a:t>
            </a:r>
            <a:r>
              <a:rPr lang="en-US" dirty="0" err="1"/>
              <a:t>magistrala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transferiše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64 </a:t>
            </a:r>
            <a:r>
              <a:rPr lang="en-US" dirty="0" err="1"/>
              <a:t>bita</a:t>
            </a:r>
            <a:endParaRPr lang="sr-Latn-RS" dirty="0"/>
          </a:p>
          <a:p>
            <a:r>
              <a:rPr lang="en-US" dirty="0" err="1">
                <a:solidFill>
                  <a:srgbClr val="FF0000"/>
                </a:solidFill>
              </a:rPr>
              <a:t>Očigledno</a:t>
            </a:r>
            <a:r>
              <a:rPr lang="en-US" dirty="0">
                <a:solidFill>
                  <a:srgbClr val="FF0000"/>
                </a:solidFill>
              </a:rPr>
              <a:t> je da je </a:t>
            </a:r>
            <a:r>
              <a:rPr lang="en-US" dirty="0" err="1">
                <a:solidFill>
                  <a:srgbClr val="FF0000"/>
                </a:solidFill>
              </a:rPr>
              <a:t>širina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magistrale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direktno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povezana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veličinom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procesorske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reči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 </a:t>
            </a:r>
            <a:r>
              <a:rPr lang="en-US" dirty="0" err="1"/>
              <a:t>registara</a:t>
            </a:r>
            <a:r>
              <a:rPr lang="en-US" dirty="0"/>
              <a:t> u </a:t>
            </a:r>
            <a:r>
              <a:rPr lang="en-US" dirty="0" err="1"/>
              <a:t>procesorskoj</a:t>
            </a:r>
            <a:r>
              <a:rPr lang="en-US" dirty="0"/>
              <a:t> </a:t>
            </a:r>
            <a:r>
              <a:rPr lang="en-US" dirty="0" err="1"/>
              <a:t>jedinici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7230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81C0-4F34-4675-BEAA-16F1772B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magistrale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D2335-D4F8-4EF1-9252-E6EBA0DC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se </a:t>
            </a:r>
            <a:r>
              <a:rPr lang="en-US" dirty="0" err="1"/>
              <a:t>meri</a:t>
            </a:r>
            <a:r>
              <a:rPr lang="en-US" dirty="0"/>
              <a:t> u MHz </a:t>
            </a:r>
            <a:r>
              <a:rPr lang="sr-Latn-RS" dirty="0"/>
              <a:t>i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je 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časovnika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RS" dirty="0"/>
              <a:t>:</a:t>
            </a:r>
          </a:p>
          <a:p>
            <a:pPr lvl="1"/>
            <a:r>
              <a:rPr lang="en-US" dirty="0" err="1"/>
              <a:t>magistrale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endParaRPr lang="sr-Latn-RS" dirty="0"/>
          </a:p>
          <a:p>
            <a:pPr lvl="1"/>
            <a:r>
              <a:rPr lang="en-US" dirty="0" err="1"/>
              <a:t>adresna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sr-Latn-RS" dirty="0"/>
              <a:t>i</a:t>
            </a:r>
            <a:r>
              <a:rPr lang="en-US" dirty="0"/>
              <a:t> </a:t>
            </a:r>
            <a:endParaRPr lang="sr-Latn-RS" dirty="0"/>
          </a:p>
          <a:p>
            <a:pPr lvl="1"/>
            <a:r>
              <a:rPr lang="en-US" dirty="0" err="1"/>
              <a:t>kontrolna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.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50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20414-A837-4512-ABF9-53F89C40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rgbClr val="FF0000"/>
                </a:solidFill>
              </a:rPr>
              <a:t>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7BAAE-C68A-4D0F-ADC7-A45F436AA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r>
              <a:rPr lang="en-US" dirty="0"/>
              <a:t>”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stanju</a:t>
            </a:r>
            <a:r>
              <a:rPr lang="en-US" dirty="0"/>
              <a:t> da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sačuva</a:t>
            </a:r>
            <a:r>
              <a:rPr lang="en-US" dirty="0"/>
              <a:t> u </a:t>
            </a:r>
            <a:r>
              <a:rPr lang="en-US" dirty="0" err="1"/>
              <a:t>formatu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mašina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prepozna</a:t>
            </a:r>
            <a:r>
              <a:rPr lang="en-US" dirty="0"/>
              <a:t>” </a:t>
            </a:r>
          </a:p>
          <a:p>
            <a:pPr marL="0" indent="0">
              <a:buNone/>
            </a:pPr>
            <a:r>
              <a:rPr lang="sr-Latn-RS" dirty="0"/>
              <a:t>						</a:t>
            </a:r>
            <a:r>
              <a:rPr lang="en-US" dirty="0"/>
              <a:t>James A. Sean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15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20414-A837-4512-ABF9-53F89C40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rgbClr val="FF0000"/>
                </a:solidFill>
              </a:rPr>
              <a:t>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7BAAE-C68A-4D0F-ADC7-A45F436AA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Pored </a:t>
            </a:r>
            <a:r>
              <a:rPr lang="en-US" dirty="0" err="1"/>
              <a:t>procesora</a:t>
            </a:r>
            <a:r>
              <a:rPr lang="en-US" dirty="0"/>
              <a:t>, 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najvažnija</a:t>
            </a:r>
            <a:r>
              <a:rPr lang="en-US" dirty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računarskog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za </a:t>
            </a:r>
            <a:r>
              <a:rPr lang="en-US" dirty="0" err="1"/>
              <a:t>skladištenje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za </a:t>
            </a:r>
            <a:r>
              <a:rPr lang="en-US" dirty="0" err="1"/>
              <a:t>skladištenje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datih</a:t>
            </a:r>
            <a:r>
              <a:rPr lang="en-US" dirty="0"/>
              <a:t> </a:t>
            </a:r>
            <a:r>
              <a:rPr lang="en-US" dirty="0" err="1"/>
              <a:t>nizovima</a:t>
            </a:r>
            <a:r>
              <a:rPr lang="en-US" dirty="0"/>
              <a:t> </a:t>
            </a:r>
            <a:r>
              <a:rPr lang="en-US" dirty="0" err="1"/>
              <a:t>nula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fizičkog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4829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454F7-4B48-4EEC-BB54-20B6ABE33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9503A-AE65-4F80-9EC3-FF643B483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 </a:t>
            </a:r>
            <a:r>
              <a:rPr lang="en-US" dirty="0" err="1"/>
              <a:t>savremeni</a:t>
            </a:r>
            <a:r>
              <a:rPr lang="en-US" dirty="0"/>
              <a:t> </a:t>
            </a:r>
            <a:r>
              <a:rPr lang="en-US" dirty="0" err="1"/>
              <a:t>računari</a:t>
            </a:r>
            <a:r>
              <a:rPr lang="en-US" dirty="0"/>
              <a:t> se u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delu</a:t>
            </a:r>
            <a:r>
              <a:rPr lang="en-US" dirty="0"/>
              <a:t> </a:t>
            </a:r>
            <a:r>
              <a:rPr lang="en-US" dirty="0" err="1"/>
              <a:t>baziraju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arhitekturi</a:t>
            </a:r>
            <a:r>
              <a:rPr lang="en-US" dirty="0"/>
              <a:t> </a:t>
            </a:r>
            <a:r>
              <a:rPr lang="en-US" dirty="0" err="1"/>
              <a:t>fon</a:t>
            </a:r>
            <a:r>
              <a:rPr lang="en-US" dirty="0"/>
              <a:t> </a:t>
            </a:r>
            <a:r>
              <a:rPr lang="en-US" dirty="0" err="1"/>
              <a:t>Nojmanove</a:t>
            </a:r>
            <a:r>
              <a:rPr lang="en-US" dirty="0"/>
              <a:t> </a:t>
            </a:r>
            <a:r>
              <a:rPr lang="en-US" dirty="0" err="1"/>
              <a:t>mašine</a:t>
            </a:r>
            <a:r>
              <a:rPr lang="en-US" dirty="0"/>
              <a:t>. Na </a:t>
            </a:r>
            <a:r>
              <a:rPr lang="en-US" dirty="0" err="1"/>
              <a:t>osnovu</a:t>
            </a:r>
            <a:r>
              <a:rPr lang="en-US" dirty="0"/>
              <a:t> toga se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vidi</a:t>
            </a:r>
            <a:r>
              <a:rPr lang="en-US" dirty="0"/>
              <a:t> da </a:t>
            </a:r>
            <a:r>
              <a:rPr lang="en-US" b="1" dirty="0" err="1">
                <a:solidFill>
                  <a:srgbClr val="FF0000"/>
                </a:solidFill>
              </a:rPr>
              <a:t>računar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predstavlja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skup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komponenti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čiji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sinhronizovani</a:t>
            </a:r>
            <a:r>
              <a:rPr lang="en-US" b="1" dirty="0">
                <a:solidFill>
                  <a:srgbClr val="FF0000"/>
                </a:solidFill>
              </a:rPr>
              <a:t> rad </a:t>
            </a:r>
            <a:r>
              <a:rPr lang="en-US" b="1" dirty="0" err="1">
                <a:solidFill>
                  <a:srgbClr val="FF0000"/>
                </a:solidFill>
              </a:rPr>
              <a:t>omogućava</a:t>
            </a:r>
            <a:r>
              <a:rPr lang="en-US" b="1" dirty="0">
                <a:solidFill>
                  <a:srgbClr val="FF0000"/>
                </a:solidFill>
              </a:rPr>
              <a:t> rad </a:t>
            </a:r>
            <a:r>
              <a:rPr lang="en-US" b="1" dirty="0" err="1">
                <a:solidFill>
                  <a:srgbClr val="FF0000"/>
                </a:solidFill>
              </a:rPr>
              <a:t>celokupnog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računarskog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sistema</a:t>
            </a:r>
            <a:r>
              <a:rPr lang="en-US" dirty="0"/>
              <a:t>.</a:t>
            </a:r>
          </a:p>
          <a:p>
            <a:r>
              <a:rPr lang="en-US" dirty="0" err="1"/>
              <a:t>Procesor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procesorska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CPU (central processing unit) je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izvršilac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. </a:t>
            </a:r>
            <a:r>
              <a:rPr lang="en-US" dirty="0" err="1"/>
              <a:t>Sastoji</a:t>
            </a:r>
            <a:r>
              <a:rPr lang="en-US" dirty="0"/>
              <a:t> se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: 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upravljačko-kontrolne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jedinice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aritmetičko-logičke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jedinice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090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3B66-1D39-42BE-A4ED-FE6412E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memorije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A57A3-8286-4793-A270-212D65AA6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stalnost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zapisa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sr-Latn-RS" b="1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trajne</a:t>
            </a:r>
            <a:r>
              <a:rPr lang="en-US" dirty="0"/>
              <a:t> (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ne </a:t>
            </a:r>
            <a:r>
              <a:rPr lang="en-US" dirty="0" err="1"/>
              <a:t>inicira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R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privremene</a:t>
            </a:r>
            <a:r>
              <a:rPr lang="en-US" dirty="0"/>
              <a:t> (</a:t>
            </a:r>
            <a:r>
              <a:rPr lang="en-US" dirty="0" err="1"/>
              <a:t>čiji</a:t>
            </a:r>
            <a:r>
              <a:rPr lang="en-US" dirty="0"/>
              <a:t> se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gubi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nestanka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napajanja</a:t>
            </a:r>
            <a:r>
              <a:rPr lang="en-US" dirty="0"/>
              <a:t>)</a:t>
            </a:r>
            <a:endParaRPr lang="sr-Latn-RS" dirty="0"/>
          </a:p>
          <a:p>
            <a:r>
              <a:rPr lang="en-US" b="1" dirty="0" err="1">
                <a:solidFill>
                  <a:srgbClr val="FF0000"/>
                </a:solidFill>
              </a:rPr>
              <a:t>fizički</a:t>
            </a:r>
            <a:r>
              <a:rPr lang="en-US" b="1" dirty="0">
                <a:solidFill>
                  <a:srgbClr val="FF0000"/>
                </a:solidFill>
              </a:rPr>
              <a:t> tip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sr-Latn-RS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poluprovodničke</a:t>
            </a:r>
            <a:r>
              <a:rPr lang="en-US" dirty="0"/>
              <a:t> (</a:t>
            </a:r>
            <a:r>
              <a:rPr lang="en-US" dirty="0" err="1"/>
              <a:t>integrisana</a:t>
            </a:r>
            <a:r>
              <a:rPr lang="en-US" dirty="0"/>
              <a:t> kola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tranzistora</a:t>
            </a:r>
            <a:r>
              <a:rPr lang="en-US" dirty="0"/>
              <a:t> </a:t>
            </a:r>
            <a:r>
              <a:rPr lang="en-US" dirty="0" err="1"/>
              <a:t>utisnutih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silicijumski</a:t>
            </a:r>
            <a:r>
              <a:rPr lang="en-US" dirty="0"/>
              <a:t> </a:t>
            </a:r>
            <a:r>
              <a:rPr lang="en-US" dirty="0" err="1"/>
              <a:t>čip</a:t>
            </a:r>
            <a:r>
              <a:rPr lang="en-US" dirty="0"/>
              <a:t>), </a:t>
            </a:r>
            <a:endParaRPr lang="sr-Latn-R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magnetske</a:t>
            </a:r>
            <a:r>
              <a:rPr lang="en-US" dirty="0"/>
              <a:t> (</a:t>
            </a:r>
            <a:r>
              <a:rPr lang="en-US" dirty="0" err="1"/>
              <a:t>površine</a:t>
            </a:r>
            <a:r>
              <a:rPr lang="en-US" dirty="0"/>
              <a:t> </a:t>
            </a:r>
            <a:r>
              <a:rPr lang="en-US" dirty="0" err="1"/>
              <a:t>premazane</a:t>
            </a:r>
            <a:r>
              <a:rPr lang="en-US" dirty="0"/>
              <a:t> </a:t>
            </a:r>
            <a:r>
              <a:rPr lang="en-US" dirty="0" err="1"/>
              <a:t>feromagnetnim</a:t>
            </a:r>
            <a:r>
              <a:rPr lang="en-US" dirty="0"/>
              <a:t> </a:t>
            </a:r>
            <a:r>
              <a:rPr lang="en-US" dirty="0" err="1"/>
              <a:t>materijalom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R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optičke</a:t>
            </a:r>
            <a:r>
              <a:rPr lang="en-US" dirty="0"/>
              <a:t> (</a:t>
            </a:r>
            <a:r>
              <a:rPr lang="en-US" dirty="0" err="1"/>
              <a:t>polikarbonatne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presvučene</a:t>
            </a:r>
            <a:r>
              <a:rPr lang="en-US" dirty="0"/>
              <a:t> </a:t>
            </a:r>
            <a:r>
              <a:rPr lang="en-US" dirty="0" err="1"/>
              <a:t>slojem</a:t>
            </a:r>
            <a:r>
              <a:rPr lang="en-US" dirty="0"/>
              <a:t> </a:t>
            </a:r>
            <a:r>
              <a:rPr lang="en-US" dirty="0" err="1"/>
              <a:t>reflektujućeg</a:t>
            </a:r>
            <a:r>
              <a:rPr lang="en-US" dirty="0"/>
              <a:t> </a:t>
            </a:r>
            <a:r>
              <a:rPr lang="en-US" dirty="0" err="1"/>
              <a:t>aluminijuma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1408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3B66-1D39-42BE-A4ED-FE6412E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memorije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A57A3-8286-4793-A270-212D65AA6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kapacitet</a:t>
            </a:r>
            <a:r>
              <a:rPr lang="en-US" dirty="0"/>
              <a:t> – </a:t>
            </a:r>
            <a:r>
              <a:rPr lang="en-US" dirty="0" err="1"/>
              <a:t>maksimalna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merena</a:t>
            </a:r>
            <a:r>
              <a:rPr lang="en-US" dirty="0"/>
              <a:t> u </a:t>
            </a:r>
            <a:r>
              <a:rPr lang="en-US" dirty="0" err="1"/>
              <a:t>bitovima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bajtovima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sadržati</a:t>
            </a:r>
            <a:r>
              <a:rPr lang="en-US" dirty="0"/>
              <a:t> </a:t>
            </a:r>
            <a:r>
              <a:rPr lang="en-US" dirty="0" err="1"/>
              <a:t>memorija</a:t>
            </a:r>
            <a:endParaRPr lang="sr-Latn-RS" dirty="0"/>
          </a:p>
          <a:p>
            <a:r>
              <a:rPr lang="en-US" b="1" dirty="0" err="1">
                <a:solidFill>
                  <a:srgbClr val="FF0000"/>
                </a:solidFill>
              </a:rPr>
              <a:t>jedinica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prenosa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bajt</a:t>
            </a:r>
            <a:r>
              <a:rPr lang="en-US" dirty="0"/>
              <a:t> (u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(</a:t>
            </a:r>
            <a:r>
              <a:rPr lang="en-US" dirty="0" err="1"/>
              <a:t>nekoliko</a:t>
            </a:r>
            <a:r>
              <a:rPr lang="en-US" dirty="0"/>
              <a:t> KB </a:t>
            </a:r>
            <a:r>
              <a:rPr lang="en-US" dirty="0" err="1"/>
              <a:t>ili</a:t>
            </a:r>
            <a:r>
              <a:rPr lang="en-US" dirty="0"/>
              <a:t> MB,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spoljašnje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)</a:t>
            </a:r>
            <a:endParaRPr lang="sr-Latn-RS" dirty="0"/>
          </a:p>
          <a:p>
            <a:r>
              <a:rPr lang="en-US" b="1" dirty="0" err="1">
                <a:solidFill>
                  <a:srgbClr val="FF0000"/>
                </a:solidFill>
              </a:rPr>
              <a:t>adresivost</a:t>
            </a:r>
            <a:r>
              <a:rPr lang="en-US" dirty="0"/>
              <a:t> </a:t>
            </a:r>
            <a:endParaRPr lang="sr-Latn-R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adresive</a:t>
            </a:r>
            <a:r>
              <a:rPr lang="en-US" dirty="0"/>
              <a:t> (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se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bajtu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)</a:t>
            </a:r>
            <a:endParaRPr lang="sr-Latn-R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poluadresive</a:t>
            </a:r>
            <a:r>
              <a:rPr lang="en-US" dirty="0"/>
              <a:t> (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grupi</a:t>
            </a:r>
            <a:r>
              <a:rPr lang="en-US" dirty="0"/>
              <a:t> </a:t>
            </a:r>
            <a:r>
              <a:rPr lang="en-US" dirty="0" err="1"/>
              <a:t>bajtova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R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neadresive</a:t>
            </a:r>
            <a:r>
              <a:rPr lang="en-US" dirty="0"/>
              <a:t> (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onemogućen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sadržaju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5725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3B66-1D39-42BE-A4ED-FE6412E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memorije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A57A3-8286-4793-A270-212D65AA6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lnSpcReduction="10000"/>
          </a:bodyPr>
          <a:lstStyle/>
          <a:p>
            <a:r>
              <a:rPr lang="en-US" b="1">
                <a:solidFill>
                  <a:srgbClr val="FF0000"/>
                </a:solidFill>
              </a:rPr>
              <a:t>cena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– ovaj atribut se češće posmatra kroz odnos cena/kapacitet koji ilustruje cenu koštanja memorije po jedinici kapaciteta, bitu ili bajtu, nego kao apsolutni iznos</a:t>
            </a:r>
          </a:p>
          <a:p>
            <a:r>
              <a:rPr lang="en-US" b="1">
                <a:solidFill>
                  <a:srgbClr val="FF0000"/>
                </a:solidFill>
              </a:rPr>
              <a:t>vreme pristupa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– je atribut koji predstavlja izuzetno mali vremenski interval (reda veličina od mili do piko sekunde) koji započinje činom iniciranja komunikacije sa memorijom, a završava se pronalaženjem podatka u okviru memorijske lokacije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32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3B66-1D39-42BE-A4ED-FE6412E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memorije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A57A3-8286-4793-A270-212D65AA6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30383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 err="1">
                <a:solidFill>
                  <a:srgbClr val="FF0000"/>
                </a:solidFill>
              </a:rPr>
              <a:t>načini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pristupa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moguća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u </a:t>
            </a:r>
            <a:r>
              <a:rPr lang="en-US" dirty="0" err="1"/>
              <a:t>memoriji</a:t>
            </a:r>
            <a:r>
              <a:rPr lang="en-US" dirty="0"/>
              <a:t>: </a:t>
            </a:r>
          </a:p>
          <a:p>
            <a:pPr lvl="1"/>
            <a:r>
              <a:rPr lang="en-US" sz="3300" i="1" dirty="0" err="1">
                <a:solidFill>
                  <a:srgbClr val="FF0000"/>
                </a:solidFill>
              </a:rPr>
              <a:t>sekvencijalni</a:t>
            </a:r>
            <a:r>
              <a:rPr lang="en-US" sz="3300" dirty="0">
                <a:solidFill>
                  <a:srgbClr val="FF0000"/>
                </a:solidFill>
              </a:rPr>
              <a:t> </a:t>
            </a:r>
            <a:r>
              <a:rPr lang="en-US" sz="3300" dirty="0"/>
              <a:t>- </a:t>
            </a:r>
            <a:r>
              <a:rPr lang="en-US" sz="3300" dirty="0" err="1"/>
              <a:t>podaci</a:t>
            </a:r>
            <a:r>
              <a:rPr lang="en-US" sz="3300" dirty="0"/>
              <a:t> </a:t>
            </a:r>
            <a:r>
              <a:rPr lang="en-US" sz="3300" dirty="0" err="1"/>
              <a:t>organizovani</a:t>
            </a:r>
            <a:r>
              <a:rPr lang="en-US" sz="3300" dirty="0"/>
              <a:t> u </a:t>
            </a:r>
            <a:r>
              <a:rPr lang="en-US" sz="3300" dirty="0" err="1"/>
              <a:t>grupe</a:t>
            </a:r>
            <a:r>
              <a:rPr lang="en-US" sz="3300" dirty="0"/>
              <a:t> (</a:t>
            </a:r>
            <a:r>
              <a:rPr lang="en-US" sz="3300" dirty="0" err="1"/>
              <a:t>slogove</a:t>
            </a:r>
            <a:r>
              <a:rPr lang="en-US" sz="3300" dirty="0"/>
              <a:t>)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upisuju</a:t>
            </a:r>
            <a:r>
              <a:rPr lang="en-US" sz="3300" dirty="0"/>
              <a:t> se u </a:t>
            </a:r>
            <a:r>
              <a:rPr lang="en-US" sz="3300" dirty="0" err="1"/>
              <a:t>redosledu</a:t>
            </a:r>
            <a:r>
              <a:rPr lang="en-US" sz="3300" dirty="0"/>
              <a:t> </a:t>
            </a:r>
            <a:r>
              <a:rPr lang="en-US" sz="3300" dirty="0" err="1"/>
              <a:t>unošenja</a:t>
            </a:r>
            <a:r>
              <a:rPr lang="en-US" sz="3300" dirty="0"/>
              <a:t>. Da bi se </a:t>
            </a:r>
            <a:r>
              <a:rPr lang="en-US" sz="3300" dirty="0" err="1"/>
              <a:t>pročitao</a:t>
            </a:r>
            <a:r>
              <a:rPr lang="en-US" sz="3300" dirty="0"/>
              <a:t> </a:t>
            </a:r>
            <a:r>
              <a:rPr lang="en-US" sz="3300" dirty="0" err="1"/>
              <a:t>potreban</a:t>
            </a:r>
            <a:r>
              <a:rPr lang="en-US" sz="3300" dirty="0"/>
              <a:t> </a:t>
            </a:r>
            <a:r>
              <a:rPr lang="en-US" sz="3300" dirty="0" err="1"/>
              <a:t>podatak</a:t>
            </a:r>
            <a:r>
              <a:rPr lang="en-US" sz="3300" dirty="0"/>
              <a:t> </a:t>
            </a:r>
            <a:r>
              <a:rPr lang="en-US" sz="3300" dirty="0" err="1"/>
              <a:t>neophodno</a:t>
            </a:r>
            <a:r>
              <a:rPr lang="en-US" sz="3300" dirty="0"/>
              <a:t> je </a:t>
            </a:r>
            <a:r>
              <a:rPr lang="en-US" sz="3300" dirty="0" err="1"/>
              <a:t>pročitati</a:t>
            </a:r>
            <a:r>
              <a:rPr lang="en-US" sz="3300" dirty="0"/>
              <a:t> </a:t>
            </a:r>
            <a:r>
              <a:rPr lang="en-US" sz="3300" dirty="0" err="1"/>
              <a:t>sve</a:t>
            </a:r>
            <a:r>
              <a:rPr lang="en-US" sz="3300" dirty="0"/>
              <a:t> </a:t>
            </a:r>
            <a:r>
              <a:rPr lang="en-US" sz="3300" dirty="0" err="1"/>
              <a:t>podatke</a:t>
            </a:r>
            <a:r>
              <a:rPr lang="en-US" sz="3300" dirty="0"/>
              <a:t> </a:t>
            </a:r>
            <a:r>
              <a:rPr lang="en-US" sz="3300" dirty="0" err="1"/>
              <a:t>koji</a:t>
            </a:r>
            <a:r>
              <a:rPr lang="en-US" sz="3300" dirty="0"/>
              <a:t> mu </a:t>
            </a:r>
            <a:r>
              <a:rPr lang="en-US" sz="3300" dirty="0" err="1"/>
              <a:t>prethode</a:t>
            </a:r>
            <a:r>
              <a:rPr lang="en-US" sz="3300" dirty="0"/>
              <a:t> </a:t>
            </a:r>
            <a:r>
              <a:rPr lang="en-US" sz="3300" dirty="0" err="1"/>
              <a:t>zbog</a:t>
            </a:r>
            <a:r>
              <a:rPr lang="en-US" sz="3300" dirty="0"/>
              <a:t> </a:t>
            </a:r>
            <a:r>
              <a:rPr lang="en-US" sz="3300" dirty="0" err="1"/>
              <a:t>čega</a:t>
            </a:r>
            <a:r>
              <a:rPr lang="en-US" sz="3300" dirty="0"/>
              <a:t> je </a:t>
            </a:r>
            <a:r>
              <a:rPr lang="en-US" sz="3300" dirty="0" err="1"/>
              <a:t>vreme</a:t>
            </a:r>
            <a:r>
              <a:rPr lang="en-US" sz="3300" dirty="0"/>
              <a:t> </a:t>
            </a:r>
            <a:r>
              <a:rPr lang="en-US" sz="3300" dirty="0" err="1"/>
              <a:t>pretrage</a:t>
            </a:r>
            <a:r>
              <a:rPr lang="en-US" sz="3300" dirty="0"/>
              <a:t> </a:t>
            </a:r>
            <a:r>
              <a:rPr lang="en-US" sz="3300" dirty="0" err="1"/>
              <a:t>vrlo</a:t>
            </a:r>
            <a:r>
              <a:rPr lang="en-US" sz="3300" dirty="0"/>
              <a:t> </a:t>
            </a:r>
            <a:r>
              <a:rPr lang="en-US" sz="3300" dirty="0" err="1"/>
              <a:t>veliko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zavisi</a:t>
            </a:r>
            <a:r>
              <a:rPr lang="en-US" sz="3300" dirty="0"/>
              <a:t> od </a:t>
            </a:r>
            <a:r>
              <a:rPr lang="en-US" sz="3300" dirty="0" err="1"/>
              <a:t>njegove</a:t>
            </a:r>
            <a:r>
              <a:rPr lang="en-US" sz="3300" dirty="0"/>
              <a:t> </a:t>
            </a:r>
            <a:r>
              <a:rPr lang="en-US" sz="3300" dirty="0" err="1"/>
              <a:t>lokacije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medijumu</a:t>
            </a:r>
            <a:r>
              <a:rPr lang="en-US" sz="3300" dirty="0"/>
              <a:t>. Primer </a:t>
            </a:r>
            <a:r>
              <a:rPr lang="en-US" sz="3300" dirty="0" err="1"/>
              <a:t>su</a:t>
            </a:r>
            <a:r>
              <a:rPr lang="en-US" sz="3300" dirty="0"/>
              <a:t> </a:t>
            </a:r>
            <a:r>
              <a:rPr lang="en-US" sz="3300" dirty="0" err="1"/>
              <a:t>magnetne</a:t>
            </a:r>
            <a:r>
              <a:rPr lang="en-US" sz="3300" dirty="0"/>
              <a:t> </a:t>
            </a:r>
            <a:r>
              <a:rPr lang="en-US" sz="3300" dirty="0" err="1"/>
              <a:t>trake</a:t>
            </a:r>
            <a:r>
              <a:rPr lang="en-US" sz="3300" dirty="0"/>
              <a:t> </a:t>
            </a:r>
            <a:r>
              <a:rPr lang="en-US" sz="3300" dirty="0" err="1"/>
              <a:t>koja</a:t>
            </a:r>
            <a:r>
              <a:rPr lang="en-US" sz="3300" dirty="0"/>
              <a:t> je </a:t>
            </a:r>
            <a:r>
              <a:rPr lang="en-US" sz="3300" dirty="0" err="1"/>
              <a:t>identična</a:t>
            </a:r>
            <a:r>
              <a:rPr lang="en-US" sz="3300" dirty="0"/>
              <a:t> audio </a:t>
            </a:r>
            <a:r>
              <a:rPr lang="en-US" sz="3300" dirty="0" err="1"/>
              <a:t>ili</a:t>
            </a:r>
            <a:r>
              <a:rPr lang="en-US" sz="3300" dirty="0"/>
              <a:t> video </a:t>
            </a:r>
            <a:r>
              <a:rPr lang="en-US" sz="3300" dirty="0" err="1"/>
              <a:t>kaseti</a:t>
            </a:r>
            <a:r>
              <a:rPr lang="en-US" sz="3300" dirty="0"/>
              <a:t>, </a:t>
            </a:r>
          </a:p>
          <a:p>
            <a:pPr lvl="1"/>
            <a:r>
              <a:rPr lang="en-US" sz="3300" i="1" dirty="0" err="1">
                <a:solidFill>
                  <a:srgbClr val="FF0000"/>
                </a:solidFill>
              </a:rPr>
              <a:t>direktan</a:t>
            </a:r>
            <a:r>
              <a:rPr lang="en-US" sz="3300" dirty="0">
                <a:solidFill>
                  <a:srgbClr val="FF0000"/>
                </a:solidFill>
              </a:rPr>
              <a:t> </a:t>
            </a:r>
            <a:r>
              <a:rPr lang="en-US" sz="3300" dirty="0"/>
              <a:t>- do </a:t>
            </a:r>
            <a:r>
              <a:rPr lang="en-US" sz="3300" dirty="0" err="1"/>
              <a:t>željenog</a:t>
            </a:r>
            <a:r>
              <a:rPr lang="en-US" sz="3300" dirty="0"/>
              <a:t> </a:t>
            </a:r>
            <a:r>
              <a:rPr lang="en-US" sz="3300" dirty="0" err="1"/>
              <a:t>podatka</a:t>
            </a:r>
            <a:r>
              <a:rPr lang="en-US" sz="3300" dirty="0"/>
              <a:t> ( </a:t>
            </a:r>
            <a:r>
              <a:rPr lang="en-US" sz="3300" dirty="0" err="1"/>
              <a:t>ili</a:t>
            </a:r>
            <a:r>
              <a:rPr lang="en-US" sz="3300" dirty="0"/>
              <a:t> </a:t>
            </a:r>
            <a:r>
              <a:rPr lang="en-US" sz="3300" dirty="0" err="1"/>
              <a:t>sloga</a:t>
            </a:r>
            <a:r>
              <a:rPr lang="en-US" sz="3300" dirty="0"/>
              <a:t>) se </a:t>
            </a:r>
            <a:r>
              <a:rPr lang="en-US" sz="3300" dirty="0" err="1"/>
              <a:t>dolazi</a:t>
            </a:r>
            <a:r>
              <a:rPr lang="en-US" sz="3300" dirty="0"/>
              <a:t> </a:t>
            </a:r>
            <a:r>
              <a:rPr lang="en-US" sz="3300" dirty="0" err="1"/>
              <a:t>direktno</a:t>
            </a:r>
            <a:r>
              <a:rPr lang="en-US" sz="3300" dirty="0"/>
              <a:t> </a:t>
            </a:r>
            <a:r>
              <a:rPr lang="en-US" sz="3300" dirty="0" err="1"/>
              <a:t>preko</a:t>
            </a:r>
            <a:r>
              <a:rPr lang="en-US" sz="3300" dirty="0"/>
              <a:t> </a:t>
            </a:r>
            <a:r>
              <a:rPr lang="en-US" sz="3300" dirty="0" err="1"/>
              <a:t>njegove</a:t>
            </a:r>
            <a:r>
              <a:rPr lang="en-US" sz="3300" dirty="0"/>
              <a:t> </a:t>
            </a:r>
            <a:r>
              <a:rPr lang="en-US" sz="3300" dirty="0" err="1"/>
              <a:t>adrese</a:t>
            </a:r>
            <a:r>
              <a:rPr lang="en-US" sz="3300" dirty="0"/>
              <a:t> u </a:t>
            </a:r>
            <a:r>
              <a:rPr lang="en-US" sz="3300" dirty="0" err="1"/>
              <a:t>memoriji</a:t>
            </a:r>
            <a:r>
              <a:rPr lang="en-US" sz="3300" dirty="0"/>
              <a:t>. </a:t>
            </a:r>
            <a:r>
              <a:rPr lang="en-US" sz="3300" dirty="0" err="1"/>
              <a:t>Adresa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kojoj</a:t>
            </a:r>
            <a:r>
              <a:rPr lang="en-US" sz="3300" dirty="0"/>
              <a:t> je </a:t>
            </a:r>
            <a:r>
              <a:rPr lang="en-US" sz="3300" dirty="0" err="1"/>
              <a:t>zapisan</a:t>
            </a:r>
            <a:r>
              <a:rPr lang="en-US" sz="3300" dirty="0"/>
              <a:t> </a:t>
            </a:r>
            <a:r>
              <a:rPr lang="en-US" sz="3300" dirty="0" err="1"/>
              <a:t>podatak</a:t>
            </a:r>
            <a:r>
              <a:rPr lang="en-US" sz="3300" dirty="0"/>
              <a:t> je u </a:t>
            </a:r>
            <a:r>
              <a:rPr lang="en-US" sz="3300" dirty="0" err="1"/>
              <a:t>direktnoj</a:t>
            </a:r>
            <a:r>
              <a:rPr lang="en-US" sz="3300" dirty="0"/>
              <a:t> </a:t>
            </a:r>
            <a:r>
              <a:rPr lang="en-US" sz="3300" dirty="0" err="1"/>
              <a:t>vezi</a:t>
            </a:r>
            <a:r>
              <a:rPr lang="en-US" sz="3300" dirty="0"/>
              <a:t> </a:t>
            </a:r>
            <a:r>
              <a:rPr lang="en-US" sz="3300" dirty="0" err="1"/>
              <a:t>sa</a:t>
            </a:r>
            <a:r>
              <a:rPr lang="en-US" sz="3300" dirty="0"/>
              <a:t> </a:t>
            </a:r>
            <a:r>
              <a:rPr lang="en-US" sz="3300" dirty="0" err="1"/>
              <a:t>njegovom</a:t>
            </a:r>
            <a:r>
              <a:rPr lang="en-US" sz="3300" dirty="0"/>
              <a:t> </a:t>
            </a:r>
            <a:r>
              <a:rPr lang="en-US" sz="3300" dirty="0" err="1"/>
              <a:t>fizičkom</a:t>
            </a:r>
            <a:r>
              <a:rPr lang="en-US" sz="3300" dirty="0"/>
              <a:t> </a:t>
            </a:r>
            <a:r>
              <a:rPr lang="en-US" sz="3300" dirty="0" err="1"/>
              <a:t>lokacijom</a:t>
            </a:r>
            <a:r>
              <a:rPr lang="en-US" sz="3300" dirty="0"/>
              <a:t>. Da bi se </a:t>
            </a:r>
            <a:r>
              <a:rPr lang="en-US" sz="3300" dirty="0" err="1"/>
              <a:t>izvršilo</a:t>
            </a:r>
            <a:r>
              <a:rPr lang="en-US" sz="3300" dirty="0"/>
              <a:t> </a:t>
            </a:r>
            <a:r>
              <a:rPr lang="en-US" sz="3300" dirty="0" err="1"/>
              <a:t>čitanje</a:t>
            </a:r>
            <a:r>
              <a:rPr lang="en-US" sz="3300" dirty="0"/>
              <a:t> </a:t>
            </a:r>
            <a:r>
              <a:rPr lang="en-US" sz="3300" dirty="0" err="1"/>
              <a:t>željenog</a:t>
            </a:r>
            <a:r>
              <a:rPr lang="en-US" sz="3300" dirty="0"/>
              <a:t> </a:t>
            </a:r>
            <a:r>
              <a:rPr lang="en-US" sz="3300" dirty="0" err="1"/>
              <a:t>podatka</a:t>
            </a:r>
            <a:r>
              <a:rPr lang="en-US" sz="3300" dirty="0"/>
              <a:t> </a:t>
            </a:r>
            <a:r>
              <a:rPr lang="en-US" sz="3300" dirty="0" err="1"/>
              <a:t>potrebno</a:t>
            </a:r>
            <a:r>
              <a:rPr lang="en-US" sz="3300" dirty="0"/>
              <a:t> je </a:t>
            </a:r>
            <a:r>
              <a:rPr lang="en-US" sz="3300" dirty="0" err="1"/>
              <a:t>pozicionirati</a:t>
            </a:r>
            <a:r>
              <a:rPr lang="en-US" sz="3300" dirty="0"/>
              <a:t> </a:t>
            </a:r>
            <a:r>
              <a:rPr lang="en-US" sz="3300" dirty="0" err="1"/>
              <a:t>uređaj</a:t>
            </a:r>
            <a:r>
              <a:rPr lang="en-US" sz="3300" dirty="0"/>
              <a:t> za </a:t>
            </a:r>
            <a:r>
              <a:rPr lang="en-US" sz="3300" dirty="0" err="1"/>
              <a:t>čitanje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njegovu</a:t>
            </a:r>
            <a:r>
              <a:rPr lang="en-US" sz="3300" dirty="0"/>
              <a:t> </a:t>
            </a:r>
            <a:r>
              <a:rPr lang="en-US" sz="3300" dirty="0" err="1"/>
              <a:t>adresu</a:t>
            </a:r>
            <a:r>
              <a:rPr lang="en-US" sz="3300" dirty="0"/>
              <a:t>. </a:t>
            </a:r>
            <a:r>
              <a:rPr lang="en-US" sz="3300" dirty="0" err="1"/>
              <a:t>Zbog</a:t>
            </a:r>
            <a:r>
              <a:rPr lang="en-US" sz="3300" dirty="0"/>
              <a:t> toga </a:t>
            </a:r>
            <a:r>
              <a:rPr lang="en-US" sz="3300" dirty="0" err="1"/>
              <a:t>vreme</a:t>
            </a:r>
            <a:r>
              <a:rPr lang="en-US" sz="3300" dirty="0"/>
              <a:t> </a:t>
            </a:r>
            <a:r>
              <a:rPr lang="en-US" sz="3300" dirty="0" err="1"/>
              <a:t>pristupa</a:t>
            </a:r>
            <a:r>
              <a:rPr lang="en-US" sz="3300" dirty="0"/>
              <a:t> </a:t>
            </a:r>
            <a:r>
              <a:rPr lang="en-US" sz="3300" dirty="0" err="1"/>
              <a:t>podacima</a:t>
            </a:r>
            <a:r>
              <a:rPr lang="en-US" sz="3300" dirty="0"/>
              <a:t> </a:t>
            </a:r>
            <a:r>
              <a:rPr lang="en-US" sz="3300" dirty="0" err="1"/>
              <a:t>zavisi</a:t>
            </a:r>
            <a:r>
              <a:rPr lang="en-US" sz="3300" dirty="0"/>
              <a:t> od </a:t>
            </a:r>
            <a:r>
              <a:rPr lang="en-US" sz="3300" dirty="0" err="1"/>
              <a:t>njihove</a:t>
            </a:r>
            <a:r>
              <a:rPr lang="en-US" sz="3300" dirty="0"/>
              <a:t> </a:t>
            </a:r>
            <a:r>
              <a:rPr lang="en-US" sz="3300" dirty="0" err="1"/>
              <a:t>lokacije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memorijskom</a:t>
            </a:r>
            <a:r>
              <a:rPr lang="en-US" sz="3300" dirty="0"/>
              <a:t> </a:t>
            </a:r>
            <a:r>
              <a:rPr lang="en-US" sz="3300" dirty="0" err="1"/>
              <a:t>medijumu</a:t>
            </a:r>
            <a:r>
              <a:rPr lang="en-US" sz="3300" dirty="0"/>
              <a:t>. Primer </a:t>
            </a:r>
            <a:r>
              <a:rPr lang="en-US" sz="3300" dirty="0" err="1"/>
              <a:t>su</a:t>
            </a:r>
            <a:r>
              <a:rPr lang="en-US" sz="3300" dirty="0"/>
              <a:t> hard </a:t>
            </a:r>
            <a:r>
              <a:rPr lang="en-US" sz="3300" dirty="0" err="1"/>
              <a:t>diskovi</a:t>
            </a:r>
            <a:r>
              <a:rPr lang="en-US" sz="3300" dirty="0"/>
              <a:t>,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</a:p>
          <a:p>
            <a:pPr lvl="1"/>
            <a:r>
              <a:rPr lang="en-US" sz="3300" i="1" dirty="0" err="1">
                <a:solidFill>
                  <a:srgbClr val="FF0000"/>
                </a:solidFill>
              </a:rPr>
              <a:t>asocijativni</a:t>
            </a:r>
            <a:r>
              <a:rPr lang="en-US" sz="3300" dirty="0">
                <a:solidFill>
                  <a:srgbClr val="FF0000"/>
                </a:solidFill>
              </a:rPr>
              <a:t> </a:t>
            </a:r>
            <a:r>
              <a:rPr lang="en-US" sz="3300" dirty="0"/>
              <a:t>– </a:t>
            </a:r>
            <a:r>
              <a:rPr lang="en-US" sz="3300" dirty="0" err="1"/>
              <a:t>podacima</a:t>
            </a:r>
            <a:r>
              <a:rPr lang="en-US" sz="3300" dirty="0"/>
              <a:t> se </a:t>
            </a:r>
            <a:r>
              <a:rPr lang="en-US" sz="3300" dirty="0" err="1"/>
              <a:t>pristupa</a:t>
            </a:r>
            <a:r>
              <a:rPr lang="en-US" sz="3300" dirty="0"/>
              <a:t> ne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osnovu</a:t>
            </a:r>
            <a:r>
              <a:rPr lang="en-US" sz="3300" dirty="0"/>
              <a:t> </a:t>
            </a:r>
            <a:r>
              <a:rPr lang="en-US" sz="3300" dirty="0" err="1"/>
              <a:t>adrese</a:t>
            </a:r>
            <a:r>
              <a:rPr lang="en-US" sz="3300" dirty="0"/>
              <a:t> </a:t>
            </a:r>
            <a:r>
              <a:rPr lang="en-US" sz="3300" dirty="0" err="1"/>
              <a:t>nego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osnovu</a:t>
            </a:r>
            <a:r>
              <a:rPr lang="en-US" sz="3300" dirty="0"/>
              <a:t> </a:t>
            </a:r>
            <a:r>
              <a:rPr lang="en-US" sz="3300" dirty="0" err="1"/>
              <a:t>njihovog</a:t>
            </a:r>
            <a:r>
              <a:rPr lang="en-US" sz="3300" dirty="0"/>
              <a:t> </a:t>
            </a:r>
            <a:r>
              <a:rPr lang="en-US" sz="3300" dirty="0" err="1"/>
              <a:t>sadržaja</a:t>
            </a:r>
            <a:r>
              <a:rPr lang="en-US" sz="3300" dirty="0"/>
              <a:t>. Primer je </a:t>
            </a:r>
            <a:r>
              <a:rPr lang="en-US" sz="3300" dirty="0" err="1"/>
              <a:t>keš</a:t>
            </a:r>
            <a:r>
              <a:rPr lang="en-US" sz="3300" dirty="0"/>
              <a:t> </a:t>
            </a:r>
            <a:r>
              <a:rPr lang="en-US" sz="3300" dirty="0" err="1"/>
              <a:t>memorija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217840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3B66-1D39-42BE-A4ED-FE6412E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memorije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A57A3-8286-4793-A270-212D65AA6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vreme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memorijskog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ciklusa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je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zbir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dodatnog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potrebnog</a:t>
            </a:r>
            <a:r>
              <a:rPr lang="en-US" dirty="0"/>
              <a:t> za </a:t>
            </a:r>
            <a:r>
              <a:rPr lang="en-US" dirty="0" err="1"/>
              <a:t>ponovni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memoriji</a:t>
            </a:r>
            <a:r>
              <a:rPr lang="en-US" dirty="0"/>
              <a:t>, </a:t>
            </a:r>
            <a:endParaRPr lang="en-US" dirty="0">
              <a:sym typeface="Symbol"/>
            </a:endParaRPr>
          </a:p>
          <a:p>
            <a:r>
              <a:rPr lang="en-US" b="1" dirty="0" err="1">
                <a:solidFill>
                  <a:srgbClr val="FF0000"/>
                </a:solidFill>
              </a:rPr>
              <a:t>brzina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prenosa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– je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pročitati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u </a:t>
            </a:r>
            <a:r>
              <a:rPr lang="en-US" dirty="0" err="1"/>
              <a:t>memoriju</a:t>
            </a:r>
            <a:r>
              <a:rPr lang="en-US" dirty="0"/>
              <a:t> u </a:t>
            </a:r>
            <a:r>
              <a:rPr lang="en-US" dirty="0" err="1"/>
              <a:t>jedinici</a:t>
            </a:r>
            <a:r>
              <a:rPr lang="en-US" dirty="0"/>
              <a:t> </a:t>
            </a:r>
            <a:r>
              <a:rPr lang="en-US" dirty="0" err="1"/>
              <a:t>vremena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39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3B66-1D39-42BE-A4ED-FE6412E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memorije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A57A3-8286-4793-A270-212D65AA6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0000"/>
                </a:solidFill>
              </a:rPr>
              <a:t>mogućnost promene sadržaja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– Read Only ili ”samo za čitanje” (memorije čiji se sadržaj ne može naknadno menjati) i Read-Write ili ”upisno-čitajuće” (sa mogućnošću naknadne promene sadržaja)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2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3B66-1D39-42BE-A4ED-FE6412E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memorije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AC865B0-3B2D-4BCB-8480-6019DB6574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382000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3378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F336-9372-439B-9542-7AF5E65B2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5B3F2-5CBE-4A26-AC2D-DB5F82268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lokacije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,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kategoriji</a:t>
            </a:r>
            <a:r>
              <a:rPr lang="en-US" dirty="0"/>
              <a:t> :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Unutrašnjih</a:t>
            </a:r>
            <a:r>
              <a:rPr lang="en-US" b="1" dirty="0">
                <a:solidFill>
                  <a:srgbClr val="FF0000"/>
                </a:solidFill>
              </a:rPr>
              <a:t> -</a:t>
            </a:r>
            <a:r>
              <a:rPr lang="en-US" dirty="0"/>
              <a:t> </a:t>
            </a:r>
            <a:r>
              <a:rPr lang="en-US" dirty="0" err="1"/>
              <a:t>smeštenih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neposrednoj</a:t>
            </a:r>
            <a:r>
              <a:rPr lang="en-US" dirty="0"/>
              <a:t> </a:t>
            </a:r>
            <a:r>
              <a:rPr lang="en-US" dirty="0" err="1"/>
              <a:t>blizini</a:t>
            </a:r>
            <a:endParaRPr lang="en-US" dirty="0"/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Spoljašnjih</a:t>
            </a:r>
            <a:r>
              <a:rPr lang="en-US" b="1" dirty="0">
                <a:solidFill>
                  <a:srgbClr val="FF0000"/>
                </a:solidFill>
              </a:rPr>
              <a:t> -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locirane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od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kategoriji</a:t>
            </a:r>
            <a:r>
              <a:rPr lang="en-US" dirty="0"/>
              <a:t> </a:t>
            </a:r>
            <a:r>
              <a:rPr lang="en-US" dirty="0" err="1"/>
              <a:t>perifernih</a:t>
            </a:r>
            <a:r>
              <a:rPr lang="en-US" dirty="0"/>
              <a:t> </a:t>
            </a:r>
            <a:r>
              <a:rPr lang="en-US" dirty="0" err="1"/>
              <a:t>uređaja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97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Unutrašnja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lokacijski</a:t>
            </a:r>
            <a:r>
              <a:rPr lang="en-US" dirty="0"/>
              <a:t> </a:t>
            </a:r>
            <a:r>
              <a:rPr lang="en-US" dirty="0" err="1"/>
              <a:t>najbliža</a:t>
            </a:r>
            <a:r>
              <a:rPr lang="en-US" dirty="0"/>
              <a:t>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procesoru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za </a:t>
            </a:r>
            <a:r>
              <a:rPr lang="en-US" dirty="0" err="1"/>
              <a:t>posledicu</a:t>
            </a:r>
            <a:r>
              <a:rPr lang="en-US" dirty="0"/>
              <a:t> da se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komunikacija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hardverskih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procesorom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. </a:t>
            </a:r>
          </a:p>
          <a:p>
            <a:pPr lvl="1"/>
            <a:r>
              <a:rPr lang="sr-Latn-RS" dirty="0">
                <a:solidFill>
                  <a:srgbClr val="FF0000"/>
                </a:solidFill>
              </a:rPr>
              <a:t>Registri</a:t>
            </a:r>
          </a:p>
          <a:p>
            <a:pPr lvl="1"/>
            <a:r>
              <a:rPr lang="sr-Latn-RS" dirty="0">
                <a:solidFill>
                  <a:srgbClr val="FF0000"/>
                </a:solidFill>
              </a:rPr>
              <a:t>Keš memorija </a:t>
            </a:r>
          </a:p>
          <a:p>
            <a:pPr lvl="1"/>
            <a:r>
              <a:rPr lang="sr-Latn-RS" dirty="0">
                <a:solidFill>
                  <a:srgbClr val="FF0000"/>
                </a:solidFill>
              </a:rPr>
              <a:t>RAM</a:t>
            </a:r>
          </a:p>
          <a:p>
            <a:pPr lvl="1"/>
            <a:r>
              <a:rPr lang="sr-Latn-RS" dirty="0">
                <a:solidFill>
                  <a:srgbClr val="FF0000"/>
                </a:solidFill>
              </a:rPr>
              <a:t>ROM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1024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REGISTRI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Registri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memoriju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malog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za </a:t>
            </a:r>
            <a:r>
              <a:rPr lang="en-US" dirty="0" err="1"/>
              <a:t>skladištenje</a:t>
            </a:r>
            <a:r>
              <a:rPr lang="en-US" dirty="0"/>
              <a:t> </a:t>
            </a:r>
            <a:r>
              <a:rPr lang="en-US" dirty="0" err="1"/>
              <a:t>upravljačkih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privremenih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.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uobičajeno</a:t>
            </a:r>
            <a:r>
              <a:rPr lang="en-US" dirty="0"/>
              <a:t> je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registri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(primer 64-bitne </a:t>
            </a:r>
            <a:r>
              <a:rPr lang="en-US" dirty="0" err="1"/>
              <a:t>arhitekture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registri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64-bita).</a:t>
            </a:r>
            <a:endParaRPr lang="sr-Latn-RS" dirty="0"/>
          </a:p>
          <a:p>
            <a:r>
              <a:rPr lang="en-US" dirty="0" err="1"/>
              <a:t>Registri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(</a:t>
            </a:r>
            <a:r>
              <a:rPr lang="en-US" dirty="0" err="1"/>
              <a:t>akumulatori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specijalizovani</a:t>
            </a:r>
            <a:r>
              <a:rPr lang="en-US" dirty="0"/>
              <a:t> (</a:t>
            </a:r>
            <a:r>
              <a:rPr lang="en-US" dirty="0" err="1"/>
              <a:t>instrukcioni</a:t>
            </a:r>
            <a:r>
              <a:rPr lang="en-US" dirty="0"/>
              <a:t>, </a:t>
            </a:r>
            <a:r>
              <a:rPr lang="en-US" dirty="0" err="1"/>
              <a:t>memorijskih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, </a:t>
            </a:r>
            <a:r>
              <a:rPr lang="en-US" dirty="0" err="1"/>
              <a:t>prihvatni</a:t>
            </a:r>
            <a:r>
              <a:rPr lang="en-US" dirty="0"/>
              <a:t>, </a:t>
            </a:r>
            <a:r>
              <a:rPr lang="en-US" dirty="0" err="1"/>
              <a:t>kontrolni</a:t>
            </a:r>
            <a:r>
              <a:rPr lang="en-US" dirty="0"/>
              <a:t>, </a:t>
            </a:r>
            <a:r>
              <a:rPr lang="en-US" dirty="0" err="1"/>
              <a:t>brojač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). </a:t>
            </a:r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je </a:t>
            </a:r>
            <a:r>
              <a:rPr lang="en-US" dirty="0" err="1"/>
              <a:t>brojač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programski</a:t>
            </a:r>
            <a:r>
              <a:rPr lang="en-US" dirty="0"/>
              <a:t> </a:t>
            </a:r>
            <a:r>
              <a:rPr lang="en-US" dirty="0" err="1"/>
              <a:t>brojač</a:t>
            </a:r>
            <a:r>
              <a:rPr lang="en-US" dirty="0"/>
              <a:t> (PC – Program Counter)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ukazivanje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instrukciju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datom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obradu</a:t>
            </a:r>
            <a:r>
              <a:rPr lang="en-US" dirty="0"/>
              <a:t>.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, </a:t>
            </a:r>
            <a:r>
              <a:rPr lang="en-US" dirty="0" err="1"/>
              <a:t>veoma</a:t>
            </a:r>
            <a:r>
              <a:rPr lang="en-US" dirty="0"/>
              <a:t> je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(IR – Instruction Register)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instrukciju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/>
              <a:t>obrađuje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54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4F3B8-4349-4624-85E0-6F5360A76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>
                <a:solidFill>
                  <a:srgbClr val="FF0000"/>
                </a:solidFill>
                <a:effectLst/>
              </a:rPr>
              <a:t>Upravljačko-kontrolna jedinica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A1653-7B72-4AD3-B406-806BF5FFA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upravljačko-kontrolne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je </a:t>
            </a:r>
            <a:r>
              <a:rPr lang="en-US" u="sng" dirty="0" err="1"/>
              <a:t>usvojen</a:t>
            </a:r>
            <a:r>
              <a:rPr lang="en-US" u="sng" dirty="0"/>
              <a:t> </a:t>
            </a:r>
            <a:r>
              <a:rPr lang="en-US" u="sng" dirty="0" err="1"/>
              <a:t>iz</a:t>
            </a:r>
            <a:r>
              <a:rPr lang="en-US" u="sng" dirty="0"/>
              <a:t> </a:t>
            </a:r>
            <a:r>
              <a:rPr lang="en-US" u="sng" dirty="0" err="1"/>
              <a:t>nacrta</a:t>
            </a:r>
            <a:r>
              <a:rPr lang="en-US" u="sng" dirty="0"/>
              <a:t> </a:t>
            </a:r>
            <a:r>
              <a:rPr lang="en-US" u="sng" dirty="0" err="1"/>
              <a:t>fon</a:t>
            </a:r>
            <a:r>
              <a:rPr lang="en-US" u="sng" dirty="0"/>
              <a:t> </a:t>
            </a:r>
            <a:r>
              <a:rPr lang="en-US" u="sng" dirty="0" err="1"/>
              <a:t>Nojmanove</a:t>
            </a:r>
            <a:r>
              <a:rPr lang="en-US" u="sng" dirty="0"/>
              <a:t> </a:t>
            </a:r>
            <a:r>
              <a:rPr lang="en-US" u="sng" dirty="0" err="1"/>
              <a:t>mašine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reći</a:t>
            </a:r>
            <a:r>
              <a:rPr lang="en-US" dirty="0"/>
              <a:t> da je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ostala</a:t>
            </a:r>
            <a:r>
              <a:rPr lang="en-US" dirty="0"/>
              <a:t> </a:t>
            </a:r>
            <a:r>
              <a:rPr lang="en-US" dirty="0" err="1"/>
              <a:t>nepromenjena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možemo</a:t>
            </a:r>
            <a:r>
              <a:rPr lang="en-US" dirty="0"/>
              <a:t> da </a:t>
            </a:r>
            <a:r>
              <a:rPr lang="en-US" dirty="0" err="1"/>
              <a:t>kažemo</a:t>
            </a:r>
            <a:r>
              <a:rPr lang="en-US" dirty="0"/>
              <a:t> da </a:t>
            </a:r>
            <a:r>
              <a:rPr lang="en-US" dirty="0" err="1">
                <a:solidFill>
                  <a:srgbClr val="FF0000"/>
                </a:solidFill>
              </a:rPr>
              <a:t>upravljačko-kontrolna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jedinica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predstavlja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glavnog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supervizora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svih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koji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odvijaju</a:t>
            </a:r>
            <a:r>
              <a:rPr lang="en-US" dirty="0">
                <a:solidFill>
                  <a:srgbClr val="FF0000"/>
                </a:solidFill>
              </a:rPr>
              <a:t> u </a:t>
            </a:r>
            <a:r>
              <a:rPr lang="en-US" dirty="0" err="1">
                <a:solidFill>
                  <a:srgbClr val="FF0000"/>
                </a:solidFill>
              </a:rPr>
              <a:t>delu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obrade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podataka</a:t>
            </a:r>
            <a:r>
              <a:rPr lang="en-US" dirty="0"/>
              <a:t>.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sistematizovati</a:t>
            </a:r>
            <a:r>
              <a:rPr lang="en-US" dirty="0"/>
              <a:t> u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Unos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programskih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memorije</a:t>
            </a:r>
            <a:endParaRPr lang="en-US" dirty="0"/>
          </a:p>
          <a:p>
            <a:pPr lvl="1"/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prenosom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aritmetičko</a:t>
            </a:r>
            <a:r>
              <a:rPr lang="en-US" dirty="0"/>
              <a:t> </a:t>
            </a:r>
            <a:r>
              <a:rPr lang="en-US" dirty="0" err="1"/>
              <a:t>logičke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memorije</a:t>
            </a:r>
            <a:endParaRPr lang="en-US" dirty="0"/>
          </a:p>
          <a:p>
            <a:pPr lvl="1"/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izvršenja</a:t>
            </a:r>
            <a:r>
              <a:rPr lang="en-US" dirty="0"/>
              <a:t> </a:t>
            </a:r>
            <a:r>
              <a:rPr lang="en-US" dirty="0" err="1"/>
              <a:t>aritmetičkih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logičkih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ulazno-izlaznih</a:t>
            </a:r>
            <a:r>
              <a:rPr lang="en-US" dirty="0"/>
              <a:t> </a:t>
            </a:r>
            <a:r>
              <a:rPr lang="en-US" dirty="0" err="1"/>
              <a:t>jedinica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432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keš 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Keš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perifernih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hard </a:t>
            </a:r>
            <a:r>
              <a:rPr lang="en-US" dirty="0" err="1"/>
              <a:t>diskova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premošćava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u </a:t>
            </a:r>
            <a:r>
              <a:rPr lang="en-US" dirty="0" err="1"/>
              <a:t>brzini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spregnutnih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.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keš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da se </a:t>
            </a:r>
            <a:r>
              <a:rPr lang="en-US" dirty="0" err="1"/>
              <a:t>ubrza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(RAM) </a:t>
            </a:r>
            <a:r>
              <a:rPr lang="en-US" dirty="0" err="1"/>
              <a:t>memorije</a:t>
            </a:r>
            <a:r>
              <a:rPr lang="en-US" dirty="0"/>
              <a:t>.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keš</a:t>
            </a:r>
            <a:r>
              <a:rPr lang="en-US" dirty="0"/>
              <a:t> (</a:t>
            </a:r>
            <a:r>
              <a:rPr lang="en-US" dirty="0" err="1"/>
              <a:t>engl.</a:t>
            </a:r>
            <a:r>
              <a:rPr lang="en-US" dirty="0"/>
              <a:t> cache, od </a:t>
            </a:r>
            <a:r>
              <a:rPr lang="en-US" dirty="0" err="1"/>
              <a:t>francuskog</a:t>
            </a:r>
            <a:r>
              <a:rPr lang="en-US" dirty="0"/>
              <a:t> </a:t>
            </a:r>
            <a:r>
              <a:rPr lang="en-US" dirty="0" err="1"/>
              <a:t>cacher</a:t>
            </a:r>
            <a:r>
              <a:rPr lang="en-US" dirty="0"/>
              <a:t>)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tajno</a:t>
            </a:r>
            <a:r>
              <a:rPr lang="en-US" dirty="0"/>
              <a:t> </a:t>
            </a:r>
            <a:r>
              <a:rPr lang="en-US" dirty="0" err="1"/>
              <a:t>skladište</a:t>
            </a:r>
            <a:r>
              <a:rPr lang="en-US" dirty="0"/>
              <a:t>, </a:t>
            </a:r>
            <a:r>
              <a:rPr lang="en-US" dirty="0" err="1"/>
              <a:t>označava</a:t>
            </a:r>
            <a:r>
              <a:rPr lang="en-US" dirty="0"/>
              <a:t> da je ova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sakrivena</a:t>
            </a:r>
            <a:r>
              <a:rPr lang="en-US" dirty="0"/>
              <a:t> od </a:t>
            </a:r>
            <a:r>
              <a:rPr lang="en-US" dirty="0" err="1"/>
              <a:t>programera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da </a:t>
            </a:r>
            <a:r>
              <a:rPr lang="en-US" dirty="0" err="1"/>
              <a:t>programer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pristupi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Keš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skladišti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korišćene</a:t>
            </a:r>
            <a:r>
              <a:rPr lang="en-US" dirty="0"/>
              <a:t> </a:t>
            </a:r>
            <a:r>
              <a:rPr lang="en-US" dirty="0" err="1"/>
              <a:t>memorijske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. U </a:t>
            </a:r>
            <a:r>
              <a:rPr lang="en-US" dirty="0" err="1"/>
              <a:t>potrazi</a:t>
            </a:r>
            <a:r>
              <a:rPr lang="en-US" dirty="0"/>
              <a:t> za </a:t>
            </a:r>
            <a:r>
              <a:rPr lang="en-US" dirty="0" err="1"/>
              <a:t>rečima</a:t>
            </a:r>
            <a:r>
              <a:rPr lang="en-US" dirty="0"/>
              <a:t> </a:t>
            </a: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se </a:t>
            </a:r>
            <a:r>
              <a:rPr lang="en-US" dirty="0" err="1"/>
              <a:t>obraća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ne </a:t>
            </a:r>
            <a:r>
              <a:rPr lang="en-US" dirty="0" err="1"/>
              <a:t>pronađe</a:t>
            </a:r>
            <a:r>
              <a:rPr lang="en-US" dirty="0"/>
              <a:t> </a:t>
            </a:r>
            <a:r>
              <a:rPr lang="en-US" dirty="0" err="1"/>
              <a:t>potrebnu</a:t>
            </a:r>
            <a:r>
              <a:rPr lang="en-US" dirty="0"/>
              <a:t> </a:t>
            </a:r>
            <a:r>
              <a:rPr lang="en-US" dirty="0" err="1"/>
              <a:t>reč</a:t>
            </a:r>
            <a:r>
              <a:rPr lang="en-US" dirty="0"/>
              <a:t>,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pretragu</a:t>
            </a:r>
            <a:r>
              <a:rPr lang="en-US" dirty="0"/>
              <a:t> u </a:t>
            </a:r>
            <a:r>
              <a:rPr lang="en-US" dirty="0" err="1"/>
              <a:t>glavnoj</a:t>
            </a:r>
            <a:r>
              <a:rPr lang="en-US" dirty="0"/>
              <a:t> (RAM) </a:t>
            </a:r>
            <a:r>
              <a:rPr lang="en-US" dirty="0" err="1"/>
              <a:t>memoriji</a:t>
            </a:r>
            <a:r>
              <a:rPr lang="en-US" dirty="0"/>
              <a:t>. U </a:t>
            </a:r>
            <a:r>
              <a:rPr lang="en-US" dirty="0" err="1"/>
              <a:t>takvoj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 se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pretrage</a:t>
            </a:r>
            <a:r>
              <a:rPr lang="en-US" dirty="0"/>
              <a:t> </a:t>
            </a:r>
            <a:r>
              <a:rPr lang="en-US" dirty="0" err="1"/>
              <a:t>produžava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usporavanja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.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pronađe</a:t>
            </a:r>
            <a:r>
              <a:rPr lang="en-US" dirty="0"/>
              <a:t> </a:t>
            </a:r>
            <a:r>
              <a:rPr lang="en-US" dirty="0" err="1"/>
              <a:t>reč</a:t>
            </a:r>
            <a:r>
              <a:rPr lang="en-US" dirty="0"/>
              <a:t> u </a:t>
            </a:r>
            <a:r>
              <a:rPr lang="en-US" dirty="0" err="1"/>
              <a:t>glavnoj</a:t>
            </a:r>
            <a:r>
              <a:rPr lang="en-US" dirty="0"/>
              <a:t> </a:t>
            </a:r>
            <a:r>
              <a:rPr lang="en-US" dirty="0" err="1"/>
              <a:t>memoriji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prebacivanja</a:t>
            </a:r>
            <a:r>
              <a:rPr lang="en-US" dirty="0"/>
              <a:t> u </a:t>
            </a:r>
            <a:r>
              <a:rPr lang="en-US" dirty="0" err="1"/>
              <a:t>keš</a:t>
            </a:r>
            <a:r>
              <a:rPr lang="en-US" dirty="0"/>
              <a:t> </a:t>
            </a:r>
            <a:r>
              <a:rPr lang="en-US" dirty="0" err="1"/>
              <a:t>memoriju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susednih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keša</a:t>
            </a:r>
            <a:r>
              <a:rPr lang="en-US" dirty="0"/>
              <a:t>. </a:t>
            </a:r>
            <a:r>
              <a:rPr lang="en-US" dirty="0" err="1"/>
              <a:t>Ovakav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se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verovatnoće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u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intervalu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pristupati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susednim</a:t>
            </a:r>
            <a:r>
              <a:rPr lang="en-US" dirty="0"/>
              <a:t> </a:t>
            </a:r>
            <a:r>
              <a:rPr lang="en-US" dirty="0" err="1"/>
              <a:t>rečima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procesoru</a:t>
            </a:r>
            <a:r>
              <a:rPr lang="en-US" dirty="0"/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82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RAM 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Treći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je </a:t>
            </a:r>
            <a:r>
              <a:rPr lang="en-US" dirty="0" err="1"/>
              <a:t>glavna</a:t>
            </a:r>
            <a:r>
              <a:rPr lang="en-US" dirty="0"/>
              <a:t>, </a:t>
            </a:r>
            <a:r>
              <a:rPr lang="en-US" dirty="0" err="1"/>
              <a:t>operativna</a:t>
            </a:r>
            <a:r>
              <a:rPr lang="en-US" dirty="0"/>
              <a:t>, </a:t>
            </a:r>
            <a:r>
              <a:rPr lang="en-US" dirty="0" err="1"/>
              <a:t>radna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slučajnim</a:t>
            </a:r>
            <a:r>
              <a:rPr lang="en-US" dirty="0"/>
              <a:t> </a:t>
            </a:r>
            <a:r>
              <a:rPr lang="en-US" dirty="0" err="1"/>
              <a:t>pristupom</a:t>
            </a:r>
            <a:r>
              <a:rPr lang="en-US" dirty="0"/>
              <a:t> (RAM - Random Access Memory). </a:t>
            </a:r>
            <a:r>
              <a:rPr lang="en-US" dirty="0" err="1"/>
              <a:t>Preko</a:t>
            </a:r>
            <a:r>
              <a:rPr lang="en-US" dirty="0"/>
              <a:t> RAM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komunicira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uređajima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(</a:t>
            </a:r>
            <a:r>
              <a:rPr lang="en-US" dirty="0" err="1"/>
              <a:t>spoljašnjom</a:t>
            </a:r>
            <a:r>
              <a:rPr lang="en-US" dirty="0"/>
              <a:t> </a:t>
            </a:r>
            <a:r>
              <a:rPr lang="en-US" dirty="0" err="1"/>
              <a:t>memorijom</a:t>
            </a:r>
            <a:r>
              <a:rPr lang="en-US" dirty="0"/>
              <a:t>, U/I </a:t>
            </a:r>
            <a:r>
              <a:rPr lang="en-US" dirty="0" err="1"/>
              <a:t>uređajima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.). </a:t>
            </a:r>
            <a:r>
              <a:rPr lang="en-US" dirty="0" err="1"/>
              <a:t>Termin</a:t>
            </a:r>
            <a:r>
              <a:rPr lang="en-US" dirty="0"/>
              <a:t> </a:t>
            </a:r>
            <a:r>
              <a:rPr lang="en-US" dirty="0" err="1"/>
              <a:t>radna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potiče</a:t>
            </a:r>
            <a:r>
              <a:rPr lang="en-US" dirty="0"/>
              <a:t> od </a:t>
            </a:r>
            <a:r>
              <a:rPr lang="en-US" dirty="0" err="1"/>
              <a:t>činjenice</a:t>
            </a:r>
            <a:r>
              <a:rPr lang="en-US" dirty="0"/>
              <a:t> da se </a:t>
            </a:r>
            <a:r>
              <a:rPr lang="en-US" dirty="0" err="1"/>
              <a:t>programi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koda</a:t>
            </a:r>
            <a:r>
              <a:rPr lang="en-US" dirty="0"/>
              <a:t> (</a:t>
            </a:r>
            <a:r>
              <a:rPr lang="en-US" dirty="0" err="1"/>
              <a:t>niza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prevedenih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mašinski</a:t>
            </a:r>
            <a:r>
              <a:rPr lang="en-US" dirty="0"/>
              <a:t> </a:t>
            </a:r>
            <a:r>
              <a:rPr lang="en-US" dirty="0" err="1"/>
              <a:t>jezik</a:t>
            </a:r>
            <a:r>
              <a:rPr lang="en-US" dirty="0"/>
              <a:t>) </a:t>
            </a:r>
            <a:r>
              <a:rPr lang="en-US" dirty="0" err="1"/>
              <a:t>smeštaju</a:t>
            </a:r>
            <a:r>
              <a:rPr lang="en-US" dirty="0"/>
              <a:t> u RAM </a:t>
            </a:r>
            <a:r>
              <a:rPr lang="en-US" dirty="0" err="1"/>
              <a:t>odakle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procesorska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.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(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izvršavanja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) ne </a:t>
            </a:r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od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. Na </a:t>
            </a:r>
            <a:r>
              <a:rPr lang="en-US" dirty="0" err="1"/>
              <a:t>brzinu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radne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priključena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processor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za </a:t>
            </a:r>
            <a:r>
              <a:rPr lang="en-US" dirty="0" err="1"/>
              <a:t>adrese</a:t>
            </a:r>
            <a:r>
              <a:rPr lang="en-US" dirty="0"/>
              <a:t> I </a:t>
            </a:r>
            <a:r>
              <a:rPr lang="en-US" dirty="0" err="1"/>
              <a:t>podatke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94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RAM 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RAM </a:t>
            </a:r>
            <a:r>
              <a:rPr lang="en-US" dirty="0" err="1"/>
              <a:t>memorije</a:t>
            </a:r>
            <a:r>
              <a:rPr lang="en-US" dirty="0"/>
              <a:t>: </a:t>
            </a:r>
            <a:r>
              <a:rPr lang="en-US" b="1" dirty="0" err="1">
                <a:solidFill>
                  <a:srgbClr val="FF0000"/>
                </a:solidFill>
              </a:rPr>
              <a:t>statička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SRAM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dinamička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DRAM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Statička</a:t>
            </a:r>
            <a:r>
              <a:rPr lang="en-US" dirty="0"/>
              <a:t> RAM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spada</a:t>
            </a:r>
            <a:r>
              <a:rPr lang="en-US" dirty="0"/>
              <a:t> u rang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brzih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vremenom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nanosekunde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za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registara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keš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Dinamička</a:t>
            </a:r>
            <a:r>
              <a:rPr lang="en-US" dirty="0"/>
              <a:t> RAM 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od </a:t>
            </a:r>
            <a:r>
              <a:rPr lang="en-US" dirty="0" err="1"/>
              <a:t>statičke</a:t>
            </a:r>
            <a:r>
              <a:rPr lang="en-US" dirty="0"/>
              <a:t> RAM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za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63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rom 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ROM (Read Only Memory) je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čitanje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fabrički</a:t>
            </a:r>
            <a:r>
              <a:rPr lang="en-US" dirty="0"/>
              <a:t> </a:t>
            </a:r>
            <a:r>
              <a:rPr lang="en-US" dirty="0" err="1"/>
              <a:t>upisanih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programira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se ne </a:t>
            </a:r>
            <a:r>
              <a:rPr lang="en-US" dirty="0" err="1"/>
              <a:t>menja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gubi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isključi</a:t>
            </a:r>
            <a:r>
              <a:rPr lang="en-US" dirty="0"/>
              <a:t> </a:t>
            </a:r>
            <a:r>
              <a:rPr lang="en-US" dirty="0" err="1"/>
              <a:t>napajanje</a:t>
            </a:r>
            <a:r>
              <a:rPr lang="en-US" dirty="0"/>
              <a:t>. </a:t>
            </a:r>
            <a:r>
              <a:rPr lang="en-US" dirty="0" err="1"/>
              <a:t>Koristi</a:t>
            </a:r>
            <a:r>
              <a:rPr lang="en-US" dirty="0"/>
              <a:t> se za </a:t>
            </a:r>
            <a:r>
              <a:rPr lang="en-US" dirty="0" err="1"/>
              <a:t>čuvanje</a:t>
            </a:r>
            <a:r>
              <a:rPr lang="en-US" dirty="0"/>
              <a:t> BIOS-a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za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veš</a:t>
            </a:r>
            <a:r>
              <a:rPr lang="en-US" dirty="0"/>
              <a:t> </a:t>
            </a:r>
            <a:r>
              <a:rPr lang="en-US" dirty="0" err="1"/>
              <a:t>mašina</a:t>
            </a:r>
            <a:r>
              <a:rPr lang="en-US" dirty="0"/>
              <a:t>). </a:t>
            </a:r>
            <a:endParaRPr lang="sr-Latn-RS" dirty="0"/>
          </a:p>
          <a:p>
            <a:r>
              <a:rPr lang="en-US" dirty="0"/>
              <a:t>BIOS (Basic Input Output System) je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računarskih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ugrađenih</a:t>
            </a:r>
            <a:r>
              <a:rPr lang="en-US" dirty="0"/>
              <a:t> u </a:t>
            </a:r>
            <a:r>
              <a:rPr lang="en-US" dirty="0" err="1"/>
              <a:t>čip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.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uključivanja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BIOS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prepoznavanje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proveru</a:t>
            </a:r>
            <a:r>
              <a:rPr lang="en-US" dirty="0"/>
              <a:t> </a:t>
            </a:r>
            <a:r>
              <a:rPr lang="en-US" dirty="0" err="1"/>
              <a:t>funkcionalnosti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hardverskih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 u </a:t>
            </a:r>
            <a:r>
              <a:rPr lang="en-US" dirty="0" err="1"/>
              <a:t>konfiguraciji</a:t>
            </a:r>
            <a:r>
              <a:rPr lang="en-US" dirty="0"/>
              <a:t>, a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toga </a:t>
            </a:r>
            <a:r>
              <a:rPr lang="en-US" dirty="0" err="1"/>
              <a:t>pronalazi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učitava</a:t>
            </a:r>
            <a:r>
              <a:rPr lang="en-US" dirty="0"/>
              <a:t> </a:t>
            </a:r>
            <a:r>
              <a:rPr lang="en-US" dirty="0" err="1"/>
              <a:t>operativni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u RAM </a:t>
            </a:r>
            <a:r>
              <a:rPr lang="en-US" dirty="0" err="1"/>
              <a:t>memoriju</a:t>
            </a:r>
            <a:r>
              <a:rPr lang="en-US" dirty="0"/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005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rom 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/>
          </a:bodyPr>
          <a:lstStyle/>
          <a:p>
            <a:r>
              <a:rPr lang="en-US" dirty="0"/>
              <a:t>Po </a:t>
            </a:r>
            <a:r>
              <a:rPr lang="en-US" dirty="0" err="1"/>
              <a:t>veličini</a:t>
            </a:r>
            <a:r>
              <a:rPr lang="en-US" dirty="0"/>
              <a:t> ROM je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RAM-a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raspoloživ</a:t>
            </a:r>
            <a:r>
              <a:rPr lang="en-US" dirty="0"/>
              <a:t> </a:t>
            </a:r>
            <a:r>
              <a:rPr lang="en-US" dirty="0" err="1"/>
              <a:t>korisniku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.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ROM </a:t>
            </a:r>
            <a:r>
              <a:rPr lang="en-US" dirty="0" err="1"/>
              <a:t>memorije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ne </a:t>
            </a:r>
            <a:r>
              <a:rPr lang="en-US" dirty="0" err="1"/>
              <a:t>navodi</a:t>
            </a:r>
            <a:r>
              <a:rPr lang="en-US" dirty="0"/>
              <a:t> u </a:t>
            </a:r>
            <a:r>
              <a:rPr lang="en-US" dirty="0" err="1"/>
              <a:t>specifikaciji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Inicijalno</a:t>
            </a:r>
            <a:r>
              <a:rPr lang="en-US" dirty="0"/>
              <a:t> </a:t>
            </a:r>
            <a:r>
              <a:rPr lang="en-US" dirty="0" err="1"/>
              <a:t>zamišljena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za </a:t>
            </a:r>
            <a:r>
              <a:rPr lang="en-US" dirty="0" err="1"/>
              <a:t>čitanje</a:t>
            </a:r>
            <a:r>
              <a:rPr lang="en-US" dirty="0"/>
              <a:t>, </a:t>
            </a:r>
            <a:r>
              <a:rPr lang="en-US" dirty="0" err="1"/>
              <a:t>vremenom</a:t>
            </a:r>
            <a:r>
              <a:rPr lang="en-US" dirty="0"/>
              <a:t> je </a:t>
            </a:r>
            <a:r>
              <a:rPr lang="en-US" dirty="0" err="1"/>
              <a:t>evoluirala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pretvorila</a:t>
            </a:r>
            <a:r>
              <a:rPr lang="en-US" dirty="0"/>
              <a:t> se</a:t>
            </a:r>
            <a:r>
              <a:rPr lang="sr-Latn-RS" dirty="0"/>
              <a:t> u</a:t>
            </a:r>
            <a:r>
              <a:rPr lang="en-US" dirty="0"/>
              <a:t> </a:t>
            </a:r>
            <a:r>
              <a:rPr lang="en-US" dirty="0" err="1"/>
              <a:t>memoriju</a:t>
            </a:r>
            <a:r>
              <a:rPr lang="en-US" dirty="0"/>
              <a:t> u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upisivati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901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63E7-0EC1-47D3-8327-A6515BE9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Unutr</a:t>
            </a:r>
            <a:r>
              <a:rPr lang="sr-Latn-RS" dirty="0"/>
              <a:t>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rom 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D258-96FF-415B-92DA-4883DCE9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PROM</a:t>
            </a:r>
            <a:r>
              <a:rPr lang="en-US" dirty="0"/>
              <a:t> (Programmable Read Only Memory) je </a:t>
            </a:r>
            <a:r>
              <a:rPr lang="en-US" dirty="0" err="1"/>
              <a:t>nastala</a:t>
            </a:r>
            <a:r>
              <a:rPr lang="en-US" dirty="0"/>
              <a:t> 1956.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programirati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tehnološkog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u </a:t>
            </a:r>
            <a:r>
              <a:rPr lang="en-US" dirty="0" err="1"/>
              <a:t>fabrici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specijalnog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, ”</a:t>
            </a:r>
            <a:r>
              <a:rPr lang="en-US" dirty="0" err="1"/>
              <a:t>punioca</a:t>
            </a:r>
            <a:r>
              <a:rPr lang="en-US" dirty="0"/>
              <a:t>”,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visoki</a:t>
            </a:r>
            <a:r>
              <a:rPr lang="en-US" dirty="0"/>
              <a:t> </a:t>
            </a:r>
            <a:r>
              <a:rPr lang="en-US" dirty="0" err="1"/>
              <a:t>napon</a:t>
            </a:r>
            <a:r>
              <a:rPr lang="en-US" dirty="0"/>
              <a:t>.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punioca</a:t>
            </a:r>
            <a:r>
              <a:rPr lang="en-US" dirty="0"/>
              <a:t> je da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uništi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kreira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čipa</a:t>
            </a:r>
            <a:r>
              <a:rPr lang="en-US" dirty="0"/>
              <a:t>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kodiranje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.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upisani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toga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menjati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brisati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>
                <a:solidFill>
                  <a:srgbClr val="FF0000"/>
                </a:solidFill>
              </a:rPr>
              <a:t>EPROM</a:t>
            </a:r>
            <a:r>
              <a:rPr lang="en-US" dirty="0"/>
              <a:t> (Erasable Programmable Read Only Memory) se </a:t>
            </a:r>
            <a:r>
              <a:rPr lang="en-US" dirty="0" err="1"/>
              <a:t>pojavila</a:t>
            </a:r>
            <a:r>
              <a:rPr lang="en-US" dirty="0"/>
              <a:t> </a:t>
            </a:r>
            <a:r>
              <a:rPr lang="en-US" dirty="0" err="1"/>
              <a:t>prvi</a:t>
            </a:r>
            <a:r>
              <a:rPr lang="en-US" dirty="0"/>
              <a:t> put 1971.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puta </a:t>
            </a:r>
            <a:r>
              <a:rPr lang="en-US" dirty="0" err="1"/>
              <a:t>puniti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brisati</a:t>
            </a:r>
            <a:r>
              <a:rPr lang="en-US" dirty="0"/>
              <a:t>. </a:t>
            </a:r>
            <a:r>
              <a:rPr lang="en-US" dirty="0" err="1"/>
              <a:t>Punjenje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u za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specijalno</a:t>
            </a:r>
            <a:r>
              <a:rPr lang="en-US" dirty="0"/>
              <a:t> </a:t>
            </a:r>
            <a:r>
              <a:rPr lang="en-US" dirty="0" err="1"/>
              <a:t>napravljenim</a:t>
            </a:r>
            <a:r>
              <a:rPr lang="en-US" dirty="0"/>
              <a:t> </a:t>
            </a:r>
            <a:r>
              <a:rPr lang="en-US" dirty="0" err="1"/>
              <a:t>uređajima</a:t>
            </a:r>
            <a:r>
              <a:rPr lang="en-US" dirty="0"/>
              <a:t>, a </a:t>
            </a:r>
            <a:r>
              <a:rPr lang="en-US" dirty="0" err="1"/>
              <a:t>brisanje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izlaganja</a:t>
            </a:r>
            <a:r>
              <a:rPr lang="en-US" dirty="0"/>
              <a:t> </a:t>
            </a:r>
            <a:r>
              <a:rPr lang="en-US" dirty="0" err="1"/>
              <a:t>ultraljubičastom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rendgenskom</a:t>
            </a:r>
            <a:r>
              <a:rPr lang="en-US" dirty="0"/>
              <a:t> </a:t>
            </a:r>
            <a:r>
              <a:rPr lang="en-US" dirty="0" err="1"/>
              <a:t>zračenju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23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AABE-CE09-4835-A81A-49B6C754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Spoljašnja memorija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3727-28D0-43CD-9F60-6D316AF5B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Spoljašnju</a:t>
            </a:r>
            <a:r>
              <a:rPr lang="en-US" dirty="0"/>
              <a:t> </a:t>
            </a:r>
            <a:r>
              <a:rPr lang="en-US" dirty="0" err="1"/>
              <a:t>memoriju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memorijski</a:t>
            </a:r>
            <a:r>
              <a:rPr lang="en-US" dirty="0"/>
              <a:t>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van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procesorske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matične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periferiji</a:t>
            </a:r>
            <a:r>
              <a:rPr lang="en-US" dirty="0"/>
              <a:t> </a:t>
            </a:r>
            <a:r>
              <a:rPr lang="en-US" dirty="0" err="1"/>
              <a:t>računarskog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spoljašnje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trajnost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,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magnetskog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optičkog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,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,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je </a:t>
            </a:r>
            <a:r>
              <a:rPr lang="en-US" dirty="0" err="1"/>
              <a:t>blok</a:t>
            </a:r>
            <a:r>
              <a:rPr lang="en-US" dirty="0"/>
              <a:t>, </a:t>
            </a:r>
            <a:r>
              <a:rPr lang="en-US" dirty="0" err="1"/>
              <a:t>adresive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cena</a:t>
            </a:r>
            <a:r>
              <a:rPr lang="en-US" dirty="0"/>
              <a:t>/</a:t>
            </a:r>
            <a:r>
              <a:rPr lang="en-US" dirty="0" err="1"/>
              <a:t>kapacitet</a:t>
            </a:r>
            <a:r>
              <a:rPr lang="en-US" dirty="0"/>
              <a:t> je </a:t>
            </a:r>
            <a:r>
              <a:rPr lang="en-US" dirty="0" err="1"/>
              <a:t>niži</a:t>
            </a:r>
            <a:r>
              <a:rPr lang="en-US" dirty="0"/>
              <a:t>, a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unutrašnjih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41351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AABE-CE09-4835-A81A-49B6C754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Spoljašnja memorija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3727-28D0-43CD-9F60-6D316AF5B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spoljašnjih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ovde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obrađene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: </a:t>
            </a:r>
            <a:endParaRPr lang="sr-Latn-RS" dirty="0"/>
          </a:p>
          <a:p>
            <a:pPr lvl="1"/>
            <a:r>
              <a:rPr lang="sr-Latn-RS" dirty="0"/>
              <a:t>Hard disk</a:t>
            </a:r>
          </a:p>
          <a:p>
            <a:pPr lvl="1"/>
            <a:r>
              <a:rPr lang="sr-Latn-RS" dirty="0"/>
              <a:t>Kompakt disk (CD)</a:t>
            </a:r>
          </a:p>
          <a:p>
            <a:pPr lvl="1"/>
            <a:r>
              <a:rPr lang="sr-Latn-RS" dirty="0"/>
              <a:t>Memorijske kartice</a:t>
            </a:r>
          </a:p>
          <a:p>
            <a:pPr lvl="1"/>
            <a:r>
              <a:rPr lang="sr-Latn-RS" dirty="0"/>
              <a:t>Fleš memorija</a:t>
            </a:r>
          </a:p>
          <a:p>
            <a:pPr lvl="1"/>
            <a:r>
              <a:rPr lang="sr-Latn-RS" dirty="0"/>
              <a:t>Blue Ray disk</a:t>
            </a:r>
          </a:p>
          <a:p>
            <a:pPr lvl="1"/>
            <a:r>
              <a:rPr lang="sr-Latn-RS" dirty="0"/>
              <a:t>DVD</a:t>
            </a:r>
          </a:p>
          <a:p>
            <a:pPr lvl="1"/>
            <a:r>
              <a:rPr lang="sr-Latn-RS" dirty="0"/>
              <a:t>Disketa</a:t>
            </a:r>
          </a:p>
          <a:p>
            <a:pPr lvl="1"/>
            <a:r>
              <a:rPr lang="sr-Latn-RS" dirty="0"/>
              <a:t>Magnetna traka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9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AABE-CE09-4835-A81A-49B6C754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disketa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3727-28D0-43CD-9F60-6D316AF5B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Disketa</a:t>
            </a:r>
            <a:r>
              <a:rPr lang="en-US" dirty="0"/>
              <a:t> je </a:t>
            </a:r>
            <a:r>
              <a:rPr lang="en-US" dirty="0" err="1"/>
              <a:t>tanka</a:t>
            </a:r>
            <a:r>
              <a:rPr lang="en-US" dirty="0"/>
              <a:t>, </a:t>
            </a:r>
            <a:r>
              <a:rPr lang="en-US" dirty="0" err="1"/>
              <a:t>poliesterska</a:t>
            </a:r>
            <a:r>
              <a:rPr lang="en-US" dirty="0"/>
              <a:t> </a:t>
            </a:r>
            <a:r>
              <a:rPr lang="en-US" dirty="0" err="1"/>
              <a:t>kružna</a:t>
            </a:r>
            <a:r>
              <a:rPr lang="en-US" dirty="0"/>
              <a:t> </a:t>
            </a:r>
            <a:r>
              <a:rPr lang="en-US" dirty="0" err="1"/>
              <a:t>ploča</a:t>
            </a:r>
            <a:r>
              <a:rPr lang="en-US" dirty="0"/>
              <a:t> </a:t>
            </a:r>
            <a:r>
              <a:rPr lang="en-US" dirty="0" err="1"/>
              <a:t>premazana</a:t>
            </a:r>
            <a:r>
              <a:rPr lang="en-US" dirty="0"/>
              <a:t> </a:t>
            </a:r>
            <a:r>
              <a:rPr lang="en-US" dirty="0" err="1"/>
              <a:t>feromagnetnim</a:t>
            </a:r>
            <a:r>
              <a:rPr lang="en-US" dirty="0"/>
              <a:t> </a:t>
            </a:r>
            <a:r>
              <a:rPr lang="en-US" dirty="0" err="1"/>
              <a:t>materijalom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upakovana</a:t>
            </a:r>
            <a:r>
              <a:rPr lang="en-US" dirty="0"/>
              <a:t> u </a:t>
            </a:r>
            <a:r>
              <a:rPr lang="en-US" dirty="0" err="1"/>
              <a:t>zaštitno</a:t>
            </a:r>
            <a:r>
              <a:rPr lang="en-US" dirty="0"/>
              <a:t> </a:t>
            </a:r>
            <a:r>
              <a:rPr lang="en-US" dirty="0" err="1"/>
              <a:t>četvrtasto</a:t>
            </a:r>
            <a:r>
              <a:rPr lang="en-US" dirty="0"/>
              <a:t> </a:t>
            </a:r>
            <a:r>
              <a:rPr lang="en-US" dirty="0" err="1"/>
              <a:t>kućište</a:t>
            </a:r>
            <a:r>
              <a:rPr lang="en-US" dirty="0"/>
              <a:t> od </a:t>
            </a:r>
            <a:r>
              <a:rPr lang="en-US" dirty="0" err="1"/>
              <a:t>tvrde</a:t>
            </a:r>
            <a:r>
              <a:rPr lang="en-US" dirty="0"/>
              <a:t> </a:t>
            </a:r>
            <a:r>
              <a:rPr lang="en-US" dirty="0" err="1"/>
              <a:t>plastike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je </a:t>
            </a:r>
            <a:r>
              <a:rPr lang="en-US" dirty="0" err="1"/>
              <a:t>metalni</a:t>
            </a:r>
            <a:r>
              <a:rPr lang="en-US" dirty="0"/>
              <a:t> </a:t>
            </a:r>
            <a:r>
              <a:rPr lang="en-US" dirty="0" err="1"/>
              <a:t>klizač</a:t>
            </a:r>
            <a:r>
              <a:rPr lang="en-US" dirty="0"/>
              <a:t>. </a:t>
            </a:r>
            <a:r>
              <a:rPr lang="en-US" dirty="0" err="1"/>
              <a:t>Naziva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”floppy” (</a:t>
            </a:r>
            <a:r>
              <a:rPr lang="en-US" dirty="0" err="1"/>
              <a:t>savitljiv</a:t>
            </a:r>
            <a:r>
              <a:rPr lang="en-US" dirty="0"/>
              <a:t>) disk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disketa</a:t>
            </a:r>
            <a:r>
              <a:rPr lang="en-US" dirty="0"/>
              <a:t>. Prva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pojavila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je </a:t>
            </a:r>
            <a:r>
              <a:rPr lang="en-US" dirty="0" err="1"/>
              <a:t>proizvedena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IBM-a 1971.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je </a:t>
            </a:r>
            <a:r>
              <a:rPr lang="en-US" dirty="0" err="1"/>
              <a:t>kapaciteta</a:t>
            </a:r>
            <a:r>
              <a:rPr lang="en-US" dirty="0"/>
              <a:t> 80 KB</a:t>
            </a:r>
            <a:r>
              <a:rPr lang="sr-Latn-RS" dirty="0"/>
              <a:t>. </a:t>
            </a:r>
            <a:r>
              <a:rPr lang="en-US" dirty="0"/>
              <a:t>Pre </a:t>
            </a:r>
            <a:r>
              <a:rPr lang="en-US" dirty="0" err="1"/>
              <a:t>upotrebe</a:t>
            </a:r>
            <a:r>
              <a:rPr lang="en-US" dirty="0"/>
              <a:t>, </a:t>
            </a:r>
            <a:r>
              <a:rPr lang="en-US" dirty="0" err="1"/>
              <a:t>disketu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formatirati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čitanje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glave</a:t>
            </a:r>
            <a:r>
              <a:rPr lang="en-US" dirty="0"/>
              <a:t> za </a:t>
            </a:r>
            <a:r>
              <a:rPr lang="en-US" dirty="0" err="1"/>
              <a:t>čitanje</a:t>
            </a:r>
            <a:r>
              <a:rPr lang="en-US" dirty="0"/>
              <a:t>/</a:t>
            </a:r>
            <a:r>
              <a:rPr lang="en-US" dirty="0" err="1"/>
              <a:t>upisivanje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klizi</a:t>
            </a:r>
            <a:r>
              <a:rPr lang="en-US" dirty="0"/>
              <a:t> po </a:t>
            </a:r>
            <a:r>
              <a:rPr lang="en-US" dirty="0" err="1"/>
              <a:t>površini</a:t>
            </a:r>
            <a:r>
              <a:rPr lang="en-US" dirty="0"/>
              <a:t> </a:t>
            </a:r>
            <a:r>
              <a:rPr lang="en-US" dirty="0" err="1"/>
              <a:t>diskete</a:t>
            </a:r>
            <a:r>
              <a:rPr lang="en-US" dirty="0"/>
              <a:t>. To je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ubrzanog</a:t>
            </a:r>
            <a:r>
              <a:rPr lang="en-US" dirty="0"/>
              <a:t> </a:t>
            </a:r>
            <a:r>
              <a:rPr lang="en-US" dirty="0" err="1"/>
              <a:t>habanja</a:t>
            </a:r>
            <a:r>
              <a:rPr lang="en-US" dirty="0"/>
              <a:t> </a:t>
            </a:r>
            <a:r>
              <a:rPr lang="en-US" dirty="0" err="1"/>
              <a:t>disketa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nepouzdane</a:t>
            </a:r>
            <a:r>
              <a:rPr lang="en-US" dirty="0"/>
              <a:t>, pa se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snima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diskete</a:t>
            </a:r>
            <a:r>
              <a:rPr lang="en-US" dirty="0"/>
              <a:t>.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habanja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izbegavanja</a:t>
            </a:r>
            <a:r>
              <a:rPr lang="en-US" dirty="0"/>
              <a:t>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/>
              <a:t>otvaranja</a:t>
            </a:r>
            <a:r>
              <a:rPr lang="en-US" dirty="0"/>
              <a:t> </a:t>
            </a:r>
            <a:r>
              <a:rPr lang="en-US" dirty="0" err="1"/>
              <a:t>fajlova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diskete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disketu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prenosni</a:t>
            </a:r>
            <a:r>
              <a:rPr lang="en-US" dirty="0"/>
              <a:t> </a:t>
            </a:r>
            <a:r>
              <a:rPr lang="en-US" dirty="0" err="1"/>
              <a:t>medijum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70548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AABE-CE09-4835-A81A-49B6C754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hard disk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3727-28D0-43CD-9F60-6D316AF5B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Hard disk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medijum</a:t>
            </a:r>
            <a:r>
              <a:rPr lang="en-US" dirty="0"/>
              <a:t> za </a:t>
            </a:r>
            <a:r>
              <a:rPr lang="en-US" dirty="0" err="1"/>
              <a:t>skladištenje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personalnog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.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tankih</a:t>
            </a:r>
            <a:r>
              <a:rPr lang="en-US" dirty="0"/>
              <a:t> </a:t>
            </a:r>
            <a:r>
              <a:rPr lang="en-US" dirty="0" err="1"/>
              <a:t>aluminijumskih</a:t>
            </a:r>
            <a:r>
              <a:rPr lang="en-US" dirty="0"/>
              <a:t> </a:t>
            </a:r>
            <a:r>
              <a:rPr lang="en-US" dirty="0" err="1"/>
              <a:t>ploča</a:t>
            </a:r>
            <a:r>
              <a:rPr lang="en-US" dirty="0"/>
              <a:t> </a:t>
            </a:r>
            <a:r>
              <a:rPr lang="en-US" dirty="0" err="1"/>
              <a:t>premazanih</a:t>
            </a:r>
            <a:r>
              <a:rPr lang="en-US" dirty="0"/>
              <a:t> </a:t>
            </a:r>
            <a:r>
              <a:rPr lang="en-US" dirty="0" err="1"/>
              <a:t>feromagnetnim</a:t>
            </a:r>
            <a:r>
              <a:rPr lang="en-US" dirty="0"/>
              <a:t> </a:t>
            </a:r>
            <a:r>
              <a:rPr lang="en-US" dirty="0" err="1"/>
              <a:t>materijalom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zaštitnim</a:t>
            </a:r>
            <a:r>
              <a:rPr lang="en-US" dirty="0"/>
              <a:t> </a:t>
            </a:r>
            <a:r>
              <a:rPr lang="en-US" dirty="0" err="1"/>
              <a:t>slojem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. </a:t>
            </a:r>
            <a:r>
              <a:rPr lang="en-US" dirty="0" err="1"/>
              <a:t>Feromagnetni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je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nosilac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za </a:t>
            </a:r>
            <a:r>
              <a:rPr lang="en-US" dirty="0" err="1"/>
              <a:t>memorisanje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r>
              <a:rPr lang="en-US" dirty="0" err="1"/>
              <a:t>Diskovi</a:t>
            </a:r>
            <a:r>
              <a:rPr lang="en-US" dirty="0"/>
              <a:t> (</a:t>
            </a:r>
            <a:r>
              <a:rPr lang="en-US" dirty="0" err="1"/>
              <a:t>ploče</a:t>
            </a:r>
            <a:r>
              <a:rPr lang="en-US" dirty="0"/>
              <a:t>)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naslagani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osovinu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pogoni</a:t>
            </a:r>
            <a:r>
              <a:rPr lang="en-US" dirty="0"/>
              <a:t> motor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aktuator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čitanje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se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glave</a:t>
            </a:r>
            <a:r>
              <a:rPr lang="en-US" dirty="0"/>
              <a:t> za </a:t>
            </a:r>
            <a:r>
              <a:rPr lang="en-US" dirty="0" err="1"/>
              <a:t>čitanje</a:t>
            </a:r>
            <a:r>
              <a:rPr lang="en-US" dirty="0"/>
              <a:t>/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indukcionog</a:t>
            </a:r>
            <a:r>
              <a:rPr lang="en-US" dirty="0"/>
              <a:t> </a:t>
            </a:r>
            <a:r>
              <a:rPr lang="en-US" dirty="0" err="1"/>
              <a:t>kalema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klizi</a:t>
            </a:r>
            <a:r>
              <a:rPr lang="en-US" dirty="0"/>
              <a:t> u </a:t>
            </a:r>
            <a:r>
              <a:rPr lang="en-US" dirty="0" err="1"/>
              <a:t>radijalnom</a:t>
            </a:r>
            <a:r>
              <a:rPr lang="en-US" dirty="0"/>
              <a:t>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površine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.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ploča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glava</a:t>
            </a:r>
            <a:r>
              <a:rPr lang="en-US" dirty="0"/>
              <a:t> za </a:t>
            </a:r>
            <a:r>
              <a:rPr lang="en-US" dirty="0" err="1"/>
              <a:t>čitanje</a:t>
            </a:r>
            <a:r>
              <a:rPr lang="en-US" dirty="0"/>
              <a:t>/</a:t>
            </a:r>
            <a:r>
              <a:rPr lang="en-US" dirty="0" err="1"/>
              <a:t>upis</a:t>
            </a:r>
            <a:r>
              <a:rPr lang="en-US" dirty="0"/>
              <a:t> (po </a:t>
            </a:r>
            <a:r>
              <a:rPr lang="en-US" dirty="0" err="1"/>
              <a:t>dve</a:t>
            </a:r>
            <a:r>
              <a:rPr lang="en-US" dirty="0"/>
              <a:t> za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ploču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po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glava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pomeraju</a:t>
            </a:r>
            <a:r>
              <a:rPr lang="en-US" dirty="0"/>
              <a:t>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 od </a:t>
            </a:r>
            <a:r>
              <a:rPr lang="en-US" dirty="0" err="1"/>
              <a:t>ploča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sr-Latn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4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01D29-5749-4840-95BB-A9B877F5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Izvr</a:t>
            </a:r>
            <a:r>
              <a:rPr lang="sr-Latn-RS" dirty="0"/>
              <a:t>šavanje programskih instrukcija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EC92B-5F15-4B3D-BC0C-44FD96C3D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u </a:t>
            </a:r>
            <a:r>
              <a:rPr lang="en-US" dirty="0" err="1"/>
              <a:t>računaru</a:t>
            </a:r>
            <a:r>
              <a:rPr lang="en-US" dirty="0"/>
              <a:t> se </a:t>
            </a:r>
            <a:r>
              <a:rPr lang="en-US" dirty="0" err="1"/>
              <a:t>svodi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prevođenje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procesoru</a:t>
            </a:r>
            <a:r>
              <a:rPr lang="en-US" dirty="0"/>
              <a:t>.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računar</a:t>
            </a:r>
            <a:r>
              <a:rPr lang="en-US" dirty="0"/>
              <a:t> </a:t>
            </a:r>
            <a:r>
              <a:rPr lang="en-US" dirty="0" err="1"/>
              <a:t>poseduje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standardne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instrukcije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izvršenja</a:t>
            </a:r>
            <a:r>
              <a:rPr lang="en-US" dirty="0"/>
              <a:t> </a:t>
            </a:r>
            <a:r>
              <a:rPr lang="en-US" dirty="0" err="1"/>
              <a:t>procesoru</a:t>
            </a:r>
            <a:r>
              <a:rPr lang="en-US" dirty="0"/>
              <a:t> </a:t>
            </a:r>
            <a:r>
              <a:rPr lang="en-US" dirty="0" err="1"/>
              <a:t>poznat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Generalno</a:t>
            </a:r>
            <a:r>
              <a:rPr lang="en-US" dirty="0"/>
              <a:t>, </a:t>
            </a:r>
            <a:r>
              <a:rPr lang="en-US" dirty="0" err="1"/>
              <a:t>instrukcije</a:t>
            </a:r>
            <a:r>
              <a:rPr lang="en-US" dirty="0"/>
              <a:t> se dele </a:t>
            </a:r>
            <a:r>
              <a:rPr lang="en-US" dirty="0" err="1"/>
              <a:t>na</a:t>
            </a:r>
            <a:r>
              <a:rPr lang="en-US" dirty="0"/>
              <a:t>: </a:t>
            </a:r>
          </a:p>
          <a:p>
            <a:pPr lvl="1"/>
            <a:r>
              <a:rPr lang="sr-Latn-RS" dirty="0"/>
              <a:t>Aritmetičke</a:t>
            </a:r>
          </a:p>
          <a:p>
            <a:pPr lvl="1"/>
            <a:r>
              <a:rPr lang="sr-Latn-RS" dirty="0"/>
              <a:t>Logičke</a:t>
            </a:r>
          </a:p>
          <a:p>
            <a:pPr lvl="1"/>
            <a:r>
              <a:rPr lang="sr-Latn-RS" dirty="0"/>
              <a:t>Instrukcije za konverziju</a:t>
            </a:r>
          </a:p>
          <a:p>
            <a:pPr lvl="1"/>
            <a:r>
              <a:rPr lang="sr-Latn-RS" dirty="0"/>
              <a:t>Instrukcije za prenos podataka</a:t>
            </a:r>
          </a:p>
          <a:p>
            <a:pPr lvl="1"/>
            <a:r>
              <a:rPr lang="sr-Latn-RS" dirty="0"/>
              <a:t>Ulazno/izlazne instrukcije</a:t>
            </a:r>
          </a:p>
          <a:p>
            <a:pPr lvl="1"/>
            <a:r>
              <a:rPr lang="sr-Latn-RS" dirty="0"/>
              <a:t>Kontrolne instrukcije</a:t>
            </a:r>
          </a:p>
          <a:p>
            <a:pPr lvl="1"/>
            <a:r>
              <a:rPr lang="sr-Latn-RS" dirty="0"/>
              <a:t>Instrukcije za prenos kontrole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511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AABE-CE09-4835-A81A-49B6C754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hard disk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2A8F20-0DE2-449D-84F9-36BB8C847E4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1628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94585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AABE-CE09-4835-A81A-49B6C754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hard disk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F4D69C-BFEE-46C8-A757-D3F8CF216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Čitanje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hard </a:t>
            </a:r>
            <a:r>
              <a:rPr lang="en-US" dirty="0" err="1"/>
              <a:t>disku</a:t>
            </a:r>
            <a:r>
              <a:rPr lang="en-US" dirty="0"/>
              <a:t> 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glava</a:t>
            </a:r>
            <a:r>
              <a:rPr lang="en-US" dirty="0"/>
              <a:t> za </a:t>
            </a:r>
            <a:r>
              <a:rPr lang="en-US" dirty="0" err="1"/>
              <a:t>čitanje</a:t>
            </a:r>
            <a:r>
              <a:rPr lang="en-US" dirty="0"/>
              <a:t>/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pozicionira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čitanje</a:t>
            </a:r>
            <a:r>
              <a:rPr lang="en-US" dirty="0"/>
              <a:t>/</a:t>
            </a:r>
            <a:r>
              <a:rPr lang="en-US" dirty="0" err="1"/>
              <a:t>pisanje</a:t>
            </a:r>
            <a:r>
              <a:rPr lang="en-US" dirty="0"/>
              <a:t> a motor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okretanje</a:t>
            </a:r>
            <a:r>
              <a:rPr lang="en-US" dirty="0"/>
              <a:t> </a:t>
            </a:r>
            <a:r>
              <a:rPr lang="en-US" dirty="0" err="1"/>
              <a:t>osovine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naslagani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(</a:t>
            </a:r>
            <a:r>
              <a:rPr lang="en-US" dirty="0" err="1"/>
              <a:t>ploče</a:t>
            </a:r>
            <a:r>
              <a:rPr lang="en-US" dirty="0"/>
              <a:t>).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glava</a:t>
            </a:r>
            <a:r>
              <a:rPr lang="en-US" dirty="0"/>
              <a:t> za </a:t>
            </a:r>
            <a:r>
              <a:rPr lang="en-US" dirty="0" err="1"/>
              <a:t>čitanje</a:t>
            </a:r>
            <a:r>
              <a:rPr lang="en-US" dirty="0"/>
              <a:t>/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pokrije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malu</a:t>
            </a:r>
            <a:r>
              <a:rPr lang="en-US" dirty="0"/>
              <a:t> </a:t>
            </a:r>
            <a:r>
              <a:rPr lang="en-US" dirty="0" err="1"/>
              <a:t>površinu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. </a:t>
            </a:r>
            <a:r>
              <a:rPr lang="en-US" dirty="0" err="1"/>
              <a:t>Zbog</a:t>
            </a:r>
            <a:r>
              <a:rPr lang="en-US" dirty="0"/>
              <a:t> toga se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zapisuju</a:t>
            </a:r>
            <a:r>
              <a:rPr lang="en-US" dirty="0"/>
              <a:t> po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koncentričnim</a:t>
            </a:r>
            <a:r>
              <a:rPr lang="en-US" dirty="0"/>
              <a:t> </a:t>
            </a:r>
            <a:r>
              <a:rPr lang="en-US" dirty="0" err="1"/>
              <a:t>krugovima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. </a:t>
            </a:r>
            <a:r>
              <a:rPr lang="en-US" dirty="0" err="1"/>
              <a:t>Širina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je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mikrometra</a:t>
            </a:r>
            <a:r>
              <a:rPr lang="en-US" dirty="0"/>
              <a:t>, pa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dimenzije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hard </a:t>
            </a:r>
            <a:r>
              <a:rPr lang="en-US" dirty="0" err="1"/>
              <a:t>diska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staza</a:t>
            </a:r>
            <a:r>
              <a:rPr lang="en-US" dirty="0"/>
              <a:t> je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staza</a:t>
            </a:r>
            <a:r>
              <a:rPr lang="en-US" dirty="0"/>
              <a:t> je </a:t>
            </a:r>
            <a:r>
              <a:rPr lang="en-US" dirty="0" err="1"/>
              <a:t>podeljena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segmente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sektori</a:t>
            </a:r>
            <a:r>
              <a:rPr lang="en-US" dirty="0"/>
              <a:t>.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sr-Latn-R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najmanju</a:t>
            </a:r>
            <a:r>
              <a:rPr lang="en-US" dirty="0"/>
              <a:t> </a:t>
            </a:r>
            <a:r>
              <a:rPr lang="en-US" dirty="0" err="1"/>
              <a:t>fizičku</a:t>
            </a:r>
            <a:r>
              <a:rPr lang="en-US" dirty="0"/>
              <a:t> </a:t>
            </a:r>
            <a:r>
              <a:rPr lang="en-US" dirty="0" err="1"/>
              <a:t>celinu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pristupiti</a:t>
            </a:r>
            <a:r>
              <a:rPr lang="en-US" dirty="0"/>
              <a:t>. </a:t>
            </a:r>
            <a:r>
              <a:rPr lang="en-US" dirty="0" err="1"/>
              <a:t>Očigledno</a:t>
            </a:r>
            <a:r>
              <a:rPr lang="en-US" dirty="0"/>
              <a:t> je da </a:t>
            </a:r>
            <a:r>
              <a:rPr lang="en-US" dirty="0" err="1"/>
              <a:t>veličina</a:t>
            </a:r>
            <a:r>
              <a:rPr lang="en-US" dirty="0"/>
              <a:t> (</a:t>
            </a:r>
            <a:r>
              <a:rPr lang="en-US" dirty="0" err="1"/>
              <a:t>dužina</a:t>
            </a:r>
            <a:r>
              <a:rPr lang="en-US" dirty="0"/>
              <a:t>)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poluprečnika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. Na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zaglavlje</a:t>
            </a:r>
            <a:r>
              <a:rPr lang="en-US" dirty="0"/>
              <a:t> (header) u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upisuje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pozicioniranje</a:t>
            </a:r>
            <a:r>
              <a:rPr lang="en-US" dirty="0"/>
              <a:t> </a:t>
            </a:r>
            <a:r>
              <a:rPr lang="en-US" dirty="0" err="1"/>
              <a:t>glave</a:t>
            </a:r>
            <a:r>
              <a:rPr lang="en-US" dirty="0"/>
              <a:t> pre </a:t>
            </a:r>
            <a:r>
              <a:rPr lang="en-US" dirty="0" err="1"/>
              <a:t>čitanja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,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bloka</a:t>
            </a:r>
            <a:r>
              <a:rPr lang="en-US" dirty="0"/>
              <a:t> je </a:t>
            </a:r>
            <a:r>
              <a:rPr lang="en-US" dirty="0" err="1"/>
              <a:t>kod</a:t>
            </a:r>
            <a:r>
              <a:rPr lang="en-US" dirty="0"/>
              <a:t> za </a:t>
            </a:r>
            <a:r>
              <a:rPr lang="en-US" dirty="0" err="1"/>
              <a:t>ispravljanje</a:t>
            </a:r>
            <a:r>
              <a:rPr lang="en-US" dirty="0"/>
              <a:t> </a:t>
            </a:r>
            <a:r>
              <a:rPr lang="en-US" dirty="0" err="1"/>
              <a:t>grešaka</a:t>
            </a:r>
            <a:r>
              <a:rPr lang="en-US" dirty="0"/>
              <a:t> (error-correcting code).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377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AABE-CE09-4835-A81A-49B6C754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hard disk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F4D69C-BFEE-46C8-A757-D3F8CF216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Hard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u </a:t>
            </a:r>
            <a:r>
              <a:rPr lang="en-US" dirty="0" err="1"/>
              <a:t>memoriju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podacima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Adresiranje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diskova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u </a:t>
            </a:r>
            <a:r>
              <a:rPr lang="en-US" dirty="0" err="1"/>
              <a:t>sledećem</a:t>
            </a:r>
            <a:r>
              <a:rPr lang="en-US" dirty="0"/>
              <a:t>.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istom</a:t>
            </a:r>
            <a:r>
              <a:rPr lang="en-US" dirty="0"/>
              <a:t> </a:t>
            </a:r>
            <a:r>
              <a:rPr lang="en-US" dirty="0" err="1"/>
              <a:t>poluprečniku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naslaganih</a:t>
            </a:r>
            <a:r>
              <a:rPr lang="en-US" dirty="0"/>
              <a:t> </a:t>
            </a:r>
            <a:r>
              <a:rPr lang="en-US" dirty="0" err="1"/>
              <a:t>diskova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„</a:t>
            </a:r>
            <a:r>
              <a:rPr lang="en-US" dirty="0" err="1"/>
              <a:t>fiktivni</a:t>
            </a:r>
            <a:r>
              <a:rPr lang="en-US" dirty="0"/>
              <a:t>“ </a:t>
            </a:r>
            <a:r>
              <a:rPr lang="en-US" dirty="0" err="1"/>
              <a:t>cilindar</a:t>
            </a:r>
            <a:r>
              <a:rPr lang="en-US" dirty="0"/>
              <a:t>.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cilindra</a:t>
            </a:r>
            <a:r>
              <a:rPr lang="en-US" dirty="0"/>
              <a:t> je </a:t>
            </a:r>
            <a:r>
              <a:rPr lang="en-US" dirty="0" err="1"/>
              <a:t>uveden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čitanja</a:t>
            </a:r>
            <a:r>
              <a:rPr lang="en-US" dirty="0"/>
              <a:t>/</a:t>
            </a:r>
            <a:r>
              <a:rPr lang="en-US" dirty="0" err="1"/>
              <a:t>pisanja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glave</a:t>
            </a:r>
            <a:r>
              <a:rPr lang="en-US" dirty="0"/>
              <a:t> </a:t>
            </a:r>
            <a:r>
              <a:rPr lang="en-US" dirty="0" err="1"/>
              <a:t>pozicionirane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staza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poluprečnika</a:t>
            </a:r>
            <a:r>
              <a:rPr lang="en-US" dirty="0"/>
              <a:t> </a:t>
            </a:r>
            <a:r>
              <a:rPr lang="en-US" dirty="0" err="1"/>
              <a:t>pa</a:t>
            </a:r>
            <a:r>
              <a:rPr lang="en-US" dirty="0"/>
              <a:t> je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efikasnije</a:t>
            </a:r>
            <a:r>
              <a:rPr lang="en-US" dirty="0"/>
              <a:t> </a:t>
            </a:r>
            <a:r>
              <a:rPr lang="en-US" dirty="0" err="1"/>
              <a:t>upisivanje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u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cilindra</a:t>
            </a:r>
            <a:r>
              <a:rPr lang="en-US" dirty="0"/>
              <a:t> a </a:t>
            </a:r>
            <a:r>
              <a:rPr lang="en-US" dirty="0" err="1"/>
              <a:t>zatim</a:t>
            </a:r>
            <a:r>
              <a:rPr lang="en-US" dirty="0"/>
              <a:t> u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sledećeg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redom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34327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53DA-B79C-47D5-8FF0-861DF9CF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kompakt disk (CD)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3CB5B-5DE7-49D0-9150-CF2826FAE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Kompakt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prvobitno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namenjeni</a:t>
            </a:r>
            <a:r>
              <a:rPr lang="en-US" dirty="0"/>
              <a:t> </a:t>
            </a:r>
            <a:r>
              <a:rPr lang="en-US" dirty="0" err="1"/>
              <a:t>snimanju</a:t>
            </a:r>
            <a:r>
              <a:rPr lang="en-US" dirty="0"/>
              <a:t> </a:t>
            </a:r>
            <a:r>
              <a:rPr lang="en-US" dirty="0" err="1"/>
              <a:t>muzičkih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. </a:t>
            </a:r>
            <a:r>
              <a:rPr lang="en-US" dirty="0" err="1"/>
              <a:t>Pojavili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1980.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medij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trebao</a:t>
            </a:r>
            <a:r>
              <a:rPr lang="en-US" dirty="0"/>
              <a:t> da </a:t>
            </a:r>
            <a:r>
              <a:rPr lang="en-US" dirty="0" err="1"/>
              <a:t>zameni</a:t>
            </a:r>
            <a:r>
              <a:rPr lang="en-US" dirty="0"/>
              <a:t> </a:t>
            </a:r>
            <a:r>
              <a:rPr lang="en-US" dirty="0" err="1"/>
              <a:t>gramofonske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Spadaju</a:t>
            </a:r>
            <a:r>
              <a:rPr lang="en-US" dirty="0"/>
              <a:t> u tip </a:t>
            </a:r>
            <a:r>
              <a:rPr lang="en-US" dirty="0" err="1"/>
              <a:t>optičkih</a:t>
            </a:r>
            <a:r>
              <a:rPr lang="en-US" dirty="0"/>
              <a:t> </a:t>
            </a:r>
            <a:r>
              <a:rPr lang="en-US" dirty="0" err="1"/>
              <a:t>medija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zasnovano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emitovanju</a:t>
            </a:r>
            <a:r>
              <a:rPr lang="en-US" dirty="0"/>
              <a:t> </a:t>
            </a:r>
            <a:r>
              <a:rPr lang="en-US" dirty="0" err="1"/>
              <a:t>laserskih</a:t>
            </a:r>
            <a:r>
              <a:rPr lang="en-US" dirty="0"/>
              <a:t> </a:t>
            </a:r>
            <a:r>
              <a:rPr lang="en-US" dirty="0" err="1"/>
              <a:t>zraka</a:t>
            </a:r>
            <a:r>
              <a:rPr lang="en-US" dirty="0"/>
              <a:t> ka </a:t>
            </a:r>
            <a:r>
              <a:rPr lang="en-US" dirty="0" err="1"/>
              <a:t>površini</a:t>
            </a:r>
            <a:r>
              <a:rPr lang="en-US" dirty="0"/>
              <a:t> </a:t>
            </a:r>
            <a:r>
              <a:rPr lang="en-US" dirty="0" err="1"/>
              <a:t>diska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refleksiji</a:t>
            </a:r>
            <a:r>
              <a:rPr lang="en-US" dirty="0"/>
              <a:t> od </a:t>
            </a:r>
            <a:r>
              <a:rPr lang="en-US" dirty="0" err="1"/>
              <a:t>iste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/>
              <a:t>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konstrukcije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čitajući</a:t>
            </a:r>
            <a:r>
              <a:rPr lang="en-US" dirty="0"/>
              <a:t> CD-ROM,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pisajući</a:t>
            </a:r>
            <a:r>
              <a:rPr lang="en-US" dirty="0"/>
              <a:t> CD-R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puta </a:t>
            </a:r>
            <a:r>
              <a:rPr lang="en-US" dirty="0" err="1"/>
              <a:t>pisajući</a:t>
            </a:r>
            <a:r>
              <a:rPr lang="en-US" dirty="0"/>
              <a:t> CD-RW</a:t>
            </a:r>
            <a:r>
              <a:rPr lang="sr-Latn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299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53DA-B79C-47D5-8FF0-861DF9CF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kompakt disk (CD)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182EAE-EE19-430D-9154-FD1FE52E3AC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7162800" cy="43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69149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53DA-B79C-47D5-8FF0-861DF9CF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kompakt disk (CD-rom)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C9099-16A5-4636-BCA8-FDCD0E648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CD-ROM (Compact Disc Read Only Memory)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(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fabrički</a:t>
            </a:r>
            <a:r>
              <a:rPr lang="en-US" dirty="0"/>
              <a:t>)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čita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/>
              <a:t>CR-ROM </a:t>
            </a:r>
            <a:r>
              <a:rPr lang="en-US" dirty="0" err="1"/>
              <a:t>diskovi</a:t>
            </a:r>
            <a:r>
              <a:rPr lang="en-US" dirty="0"/>
              <a:t> se </a:t>
            </a:r>
            <a:r>
              <a:rPr lang="en-US" dirty="0" err="1"/>
              <a:t>sastoje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tri </a:t>
            </a:r>
            <a:r>
              <a:rPr lang="en-US" dirty="0" err="1"/>
              <a:t>sloja</a:t>
            </a:r>
            <a:r>
              <a:rPr lang="en-US" dirty="0"/>
              <a:t>: </a:t>
            </a:r>
            <a:r>
              <a:rPr lang="en-US" dirty="0" err="1"/>
              <a:t>polikarbonatnog</a:t>
            </a:r>
            <a:r>
              <a:rPr lang="en-US" dirty="0"/>
              <a:t> </a:t>
            </a:r>
            <a:r>
              <a:rPr lang="en-US" dirty="0" err="1"/>
              <a:t>stakla</a:t>
            </a:r>
            <a:r>
              <a:rPr lang="en-US" dirty="0"/>
              <a:t>, </a:t>
            </a:r>
            <a:r>
              <a:rPr lang="en-US" dirty="0" err="1"/>
              <a:t>tankog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 </a:t>
            </a:r>
            <a:r>
              <a:rPr lang="en-US" dirty="0" err="1"/>
              <a:t>aluminijuma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zaštitnog</a:t>
            </a:r>
            <a:r>
              <a:rPr lang="en-US" dirty="0"/>
              <a:t> </a:t>
            </a:r>
            <a:r>
              <a:rPr lang="en-US" dirty="0" err="1"/>
              <a:t>laka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štiti</a:t>
            </a:r>
            <a:r>
              <a:rPr lang="en-US" dirty="0"/>
              <a:t> disk od </a:t>
            </a:r>
            <a:r>
              <a:rPr lang="en-US" dirty="0" err="1"/>
              <a:t>oštećenja</a:t>
            </a:r>
            <a:r>
              <a:rPr lang="en-US" dirty="0"/>
              <a:t>. </a:t>
            </a:r>
            <a:r>
              <a:rPr lang="en-US" dirty="0" err="1"/>
              <a:t>Zapisivanje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disk </a:t>
            </a:r>
            <a:r>
              <a:rPr lang="en-US" dirty="0" err="1"/>
              <a:t>rotira</a:t>
            </a:r>
            <a:r>
              <a:rPr lang="en-US" dirty="0"/>
              <a:t> a </a:t>
            </a:r>
            <a:r>
              <a:rPr lang="en-US" dirty="0" err="1"/>
              <a:t>specijalni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(</a:t>
            </a:r>
            <a:r>
              <a:rPr lang="en-US" dirty="0" err="1"/>
              <a:t>pisač</a:t>
            </a:r>
            <a:r>
              <a:rPr lang="en-US" dirty="0"/>
              <a:t>) </a:t>
            </a:r>
            <a:r>
              <a:rPr lang="en-US" dirty="0" err="1"/>
              <a:t>duž</a:t>
            </a:r>
            <a:r>
              <a:rPr lang="en-US" dirty="0"/>
              <a:t> </a:t>
            </a:r>
            <a:r>
              <a:rPr lang="en-US" dirty="0" err="1"/>
              <a:t>spiralne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pravi</a:t>
            </a:r>
            <a:r>
              <a:rPr lang="en-US" dirty="0"/>
              <a:t> </a:t>
            </a:r>
            <a:r>
              <a:rPr lang="en-US" dirty="0" err="1"/>
              <a:t>mikroskopska</a:t>
            </a:r>
            <a:r>
              <a:rPr lang="en-US" dirty="0"/>
              <a:t> </a:t>
            </a:r>
            <a:r>
              <a:rPr lang="en-US" dirty="0" err="1"/>
              <a:t>udubljenja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polikarbonatnom</a:t>
            </a:r>
            <a:r>
              <a:rPr lang="en-US" dirty="0"/>
              <a:t> </a:t>
            </a:r>
            <a:r>
              <a:rPr lang="en-US" dirty="0" err="1"/>
              <a:t>staklu</a:t>
            </a:r>
            <a:r>
              <a:rPr lang="en-US" dirty="0"/>
              <a:t>. </a:t>
            </a:r>
            <a:r>
              <a:rPr lang="en-US" dirty="0" err="1"/>
              <a:t>Nakon</a:t>
            </a:r>
            <a:r>
              <a:rPr lang="en-US" dirty="0"/>
              <a:t> toga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polikarbonatno</a:t>
            </a:r>
            <a:r>
              <a:rPr lang="en-US" dirty="0"/>
              <a:t> </a:t>
            </a:r>
            <a:r>
              <a:rPr lang="en-US" dirty="0" err="1"/>
              <a:t>staklo</a:t>
            </a:r>
            <a:r>
              <a:rPr lang="en-US" dirty="0"/>
              <a:t>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tanak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reflektujućeg</a:t>
            </a:r>
            <a:r>
              <a:rPr lang="en-US" dirty="0"/>
              <a:t> </a:t>
            </a:r>
            <a:r>
              <a:rPr lang="en-US" dirty="0" err="1"/>
              <a:t>aluminijuma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popunjava</a:t>
            </a:r>
            <a:r>
              <a:rPr lang="en-US" dirty="0"/>
              <a:t> </a:t>
            </a:r>
            <a:r>
              <a:rPr lang="en-US" dirty="0" err="1"/>
              <a:t>napravljena</a:t>
            </a:r>
            <a:r>
              <a:rPr lang="en-US" dirty="0"/>
              <a:t> </a:t>
            </a:r>
            <a:r>
              <a:rPr lang="en-US" dirty="0" err="1"/>
              <a:t>udubljenja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zaštitnog</a:t>
            </a:r>
            <a:r>
              <a:rPr lang="en-US" dirty="0"/>
              <a:t> </a:t>
            </a:r>
            <a:r>
              <a:rPr lang="en-US" dirty="0" err="1"/>
              <a:t>laka</a:t>
            </a:r>
            <a:r>
              <a:rPr lang="en-US" dirty="0"/>
              <a:t>.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čitanja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diska</a:t>
            </a:r>
            <a:r>
              <a:rPr lang="en-US" dirty="0"/>
              <a:t> </a:t>
            </a:r>
            <a:r>
              <a:rPr lang="en-US" dirty="0" err="1"/>
              <a:t>čitač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laserske</a:t>
            </a:r>
            <a:r>
              <a:rPr lang="en-US" dirty="0"/>
              <a:t> </a:t>
            </a:r>
            <a:r>
              <a:rPr lang="en-US" dirty="0" err="1"/>
              <a:t>zrake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reflektuju</a:t>
            </a:r>
            <a:r>
              <a:rPr lang="en-US" dirty="0"/>
              <a:t> od </a:t>
            </a:r>
            <a:r>
              <a:rPr lang="en-US" dirty="0" err="1"/>
              <a:t>površine</a:t>
            </a:r>
            <a:r>
              <a:rPr lang="en-US" dirty="0"/>
              <a:t> </a:t>
            </a:r>
            <a:r>
              <a:rPr lang="en-US" dirty="0" err="1"/>
              <a:t>diska</a:t>
            </a:r>
            <a:r>
              <a:rPr lang="en-US" dirty="0"/>
              <a:t>.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laserski</a:t>
            </a:r>
            <a:r>
              <a:rPr lang="en-US" dirty="0"/>
              <a:t> </a:t>
            </a:r>
            <a:r>
              <a:rPr lang="en-US" dirty="0" err="1"/>
              <a:t>zrak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mesto 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udubljenje</a:t>
            </a:r>
            <a:r>
              <a:rPr lang="en-US" dirty="0"/>
              <a:t> (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deblji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aluminijuma</a:t>
            </a:r>
            <a:r>
              <a:rPr lang="en-US" dirty="0"/>
              <a:t>) </a:t>
            </a:r>
            <a:r>
              <a:rPr lang="en-US" dirty="0" err="1"/>
              <a:t>refleksija</a:t>
            </a:r>
            <a:r>
              <a:rPr lang="en-US" dirty="0"/>
              <a:t> je </a:t>
            </a:r>
            <a:r>
              <a:rPr lang="en-US" dirty="0" err="1"/>
              <a:t>izraženija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 </a:t>
            </a:r>
            <a:r>
              <a:rPr lang="en-US" dirty="0" err="1"/>
              <a:t>Odbijeni</a:t>
            </a:r>
            <a:r>
              <a:rPr lang="en-US" dirty="0"/>
              <a:t> </a:t>
            </a:r>
            <a:r>
              <a:rPr lang="en-US" dirty="0" err="1"/>
              <a:t>snop</a:t>
            </a:r>
            <a:r>
              <a:rPr lang="en-US" dirty="0"/>
              <a:t> </a:t>
            </a:r>
            <a:r>
              <a:rPr lang="en-US" dirty="0" err="1"/>
              <a:t>laserskog</a:t>
            </a:r>
            <a:r>
              <a:rPr lang="en-US" dirty="0"/>
              <a:t> </a:t>
            </a:r>
            <a:r>
              <a:rPr lang="en-US" dirty="0" err="1"/>
              <a:t>zraka</a:t>
            </a:r>
            <a:r>
              <a:rPr lang="en-US" dirty="0"/>
              <a:t> </a:t>
            </a:r>
            <a:r>
              <a:rPr lang="en-US" dirty="0" err="1"/>
              <a:t>upija</a:t>
            </a:r>
            <a:r>
              <a:rPr lang="en-US" dirty="0"/>
              <a:t> </a:t>
            </a:r>
            <a:r>
              <a:rPr lang="en-US" dirty="0" err="1"/>
              <a:t>fotodetektor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generiše</a:t>
            </a:r>
            <a:r>
              <a:rPr lang="en-US" dirty="0"/>
              <a:t>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. </a:t>
            </a:r>
            <a:r>
              <a:rPr lang="en-US" dirty="0" err="1"/>
              <a:t>Očito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zrak</a:t>
            </a:r>
            <a:r>
              <a:rPr lang="en-US" dirty="0"/>
              <a:t> </a:t>
            </a:r>
            <a:r>
              <a:rPr lang="en-US" dirty="0" err="1"/>
              <a:t>usmeri</a:t>
            </a:r>
            <a:r>
              <a:rPr lang="en-US" dirty="0"/>
              <a:t> ka </a:t>
            </a:r>
            <a:r>
              <a:rPr lang="en-US" dirty="0" err="1"/>
              <a:t>mestu</a:t>
            </a:r>
            <a:r>
              <a:rPr lang="en-US" dirty="0"/>
              <a:t> </a:t>
            </a:r>
            <a:r>
              <a:rPr lang="en-US" dirty="0" err="1"/>
              <a:t>udubljenja</a:t>
            </a:r>
            <a:r>
              <a:rPr lang="en-US" dirty="0"/>
              <a:t> </a:t>
            </a:r>
            <a:r>
              <a:rPr lang="en-US" dirty="0" err="1"/>
              <a:t>fotodetektor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generisati</a:t>
            </a:r>
            <a:r>
              <a:rPr lang="en-US" dirty="0"/>
              <a:t>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 To </a:t>
            </a:r>
            <a:r>
              <a:rPr lang="en-US" dirty="0" err="1"/>
              <a:t>znači</a:t>
            </a:r>
            <a:r>
              <a:rPr lang="en-US" dirty="0"/>
              <a:t> da je </a:t>
            </a:r>
            <a:r>
              <a:rPr lang="en-US" dirty="0" err="1"/>
              <a:t>udubljenje</a:t>
            </a:r>
            <a:r>
              <a:rPr lang="en-US" dirty="0"/>
              <a:t> </a:t>
            </a:r>
            <a:r>
              <a:rPr lang="en-US" dirty="0" err="1"/>
              <a:t>nosilac</a:t>
            </a:r>
            <a:r>
              <a:rPr lang="en-US" dirty="0"/>
              <a:t> </a:t>
            </a:r>
            <a:r>
              <a:rPr lang="en-US" dirty="0" err="1"/>
              <a:t>digitalnog</a:t>
            </a:r>
            <a:r>
              <a:rPr lang="en-US" dirty="0"/>
              <a:t> </a:t>
            </a:r>
            <a:r>
              <a:rPr lang="en-US" dirty="0" err="1"/>
              <a:t>podatka</a:t>
            </a:r>
            <a:r>
              <a:rPr lang="en-US" dirty="0"/>
              <a:t> 1 a </a:t>
            </a:r>
            <a:r>
              <a:rPr lang="en-US" dirty="0" err="1"/>
              <a:t>ispupčenje</a:t>
            </a:r>
            <a:r>
              <a:rPr lang="en-US" dirty="0"/>
              <a:t> </a:t>
            </a:r>
            <a:r>
              <a:rPr lang="en-US" dirty="0" err="1"/>
              <a:t>digitalnog</a:t>
            </a:r>
            <a:r>
              <a:rPr lang="en-US" dirty="0"/>
              <a:t> </a:t>
            </a:r>
            <a:r>
              <a:rPr lang="en-US" dirty="0" err="1"/>
              <a:t>podatka</a:t>
            </a:r>
            <a:r>
              <a:rPr lang="en-US" dirty="0"/>
              <a:t> 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404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53DA-B79C-47D5-8FF0-861DF9CF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kompakt disk (CD-r)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C9099-16A5-4636-BCA8-FDCD0E648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CD-R (Compact Disc - Recordable)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upisuju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korisnici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/>
              <a:t>CD-R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od </a:t>
            </a:r>
            <a:r>
              <a:rPr lang="en-US" dirty="0" err="1"/>
              <a:t>polikarbonatnog</a:t>
            </a:r>
            <a:r>
              <a:rPr lang="en-US" dirty="0"/>
              <a:t> </a:t>
            </a:r>
            <a:r>
              <a:rPr lang="en-US" dirty="0" err="1"/>
              <a:t>stakla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fotosenzitivni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. Na </a:t>
            </a:r>
            <a:r>
              <a:rPr lang="en-US" dirty="0" err="1"/>
              <a:t>fotosenzitivni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se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reflektivni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od </a:t>
            </a:r>
            <a:r>
              <a:rPr lang="en-US" dirty="0" err="1"/>
              <a:t>srebra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/>
              <a:t>. Na </a:t>
            </a:r>
            <a:r>
              <a:rPr lang="en-US" dirty="0" err="1"/>
              <a:t>kraju</a:t>
            </a:r>
            <a:r>
              <a:rPr lang="en-US" dirty="0"/>
              <a:t> se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zaštitni</a:t>
            </a:r>
            <a:r>
              <a:rPr lang="en-US" dirty="0"/>
              <a:t> </a:t>
            </a:r>
            <a:r>
              <a:rPr lang="en-US" dirty="0" err="1"/>
              <a:t>plastični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fabrički</a:t>
            </a:r>
            <a:r>
              <a:rPr lang="en-US" dirty="0"/>
              <a:t> </a:t>
            </a:r>
            <a:r>
              <a:rPr lang="en-US" dirty="0" err="1"/>
              <a:t>prazni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pripremljenim</a:t>
            </a:r>
            <a:r>
              <a:rPr lang="en-US" dirty="0"/>
              <a:t> </a:t>
            </a:r>
            <a:r>
              <a:rPr lang="en-US" dirty="0" err="1"/>
              <a:t>stazama</a:t>
            </a:r>
            <a:r>
              <a:rPr lang="en-US" dirty="0"/>
              <a:t> za </a:t>
            </a:r>
            <a:r>
              <a:rPr lang="en-US" dirty="0" err="1"/>
              <a:t>pisanje</a:t>
            </a:r>
            <a:r>
              <a:rPr lang="en-US" dirty="0"/>
              <a:t>.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pisanja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glava</a:t>
            </a:r>
            <a:r>
              <a:rPr lang="en-US" dirty="0"/>
              <a:t> za 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kreće</a:t>
            </a:r>
            <a:r>
              <a:rPr lang="en-US" dirty="0"/>
              <a:t> </a:t>
            </a:r>
            <a:r>
              <a:rPr lang="en-US" dirty="0" err="1"/>
              <a:t>duž</a:t>
            </a:r>
            <a:r>
              <a:rPr lang="en-US" dirty="0"/>
              <a:t> </a:t>
            </a:r>
            <a:r>
              <a:rPr lang="en-US" dirty="0" err="1"/>
              <a:t>spiralne</a:t>
            </a:r>
            <a:r>
              <a:rPr lang="en-US" dirty="0"/>
              <a:t> </a:t>
            </a:r>
            <a:r>
              <a:rPr lang="en-US" dirty="0" err="1"/>
              <a:t>staze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laserske</a:t>
            </a:r>
            <a:r>
              <a:rPr lang="en-US" dirty="0"/>
              <a:t> </a:t>
            </a:r>
            <a:r>
              <a:rPr lang="en-US" dirty="0" err="1"/>
              <a:t>zrake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jačine</a:t>
            </a:r>
            <a:r>
              <a:rPr lang="en-US" dirty="0"/>
              <a:t>. Na </a:t>
            </a:r>
            <a:r>
              <a:rPr lang="en-US" dirty="0" err="1"/>
              <a:t>mestu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fotosenzitivni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pogođen</a:t>
            </a:r>
            <a:r>
              <a:rPr lang="en-US" dirty="0"/>
              <a:t> </a:t>
            </a:r>
            <a:r>
              <a:rPr lang="en-US" dirty="0" err="1"/>
              <a:t>laserskim</a:t>
            </a:r>
            <a:r>
              <a:rPr lang="en-US" dirty="0"/>
              <a:t> </a:t>
            </a:r>
            <a:r>
              <a:rPr lang="en-US" dirty="0" err="1"/>
              <a:t>zrakom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jačine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hemijske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za </a:t>
            </a:r>
            <a:r>
              <a:rPr lang="en-US" dirty="0" err="1"/>
              <a:t>posledicu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slabiju</a:t>
            </a:r>
            <a:r>
              <a:rPr lang="en-US" dirty="0"/>
              <a:t> </a:t>
            </a:r>
            <a:r>
              <a:rPr lang="en-US" dirty="0" err="1"/>
              <a:t>refleksiju</a:t>
            </a:r>
            <a:r>
              <a:rPr lang="en-US" dirty="0"/>
              <a:t>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čitač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čitanja</a:t>
            </a:r>
            <a:r>
              <a:rPr lang="en-US" dirty="0"/>
              <a:t> </a:t>
            </a:r>
            <a:r>
              <a:rPr lang="en-US" dirty="0" err="1"/>
              <a:t>pogodi</a:t>
            </a:r>
            <a:r>
              <a:rPr lang="en-US" dirty="0"/>
              <a:t> </a:t>
            </a:r>
            <a:r>
              <a:rPr lang="en-US" dirty="0" err="1"/>
              <a:t>laserskim</a:t>
            </a:r>
            <a:r>
              <a:rPr lang="en-US" dirty="0"/>
              <a:t> </a:t>
            </a:r>
            <a:r>
              <a:rPr lang="en-US" dirty="0" err="1"/>
              <a:t>zrakom</a:t>
            </a:r>
            <a:r>
              <a:rPr lang="en-US" dirty="0"/>
              <a:t> </a:t>
            </a:r>
            <a:r>
              <a:rPr lang="en-US" dirty="0" err="1"/>
              <a:t>pomenuto</a:t>
            </a:r>
            <a:r>
              <a:rPr lang="en-US" dirty="0"/>
              <a:t> mesto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refleksije</a:t>
            </a:r>
            <a:r>
              <a:rPr lang="en-US" dirty="0"/>
              <a:t> pa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do </a:t>
            </a:r>
            <a:r>
              <a:rPr lang="en-US" dirty="0" err="1"/>
              <a:t>generisanja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impulsa</a:t>
            </a:r>
            <a:r>
              <a:rPr lang="en-US" dirty="0"/>
              <a:t> u </a:t>
            </a:r>
            <a:r>
              <a:rPr lang="en-US" dirty="0" err="1"/>
              <a:t>fotodetektoru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da </a:t>
            </a:r>
            <a:r>
              <a:rPr lang="en-US" dirty="0" err="1"/>
              <a:t>kažemo</a:t>
            </a:r>
            <a:r>
              <a:rPr lang="en-US" dirty="0"/>
              <a:t> da je to mesto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digitalnim</a:t>
            </a:r>
            <a:r>
              <a:rPr lang="en-US" dirty="0"/>
              <a:t> </a:t>
            </a:r>
            <a:r>
              <a:rPr lang="en-US" dirty="0" err="1"/>
              <a:t>zapisom</a:t>
            </a:r>
            <a:r>
              <a:rPr lang="en-US" dirty="0"/>
              <a:t> 0. Mesta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spiralnoj</a:t>
            </a:r>
            <a:r>
              <a:rPr lang="en-US" dirty="0"/>
              <a:t> </a:t>
            </a:r>
            <a:r>
              <a:rPr lang="en-US" dirty="0" err="1"/>
              <a:t>stazi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promenjen</a:t>
            </a:r>
            <a:r>
              <a:rPr lang="en-US" dirty="0"/>
              <a:t> </a:t>
            </a:r>
            <a:r>
              <a:rPr lang="en-US" dirty="0" err="1"/>
              <a:t>hemijski</a:t>
            </a:r>
            <a:r>
              <a:rPr lang="en-US" dirty="0"/>
              <a:t> </a:t>
            </a:r>
            <a:r>
              <a:rPr lang="en-US" dirty="0" err="1"/>
              <a:t>sastav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„</a:t>
            </a:r>
            <a:r>
              <a:rPr lang="en-US" dirty="0" err="1"/>
              <a:t>spržena</a:t>
            </a:r>
            <a:r>
              <a:rPr lang="en-US" dirty="0"/>
              <a:t>“)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digitalnog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1. </a:t>
            </a:r>
          </a:p>
          <a:p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pisanja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CD-R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menja</a:t>
            </a:r>
            <a:r>
              <a:rPr lang="en-US" dirty="0"/>
              <a:t> </a:t>
            </a:r>
            <a:r>
              <a:rPr lang="en-US" dirty="0" err="1"/>
              <a:t>hemijski</a:t>
            </a:r>
            <a:r>
              <a:rPr lang="en-US" dirty="0"/>
              <a:t>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fotosenzitivnog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diskove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zapisivati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.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čitanja</a:t>
            </a:r>
            <a:r>
              <a:rPr lang="en-US" dirty="0"/>
              <a:t> </a:t>
            </a:r>
            <a:r>
              <a:rPr lang="en-US" dirty="0" err="1"/>
              <a:t>ovako</a:t>
            </a:r>
            <a:r>
              <a:rPr lang="en-US" dirty="0"/>
              <a:t> </a:t>
            </a:r>
            <a:r>
              <a:rPr lang="en-US" dirty="0" err="1"/>
              <a:t>zapisanih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je </a:t>
            </a:r>
            <a:r>
              <a:rPr lang="en-US" dirty="0" err="1"/>
              <a:t>neograničen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2478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53DA-B79C-47D5-8FF0-861DF9CF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kompakt disk (CD-rW)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C9099-16A5-4636-BCA8-FDCD0E648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CD-RW (Compact Disc - </a:t>
            </a:r>
            <a:r>
              <a:rPr lang="en-US" dirty="0" err="1"/>
              <a:t>ReWritable</a:t>
            </a:r>
            <a:r>
              <a:rPr lang="en-US" dirty="0"/>
              <a:t>)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brisanje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diskovi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polikarbonatnog</a:t>
            </a:r>
            <a:r>
              <a:rPr lang="en-US" dirty="0"/>
              <a:t> </a:t>
            </a:r>
            <a:r>
              <a:rPr lang="en-US" dirty="0" err="1"/>
              <a:t>stakla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urezanom</a:t>
            </a:r>
            <a:r>
              <a:rPr lang="en-US" dirty="0"/>
              <a:t> </a:t>
            </a:r>
            <a:r>
              <a:rPr lang="en-US" dirty="0" err="1"/>
              <a:t>spiralnom</a:t>
            </a:r>
            <a:r>
              <a:rPr lang="en-US" dirty="0"/>
              <a:t> </a:t>
            </a:r>
            <a:r>
              <a:rPr lang="en-US" dirty="0" err="1"/>
              <a:t>stazom</a:t>
            </a:r>
            <a:r>
              <a:rPr lang="en-US" dirty="0"/>
              <a:t>. Na </a:t>
            </a:r>
            <a:r>
              <a:rPr lang="en-US" dirty="0" err="1"/>
              <a:t>polikarbonatno</a:t>
            </a:r>
            <a:r>
              <a:rPr lang="en-US" dirty="0"/>
              <a:t> </a:t>
            </a:r>
            <a:r>
              <a:rPr lang="en-US" dirty="0" err="1"/>
              <a:t>staklo</a:t>
            </a:r>
            <a:r>
              <a:rPr lang="en-US" dirty="0"/>
              <a:t> se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5 </a:t>
            </a:r>
            <a:r>
              <a:rPr lang="en-US" dirty="0" err="1"/>
              <a:t>slojeva</a:t>
            </a:r>
            <a:r>
              <a:rPr lang="en-US" dirty="0"/>
              <a:t> od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/>
              <a:t>najbitniji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za </a:t>
            </a:r>
            <a:r>
              <a:rPr lang="en-US" dirty="0" err="1"/>
              <a:t>snimanje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fazne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.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zagreje</a:t>
            </a:r>
            <a:r>
              <a:rPr lang="en-US" dirty="0"/>
              <a:t> do </a:t>
            </a:r>
            <a:r>
              <a:rPr lang="en-US" dirty="0" err="1"/>
              <a:t>određene</a:t>
            </a:r>
            <a:r>
              <a:rPr lang="en-US" dirty="0"/>
              <a:t> temperature pa </a:t>
            </a:r>
            <a:r>
              <a:rPr lang="en-US" dirty="0" err="1"/>
              <a:t>ohladi</a:t>
            </a:r>
            <a:r>
              <a:rPr lang="en-US" dirty="0"/>
              <a:t> </a:t>
            </a:r>
            <a:r>
              <a:rPr lang="en-US" dirty="0" err="1"/>
              <a:t>prelazi</a:t>
            </a:r>
            <a:r>
              <a:rPr lang="en-US" dirty="0"/>
              <a:t> u </a:t>
            </a:r>
            <a:r>
              <a:rPr lang="en-US" dirty="0" err="1"/>
              <a:t>kristalnu</a:t>
            </a:r>
            <a:r>
              <a:rPr lang="en-US" dirty="0"/>
              <a:t> </a:t>
            </a:r>
            <a:r>
              <a:rPr lang="en-US" dirty="0" err="1"/>
              <a:t>fazu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odlikuje</a:t>
            </a:r>
            <a:r>
              <a:rPr lang="en-US" dirty="0"/>
              <a:t>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refleksijom</a:t>
            </a:r>
            <a:r>
              <a:rPr lang="en-US" dirty="0"/>
              <a:t>.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zagreje</a:t>
            </a:r>
            <a:r>
              <a:rPr lang="en-US" dirty="0"/>
              <a:t> do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tempreture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ohladi</a:t>
            </a:r>
            <a:r>
              <a:rPr lang="en-US" dirty="0"/>
              <a:t> </a:t>
            </a:r>
            <a:r>
              <a:rPr lang="en-US" dirty="0" err="1"/>
              <a:t>prelazi</a:t>
            </a:r>
            <a:r>
              <a:rPr lang="en-US" dirty="0"/>
              <a:t> u </a:t>
            </a:r>
            <a:r>
              <a:rPr lang="en-US" dirty="0" err="1"/>
              <a:t>amorfnu</a:t>
            </a:r>
            <a:r>
              <a:rPr lang="en-US" dirty="0"/>
              <a:t> </a:t>
            </a:r>
            <a:r>
              <a:rPr lang="en-US" dirty="0" err="1"/>
              <a:t>fazu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refleksije</a:t>
            </a:r>
            <a:r>
              <a:rPr lang="en-US" dirty="0"/>
              <a:t>. S </a:t>
            </a:r>
            <a:r>
              <a:rPr lang="en-US" dirty="0" err="1"/>
              <a:t>obzirom</a:t>
            </a:r>
            <a:r>
              <a:rPr lang="en-US" dirty="0"/>
              <a:t> da je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čitanja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CD-ROM </a:t>
            </a:r>
            <a:r>
              <a:rPr lang="en-US" dirty="0" err="1"/>
              <a:t>i</a:t>
            </a:r>
            <a:r>
              <a:rPr lang="en-US" dirty="0"/>
              <a:t> CD-R </a:t>
            </a:r>
            <a:r>
              <a:rPr lang="en-US" dirty="0" err="1"/>
              <a:t>diskova</a:t>
            </a:r>
            <a:r>
              <a:rPr lang="en-US" dirty="0"/>
              <a:t> </a:t>
            </a:r>
            <a:r>
              <a:rPr lang="en-US" dirty="0" err="1"/>
              <a:t>očigledno</a:t>
            </a:r>
            <a:r>
              <a:rPr lang="en-US" dirty="0"/>
              <a:t> je da </a:t>
            </a:r>
            <a:r>
              <a:rPr lang="en-US" dirty="0" err="1"/>
              <a:t>kristalna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digitalnom</a:t>
            </a:r>
            <a:r>
              <a:rPr lang="en-US" dirty="0"/>
              <a:t> </a:t>
            </a:r>
            <a:r>
              <a:rPr lang="en-US" dirty="0" err="1"/>
              <a:t>zapisu</a:t>
            </a:r>
            <a:r>
              <a:rPr lang="en-US" dirty="0"/>
              <a:t> 1, a </a:t>
            </a:r>
            <a:r>
              <a:rPr lang="en-US" dirty="0" err="1"/>
              <a:t>amorfna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digitalnom</a:t>
            </a:r>
            <a:r>
              <a:rPr lang="en-US" dirty="0"/>
              <a:t> </a:t>
            </a:r>
            <a:r>
              <a:rPr lang="en-US" dirty="0" err="1"/>
              <a:t>zapisu</a:t>
            </a:r>
            <a:r>
              <a:rPr lang="en-US" dirty="0"/>
              <a:t> 0. </a:t>
            </a:r>
          </a:p>
        </p:txBody>
      </p:sp>
    </p:spTree>
    <p:extLst>
      <p:ext uri="{BB962C8B-B14F-4D97-AF65-F5344CB8AC3E}">
        <p14:creationId xmlns:p14="http://schemas.microsoft.com/office/powerpoint/2010/main" val="15449934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6C211-DAA8-4DB2-BEA6-929B38D7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Spoljašnja memorija</a:t>
            </a:r>
            <a:br>
              <a:rPr lang="sr-Latn-RS" dirty="0"/>
            </a:br>
            <a:r>
              <a:rPr lang="sr-Latn-RS" dirty="0">
                <a:solidFill>
                  <a:srgbClr val="FF0000"/>
                </a:solidFill>
              </a:rPr>
              <a:t>fleš memorija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5781-BE46-4125-BE27-F8CEC9EC4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Fleš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sr-Latn-RS" dirty="0"/>
              <a:t>- </a:t>
            </a:r>
            <a:r>
              <a:rPr lang="en-US" dirty="0" err="1"/>
              <a:t>kompaktna</a:t>
            </a:r>
            <a:r>
              <a:rPr lang="en-US" dirty="0"/>
              <a:t>, </a:t>
            </a:r>
            <a:r>
              <a:rPr lang="en-US" dirty="0" err="1"/>
              <a:t>brza</a:t>
            </a:r>
            <a:r>
              <a:rPr lang="en-US" dirty="0"/>
              <a:t>,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, </a:t>
            </a:r>
            <a:r>
              <a:rPr lang="en-US" dirty="0" err="1"/>
              <a:t>pogodna</a:t>
            </a:r>
            <a:r>
              <a:rPr lang="en-US" dirty="0"/>
              <a:t> za back up,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 </a:t>
            </a:r>
            <a:endParaRPr lang="sr-Latn-RS" dirty="0"/>
          </a:p>
          <a:p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uporediva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dinamički</a:t>
            </a:r>
            <a:r>
              <a:rPr lang="en-US" dirty="0"/>
              <a:t> RAM. </a:t>
            </a:r>
            <a:r>
              <a:rPr lang="en-US" dirty="0" err="1"/>
              <a:t>Fleš</a:t>
            </a:r>
            <a:r>
              <a:rPr lang="en-US" dirty="0"/>
              <a:t> </a:t>
            </a:r>
            <a:r>
              <a:rPr lang="en-US" dirty="0" err="1"/>
              <a:t>memorija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otporna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mehaničke</a:t>
            </a:r>
            <a:r>
              <a:rPr lang="en-US" dirty="0"/>
              <a:t> </a:t>
            </a:r>
            <a:r>
              <a:rPr lang="en-US" dirty="0" err="1"/>
              <a:t>udare</a:t>
            </a:r>
            <a:r>
              <a:rPr lang="en-US" dirty="0"/>
              <a:t>, </a:t>
            </a:r>
            <a:r>
              <a:rPr lang="en-US" dirty="0" err="1"/>
              <a:t>otporna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pritiske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temperature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pogodnom</a:t>
            </a:r>
            <a:r>
              <a:rPr lang="en-US" dirty="0"/>
              <a:t> za </a:t>
            </a:r>
            <a:r>
              <a:rPr lang="en-US" dirty="0" err="1"/>
              <a:t>primenu</a:t>
            </a:r>
            <a:r>
              <a:rPr lang="en-US" dirty="0"/>
              <a:t> u </a:t>
            </a:r>
            <a:r>
              <a:rPr lang="en-US" dirty="0" err="1"/>
              <a:t>mernim</a:t>
            </a:r>
            <a:r>
              <a:rPr lang="en-US" dirty="0"/>
              <a:t> </a:t>
            </a:r>
            <a:r>
              <a:rPr lang="en-US" dirty="0" err="1"/>
              <a:t>uređajima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eksploatišu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. </a:t>
            </a:r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fleš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višestrukog</a:t>
            </a:r>
            <a:r>
              <a:rPr lang="en-US" dirty="0"/>
              <a:t> </a:t>
            </a:r>
            <a:r>
              <a:rPr lang="en-US" dirty="0" err="1"/>
              <a:t>pisanja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brisanja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pogodnim</a:t>
            </a:r>
            <a:r>
              <a:rPr lang="en-US" dirty="0"/>
              <a:t> za </a:t>
            </a:r>
            <a:r>
              <a:rPr lang="en-US" dirty="0" err="1"/>
              <a:t>izradu</a:t>
            </a:r>
            <a:r>
              <a:rPr lang="en-US" dirty="0"/>
              <a:t> hard </a:t>
            </a:r>
            <a:r>
              <a:rPr lang="en-US" dirty="0" err="1"/>
              <a:t>diskova</a:t>
            </a:r>
            <a:r>
              <a:rPr lang="en-US" dirty="0"/>
              <a:t> u tablet </a:t>
            </a:r>
            <a:r>
              <a:rPr lang="en-US" dirty="0" err="1"/>
              <a:t>uređajima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6105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D930-86E2-4513-B2AD-C410E20AA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Hijerarhija memorija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DEDCA1F-93FF-4A94-9AA3-E3633DAF2A6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08" y="1558771"/>
            <a:ext cx="8669784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109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01D29-5749-4840-95BB-A9B877F5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Izvr</a:t>
            </a:r>
            <a:r>
              <a:rPr lang="sr-Latn-RS" dirty="0"/>
              <a:t>šavanje programskih instrukcija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EC92B-5F15-4B3D-BC0C-44FD96C3D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je </a:t>
            </a:r>
            <a:r>
              <a:rPr lang="en-US" dirty="0" err="1"/>
              <a:t>standardizovana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procesor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upravljačka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da </a:t>
            </a:r>
            <a:r>
              <a:rPr lang="en-US" dirty="0" err="1"/>
              <a:t>prepozna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datu</a:t>
            </a:r>
            <a:r>
              <a:rPr lang="en-US" dirty="0"/>
              <a:t> </a:t>
            </a:r>
            <a:r>
              <a:rPr lang="en-US" dirty="0" err="1"/>
              <a:t>instrukciju</a:t>
            </a:r>
            <a:r>
              <a:rPr lang="en-US" dirty="0"/>
              <a:t>. Na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 po </a:t>
            </a:r>
            <a:r>
              <a:rPr lang="en-US" dirty="0" err="1"/>
              <a:t>pravilu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operacioni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, a za </a:t>
            </a:r>
            <a:r>
              <a:rPr lang="en-US" dirty="0" err="1"/>
              <a:t>njim</a:t>
            </a:r>
            <a:r>
              <a:rPr lang="en-US" dirty="0"/>
              <a:t> </a:t>
            </a:r>
            <a:r>
              <a:rPr lang="en-US" dirty="0" err="1"/>
              <a:t>slede</a:t>
            </a:r>
            <a:r>
              <a:rPr lang="en-US" dirty="0"/>
              <a:t> operandi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operaciji</a:t>
            </a:r>
            <a:r>
              <a:rPr lang="en-US" dirty="0"/>
              <a:t> </a:t>
            </a:r>
            <a:r>
              <a:rPr lang="en-US" dirty="0" err="1"/>
              <a:t>definisanoj</a:t>
            </a:r>
            <a:r>
              <a:rPr lang="en-US" dirty="0"/>
              <a:t> </a:t>
            </a:r>
            <a:r>
              <a:rPr lang="en-US" dirty="0" err="1"/>
              <a:t>datom</a:t>
            </a:r>
            <a:r>
              <a:rPr lang="en-US" dirty="0"/>
              <a:t> </a:t>
            </a:r>
            <a:r>
              <a:rPr lang="en-US" dirty="0" err="1"/>
              <a:t>instrukcijom</a:t>
            </a:r>
            <a:r>
              <a:rPr lang="en-US" dirty="0"/>
              <a:t>.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operandi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definisani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lokacija</a:t>
            </a:r>
            <a:r>
              <a:rPr lang="en-US" dirty="0"/>
              <a:t> u </a:t>
            </a:r>
            <a:r>
              <a:rPr lang="en-US" dirty="0" err="1"/>
              <a:t>operativnoj</a:t>
            </a:r>
            <a:r>
              <a:rPr lang="en-US" dirty="0"/>
              <a:t> </a:t>
            </a:r>
            <a:r>
              <a:rPr lang="en-US" dirty="0" err="1"/>
              <a:t>memoriji</a:t>
            </a:r>
            <a:r>
              <a:rPr lang="en-US" dirty="0"/>
              <a:t>. Da bi </a:t>
            </a:r>
            <a:r>
              <a:rPr lang="en-US" dirty="0" err="1"/>
              <a:t>bili</a:t>
            </a:r>
            <a:r>
              <a:rPr lang="en-US" dirty="0"/>
              <a:t> 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opišemo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realizacije</a:t>
            </a:r>
            <a:r>
              <a:rPr lang="en-US" dirty="0"/>
              <a:t> </a:t>
            </a:r>
            <a:r>
              <a:rPr lang="en-US" dirty="0" err="1"/>
              <a:t>ovako</a:t>
            </a:r>
            <a:r>
              <a:rPr lang="en-US" dirty="0"/>
              <a:t> </a:t>
            </a:r>
            <a:r>
              <a:rPr lang="en-US" dirty="0" err="1"/>
              <a:t>definisane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definišemo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memorijske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adrese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opišemo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memorisanja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u </a:t>
            </a:r>
            <a:r>
              <a:rPr lang="en-US" dirty="0" err="1"/>
              <a:t>memoriji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F7513F-CF70-4235-A913-52F77970EF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50454"/>
            <a:ext cx="762000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59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CCE6-7683-41B9-BDAA-0C7DD27D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Memorijske adrese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F12A9-DD57-4D38-AAAE-B0B143908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Memorija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za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zapisani</a:t>
            </a:r>
            <a:r>
              <a:rPr lang="en-US" dirty="0"/>
              <a:t> u </a:t>
            </a:r>
            <a:r>
              <a:rPr lang="en-US" dirty="0" err="1"/>
              <a:t>binarnoj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. </a:t>
            </a:r>
            <a:r>
              <a:rPr lang="en-US" dirty="0" err="1"/>
              <a:t>Pri</a:t>
            </a:r>
            <a:r>
              <a:rPr lang="en-US" dirty="0"/>
              <a:t> tome je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/>
              <a:t>utvrđeno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bitova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za </a:t>
            </a:r>
            <a:r>
              <a:rPr lang="en-US" dirty="0" err="1"/>
              <a:t>upisivanje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čuvanje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podatka</a:t>
            </a:r>
            <a:r>
              <a:rPr lang="en-US"/>
              <a:t>. </a:t>
            </a:r>
          </a:p>
          <a:p>
            <a:r>
              <a:rPr lang="en-US">
                <a:solidFill>
                  <a:srgbClr val="FF0000"/>
                </a:solidFill>
              </a:rPr>
              <a:t>Postavlja </a:t>
            </a:r>
            <a:r>
              <a:rPr lang="en-US" dirty="0">
                <a:solidFill>
                  <a:srgbClr val="FF0000"/>
                </a:solidFill>
              </a:rPr>
              <a:t>se </a:t>
            </a:r>
            <a:r>
              <a:rPr lang="en-US" dirty="0" err="1">
                <a:solidFill>
                  <a:srgbClr val="FF0000"/>
                </a:solidFill>
              </a:rPr>
              <a:t>pitanje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koji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će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način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procesor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pronaći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preuzeti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podatke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čiju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obradu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treba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da realizuje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r>
              <a:rPr lang="en-US" dirty="0" err="1"/>
              <a:t>Sasvim</a:t>
            </a:r>
            <a:r>
              <a:rPr lang="en-US" dirty="0"/>
              <a:t> </a:t>
            </a:r>
            <a:r>
              <a:rPr lang="en-US" dirty="0" err="1"/>
              <a:t>prirodno</a:t>
            </a:r>
            <a:r>
              <a:rPr lang="en-US" dirty="0"/>
              <a:t> se </a:t>
            </a:r>
            <a:r>
              <a:rPr lang="en-US" dirty="0" err="1"/>
              <a:t>nameće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u </a:t>
            </a:r>
            <a:r>
              <a:rPr lang="en-US" dirty="0" err="1"/>
              <a:t>memoriji</a:t>
            </a:r>
            <a:r>
              <a:rPr lang="en-US" dirty="0"/>
              <a:t> </a:t>
            </a:r>
            <a:r>
              <a:rPr lang="en-US" dirty="0" err="1"/>
              <a:t>zapisan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. Da bi to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memoriju</a:t>
            </a:r>
            <a:r>
              <a:rPr lang="en-US" dirty="0"/>
              <a:t> </a:t>
            </a:r>
            <a:r>
              <a:rPr lang="en-US" dirty="0" err="1"/>
              <a:t>organizovati</a:t>
            </a:r>
            <a:r>
              <a:rPr lang="en-US" dirty="0"/>
              <a:t> u </a:t>
            </a:r>
            <a:r>
              <a:rPr lang="en-US" dirty="0" err="1"/>
              <a:t>celine</a:t>
            </a:r>
            <a:r>
              <a:rPr lang="en-US" dirty="0"/>
              <a:t> (</a:t>
            </a:r>
            <a:r>
              <a:rPr lang="en-US" b="1" dirty="0" err="1">
                <a:solidFill>
                  <a:srgbClr val="FF0000"/>
                </a:solidFill>
              </a:rPr>
              <a:t>ćelije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celina</a:t>
            </a:r>
            <a:r>
              <a:rPr lang="en-US" dirty="0"/>
              <a:t> </a:t>
            </a:r>
            <a:r>
              <a:rPr lang="en-US" dirty="0" err="1"/>
              <a:t>pripisati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popularno</a:t>
            </a:r>
            <a:r>
              <a:rPr lang="en-US" dirty="0"/>
              <a:t> </a:t>
            </a:r>
            <a:r>
              <a:rPr lang="en-US" err="1"/>
              <a:t>zove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adresa</a:t>
            </a:r>
            <a:r>
              <a:rPr lang="en-US"/>
              <a:t>. </a:t>
            </a:r>
            <a:r>
              <a:rPr lang="en-US" dirty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ćelije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zapisan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pristupi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9038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CCE6-7683-41B9-BDAA-0C7DD27D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Memorijske adrese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7F12A9-DD57-4D38-AAAE-B0B143908A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554162"/>
                <a:ext cx="8686800" cy="49990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Ako </a:t>
                </a:r>
                <a:r>
                  <a:rPr lang="en-US" dirty="0" err="1"/>
                  <a:t>memorija</a:t>
                </a:r>
                <a:r>
                  <a:rPr lang="en-US" dirty="0"/>
                  <a:t> </a:t>
                </a:r>
                <a:r>
                  <a:rPr lang="en-US" dirty="0" err="1"/>
                  <a:t>ima</a:t>
                </a:r>
                <a:r>
                  <a:rPr lang="en-US" dirty="0"/>
                  <a:t> </a:t>
                </a:r>
                <a:r>
                  <a:rPr lang="en-US" i="1" dirty="0"/>
                  <a:t>n</a:t>
                </a:r>
                <a:r>
                  <a:rPr lang="en-US" dirty="0"/>
                  <a:t> </a:t>
                </a:r>
                <a:r>
                  <a:rPr lang="en-US" dirty="0" err="1"/>
                  <a:t>ćelija</a:t>
                </a:r>
                <a:r>
                  <a:rPr lang="en-US" dirty="0"/>
                  <a:t> </a:t>
                </a:r>
                <a:r>
                  <a:rPr lang="en-US" dirty="0" err="1"/>
                  <a:t>onda</a:t>
                </a:r>
                <a:r>
                  <a:rPr lang="en-US" dirty="0"/>
                  <a:t> </a:t>
                </a:r>
                <a:r>
                  <a:rPr lang="en-US" dirty="0" err="1"/>
                  <a:t>će</a:t>
                </a:r>
                <a:r>
                  <a:rPr lang="en-US" dirty="0"/>
                  <a:t> </a:t>
                </a:r>
                <a:r>
                  <a:rPr lang="en-US" dirty="0" err="1"/>
                  <a:t>adresa</a:t>
                </a:r>
                <a:r>
                  <a:rPr lang="en-US" dirty="0"/>
                  <a:t> </a:t>
                </a:r>
                <a:r>
                  <a:rPr lang="en-US" dirty="0" err="1"/>
                  <a:t>svake</a:t>
                </a:r>
                <a:r>
                  <a:rPr lang="en-US" dirty="0"/>
                  <a:t> </a:t>
                </a:r>
                <a:r>
                  <a:rPr lang="en-US" dirty="0" err="1"/>
                  <a:t>ćelije</a:t>
                </a:r>
                <a:r>
                  <a:rPr lang="en-US" dirty="0"/>
                  <a:t> </a:t>
                </a:r>
                <a:r>
                  <a:rPr lang="en-US" dirty="0" err="1"/>
                  <a:t>biti</a:t>
                </a:r>
                <a:r>
                  <a:rPr lang="en-US" dirty="0"/>
                  <a:t> </a:t>
                </a:r>
                <a:r>
                  <a:rPr lang="en-US" dirty="0" err="1"/>
                  <a:t>neki</a:t>
                </a:r>
                <a:r>
                  <a:rPr lang="en-US" dirty="0"/>
                  <a:t> </a:t>
                </a:r>
                <a:r>
                  <a:rPr lang="en-US" dirty="0" err="1"/>
                  <a:t>broj</a:t>
                </a:r>
                <a:r>
                  <a:rPr lang="en-US" dirty="0"/>
                  <a:t> u </a:t>
                </a:r>
                <a:r>
                  <a:rPr lang="en-US" dirty="0" err="1"/>
                  <a:t>rasponu</a:t>
                </a:r>
                <a:r>
                  <a:rPr lang="en-US" dirty="0"/>
                  <a:t> od </a:t>
                </a:r>
                <a:r>
                  <a:rPr lang="en-US" i="1" dirty="0"/>
                  <a:t>0</a:t>
                </a:r>
                <a:r>
                  <a:rPr lang="en-US" dirty="0"/>
                  <a:t> do </a:t>
                </a:r>
                <a:r>
                  <a:rPr lang="en-US" i="1" dirty="0"/>
                  <a:t>n</a:t>
                </a:r>
                <a:r>
                  <a:rPr lang="sr-Latn-RS" i="1" dirty="0"/>
                  <a:t>-</a:t>
                </a:r>
                <a:r>
                  <a:rPr lang="en-US" i="1" dirty="0"/>
                  <a:t>1</a:t>
                </a:r>
                <a:r>
                  <a:rPr lang="en-US" dirty="0"/>
                  <a:t>. </a:t>
                </a:r>
                <a:endParaRPr lang="sr-Latn-RS" dirty="0"/>
              </a:p>
              <a:p>
                <a:r>
                  <a:rPr lang="en-US" dirty="0" err="1"/>
                  <a:t>Računari</a:t>
                </a:r>
                <a:r>
                  <a:rPr lang="en-US" dirty="0"/>
                  <a:t> </a:t>
                </a:r>
                <a:r>
                  <a:rPr lang="en-US" dirty="0" err="1"/>
                  <a:t>koji</a:t>
                </a:r>
                <a:r>
                  <a:rPr lang="en-US" dirty="0"/>
                  <a:t> </a:t>
                </a:r>
                <a:r>
                  <a:rPr lang="en-US" dirty="0" err="1"/>
                  <a:t>koriste</a:t>
                </a:r>
                <a:r>
                  <a:rPr lang="en-US" dirty="0"/>
                  <a:t> </a:t>
                </a:r>
                <a:r>
                  <a:rPr lang="en-US" dirty="0" err="1"/>
                  <a:t>binarni</a:t>
                </a:r>
                <a:r>
                  <a:rPr lang="en-US" dirty="0"/>
                  <a:t> </a:t>
                </a:r>
                <a:r>
                  <a:rPr lang="en-US" dirty="0" err="1"/>
                  <a:t>brojni</a:t>
                </a:r>
                <a:r>
                  <a:rPr lang="en-US" dirty="0"/>
                  <a:t> </a:t>
                </a:r>
                <a:r>
                  <a:rPr lang="en-US" dirty="0" err="1"/>
                  <a:t>sistem</a:t>
                </a:r>
                <a:r>
                  <a:rPr lang="en-US" dirty="0"/>
                  <a:t> za </a:t>
                </a:r>
                <a:r>
                  <a:rPr lang="en-US" dirty="0" err="1"/>
                  <a:t>adresiranje</a:t>
                </a:r>
                <a:r>
                  <a:rPr lang="en-US" dirty="0"/>
                  <a:t> (</a:t>
                </a:r>
                <a:r>
                  <a:rPr lang="en-US" dirty="0" err="1"/>
                  <a:t>definisanje</a:t>
                </a:r>
                <a:r>
                  <a:rPr lang="en-US" dirty="0"/>
                  <a:t> </a:t>
                </a:r>
                <a:r>
                  <a:rPr lang="en-US" dirty="0" err="1"/>
                  <a:t>memorijskih</a:t>
                </a:r>
                <a:r>
                  <a:rPr lang="en-US" dirty="0"/>
                  <a:t> </a:t>
                </a:r>
                <a:r>
                  <a:rPr lang="en-US" dirty="0" err="1"/>
                  <a:t>adresa</a:t>
                </a:r>
                <a:r>
                  <a:rPr lang="en-US" dirty="0"/>
                  <a:t>) </a:t>
                </a:r>
                <a:r>
                  <a:rPr lang="en-US" dirty="0" err="1"/>
                  <a:t>izražavaju</a:t>
                </a:r>
                <a:r>
                  <a:rPr lang="en-US" dirty="0"/>
                  <a:t> </a:t>
                </a:r>
                <a:r>
                  <a:rPr lang="en-US" dirty="0" err="1"/>
                  <a:t>adrese</a:t>
                </a:r>
                <a:r>
                  <a:rPr lang="en-US" dirty="0"/>
                  <a:t> u </a:t>
                </a:r>
                <a:r>
                  <a:rPr lang="en-US" dirty="0" err="1"/>
                  <a:t>binarnom</a:t>
                </a:r>
                <a:r>
                  <a:rPr lang="en-US" dirty="0"/>
                  <a:t> </a:t>
                </a:r>
                <a:r>
                  <a:rPr lang="en-US" dirty="0" err="1"/>
                  <a:t>obliku</a:t>
                </a:r>
                <a:r>
                  <a:rPr lang="en-US" dirty="0"/>
                  <a:t>. To </a:t>
                </a:r>
                <a:r>
                  <a:rPr lang="en-US" dirty="0" err="1"/>
                  <a:t>znači</a:t>
                </a:r>
                <a:r>
                  <a:rPr lang="en-US" dirty="0"/>
                  <a:t> da </a:t>
                </a:r>
                <a:r>
                  <a:rPr lang="en-US" dirty="0" err="1"/>
                  <a:t>ako</a:t>
                </a:r>
                <a:r>
                  <a:rPr lang="en-US" dirty="0"/>
                  <a:t> </a:t>
                </a:r>
                <a:r>
                  <a:rPr lang="en-US" dirty="0" err="1"/>
                  <a:t>adresa</a:t>
                </a:r>
                <a:r>
                  <a:rPr lang="en-US" dirty="0"/>
                  <a:t> </a:t>
                </a:r>
                <a:r>
                  <a:rPr lang="en-US" dirty="0" err="1"/>
                  <a:t>sadrži</a:t>
                </a:r>
                <a:r>
                  <a:rPr lang="en-US" dirty="0"/>
                  <a:t> n </a:t>
                </a:r>
                <a:r>
                  <a:rPr lang="en-US" dirty="0" err="1"/>
                  <a:t>bitova</a:t>
                </a:r>
                <a:r>
                  <a:rPr lang="en-US" dirty="0"/>
                  <a:t> da je </a:t>
                </a:r>
                <a:r>
                  <a:rPr lang="en-US" dirty="0" err="1"/>
                  <a:t>najveći</a:t>
                </a:r>
                <a:r>
                  <a:rPr lang="en-US" dirty="0"/>
                  <a:t> </a:t>
                </a:r>
                <a:r>
                  <a:rPr lang="en-US" dirty="0" err="1"/>
                  <a:t>mogući</a:t>
                </a:r>
                <a:r>
                  <a:rPr lang="en-US" dirty="0"/>
                  <a:t> </a:t>
                </a:r>
                <a:r>
                  <a:rPr lang="en-US" dirty="0" err="1"/>
                  <a:t>broj</a:t>
                </a:r>
                <a:r>
                  <a:rPr lang="en-US" dirty="0"/>
                  <a:t> </a:t>
                </a:r>
                <a:r>
                  <a:rPr lang="en-US" dirty="0" err="1"/>
                  <a:t>ćelija</a:t>
                </a:r>
                <a:r>
                  <a:rPr lang="en-US" dirty="0"/>
                  <a:t> </a:t>
                </a:r>
                <a:r>
                  <a:rPr lang="en-US" dirty="0" err="1"/>
                  <a:t>koje</a:t>
                </a:r>
                <a:r>
                  <a:rPr lang="en-US" dirty="0"/>
                  <a:t> se </a:t>
                </a:r>
                <a:r>
                  <a:rPr lang="en-US" dirty="0" err="1"/>
                  <a:t>mogu</a:t>
                </a:r>
                <a:r>
                  <a:rPr lang="en-US" dirty="0"/>
                  <a:t> </a:t>
                </a:r>
                <a:r>
                  <a:rPr lang="en-US" dirty="0" err="1"/>
                  <a:t>adresirati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  <a:r>
                  <a:rPr lang="sr-Latn-RS" dirty="0"/>
                  <a:t> </a:t>
                </a:r>
                <a:r>
                  <a:rPr lang="en-US" dirty="0"/>
                  <a:t>Na primer, </a:t>
                </a:r>
                <a:r>
                  <a:rPr lang="en-US" dirty="0" err="1"/>
                  <a:t>ukoliko</a:t>
                </a:r>
                <a:r>
                  <a:rPr lang="en-US" dirty="0"/>
                  <a:t> je </a:t>
                </a:r>
                <a:r>
                  <a:rPr lang="en-US" dirty="0" err="1"/>
                  <a:t>broj</a:t>
                </a:r>
                <a:r>
                  <a:rPr lang="en-US" dirty="0"/>
                  <a:t> </a:t>
                </a:r>
                <a:r>
                  <a:rPr lang="en-US" dirty="0" err="1"/>
                  <a:t>bitova</a:t>
                </a:r>
                <a:r>
                  <a:rPr lang="en-US" dirty="0"/>
                  <a:t> za </a:t>
                </a:r>
                <a:r>
                  <a:rPr lang="en-US" dirty="0" err="1"/>
                  <a:t>definisanje</a:t>
                </a:r>
                <a:r>
                  <a:rPr lang="en-US" dirty="0"/>
                  <a:t> </a:t>
                </a:r>
                <a:r>
                  <a:rPr lang="en-US" dirty="0" err="1"/>
                  <a:t>adrese</a:t>
                </a:r>
                <a:r>
                  <a:rPr lang="en-US" dirty="0"/>
                  <a:t> 3, </a:t>
                </a:r>
                <a:r>
                  <a:rPr lang="en-US" dirty="0" err="1"/>
                  <a:t>maksimalan</a:t>
                </a:r>
                <a:r>
                  <a:rPr lang="en-US" dirty="0"/>
                  <a:t> </a:t>
                </a:r>
                <a:r>
                  <a:rPr lang="en-US" dirty="0" err="1"/>
                  <a:t>broj</a:t>
                </a:r>
                <a:r>
                  <a:rPr lang="en-US" dirty="0"/>
                  <a:t> </a:t>
                </a:r>
                <a:r>
                  <a:rPr lang="en-US" dirty="0" err="1"/>
                  <a:t>adresa</a:t>
                </a:r>
                <a:r>
                  <a:rPr lang="en-US" dirty="0"/>
                  <a:t> </a:t>
                </a:r>
                <a:r>
                  <a:rPr lang="en-US" dirty="0" err="1"/>
                  <a:t>koje</a:t>
                </a:r>
                <a:r>
                  <a:rPr lang="en-US" dirty="0"/>
                  <a:t> se </a:t>
                </a:r>
                <a:r>
                  <a:rPr lang="en-US" dirty="0" err="1"/>
                  <a:t>mogu</a:t>
                </a:r>
                <a:r>
                  <a:rPr lang="en-US" dirty="0"/>
                  <a:t> </a:t>
                </a:r>
                <a:r>
                  <a:rPr lang="en-US" dirty="0" err="1"/>
                  <a:t>adresirati</a:t>
                </a:r>
                <a:r>
                  <a:rPr lang="en-US" dirty="0"/>
                  <a:t> je 2</a:t>
                </a:r>
                <a:r>
                  <a:rPr lang="en-US" baseline="30000" dirty="0"/>
                  <a:t>3</a:t>
                </a:r>
                <a:r>
                  <a:rPr lang="en-US" dirty="0"/>
                  <a:t> =8</a:t>
                </a:r>
                <a:endParaRPr lang="sr-Latn-RS" dirty="0"/>
              </a:p>
              <a:p>
                <a:r>
                  <a:rPr lang="en-US" dirty="0" err="1">
                    <a:solidFill>
                      <a:srgbClr val="FF0000"/>
                    </a:solidFill>
                  </a:rPr>
                  <a:t>Potpuno</a:t>
                </a:r>
                <a:r>
                  <a:rPr lang="en-US" dirty="0">
                    <a:solidFill>
                      <a:srgbClr val="FF0000"/>
                    </a:solidFill>
                  </a:rPr>
                  <a:t> je </a:t>
                </a:r>
                <a:r>
                  <a:rPr lang="en-US" dirty="0" err="1">
                    <a:solidFill>
                      <a:srgbClr val="FF0000"/>
                    </a:solidFill>
                  </a:rPr>
                  <a:t>očigledno</a:t>
                </a:r>
                <a:r>
                  <a:rPr lang="en-US" dirty="0">
                    <a:solidFill>
                      <a:srgbClr val="FF0000"/>
                    </a:solidFill>
                  </a:rPr>
                  <a:t> da </a:t>
                </a:r>
                <a:r>
                  <a:rPr lang="en-US" dirty="0" err="1">
                    <a:solidFill>
                      <a:srgbClr val="FF0000"/>
                    </a:solidFill>
                  </a:rPr>
                  <a:t>broj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ćelija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koje</a:t>
                </a:r>
                <a:r>
                  <a:rPr lang="en-US" dirty="0">
                    <a:solidFill>
                      <a:srgbClr val="FF0000"/>
                    </a:solidFill>
                  </a:rPr>
                  <a:t> se </a:t>
                </a:r>
                <a:r>
                  <a:rPr lang="en-US" dirty="0" err="1">
                    <a:solidFill>
                      <a:srgbClr val="FF0000"/>
                    </a:solidFill>
                  </a:rPr>
                  <a:t>mogu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adresirati</a:t>
                </a:r>
                <a:r>
                  <a:rPr lang="en-US" dirty="0">
                    <a:solidFill>
                      <a:srgbClr val="FF0000"/>
                    </a:solidFill>
                  </a:rPr>
                  <a:t> ne </a:t>
                </a:r>
                <a:r>
                  <a:rPr lang="en-US" dirty="0" err="1">
                    <a:solidFill>
                      <a:srgbClr val="FF0000"/>
                    </a:solidFill>
                  </a:rPr>
                  <a:t>zavisi</a:t>
                </a:r>
                <a:r>
                  <a:rPr lang="en-US" dirty="0">
                    <a:solidFill>
                      <a:srgbClr val="FF0000"/>
                    </a:solidFill>
                  </a:rPr>
                  <a:t> od </a:t>
                </a:r>
                <a:r>
                  <a:rPr lang="en-US" dirty="0" err="1">
                    <a:solidFill>
                      <a:srgbClr val="FF0000"/>
                    </a:solidFill>
                  </a:rPr>
                  <a:t>broja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bitova</a:t>
                </a:r>
                <a:r>
                  <a:rPr lang="en-US" dirty="0">
                    <a:solidFill>
                      <a:srgbClr val="FF0000"/>
                    </a:solidFill>
                  </a:rPr>
                  <a:t> po </a:t>
                </a:r>
                <a:r>
                  <a:rPr lang="en-US" dirty="0" err="1">
                    <a:solidFill>
                      <a:srgbClr val="FF0000"/>
                    </a:solidFill>
                  </a:rPr>
                  <a:t>ćeliji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B7F12A9-DD57-4D38-AAAE-B0B143908A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554162"/>
                <a:ext cx="8686800" cy="4999038"/>
              </a:xfrm>
              <a:blipFill rotWithShape="1">
                <a:blip r:embed="rId2"/>
                <a:stretch>
                  <a:fillRect l="-561" t="-3293" r="-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9559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CCE6-7683-41B9-BDAA-0C7DD27D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Memorijske adrese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F12A9-DD57-4D38-AAAE-B0B143908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ćelije</a:t>
            </a:r>
            <a:r>
              <a:rPr lang="en-US" dirty="0"/>
              <a:t> je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najmanju</a:t>
            </a:r>
            <a:r>
              <a:rPr lang="en-US" dirty="0"/>
              <a:t> </a:t>
            </a:r>
            <a:r>
              <a:rPr lang="en-US" dirty="0" err="1"/>
              <a:t>memorijsku</a:t>
            </a:r>
            <a:r>
              <a:rPr lang="en-US" dirty="0"/>
              <a:t> </a:t>
            </a:r>
            <a:r>
              <a:rPr lang="en-US" dirty="0" err="1"/>
              <a:t>jedinicu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adresirati</a:t>
            </a:r>
            <a:r>
              <a:rPr lang="en-US" dirty="0"/>
              <a:t>. </a:t>
            </a:r>
            <a:endParaRPr lang="sr-Latn-RS" dirty="0"/>
          </a:p>
          <a:p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prihvaćenim</a:t>
            </a:r>
            <a:r>
              <a:rPr lang="en-US" dirty="0"/>
              <a:t>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standardom</a:t>
            </a:r>
            <a:r>
              <a:rPr lang="en-US" dirty="0"/>
              <a:t> je </a:t>
            </a:r>
            <a:r>
              <a:rPr lang="en-US" dirty="0" err="1"/>
              <a:t>utvrđeno</a:t>
            </a:r>
            <a:r>
              <a:rPr lang="en-US" dirty="0"/>
              <a:t> da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ćelije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8 </a:t>
            </a:r>
            <a:r>
              <a:rPr lang="en-US" dirty="0" err="1"/>
              <a:t>bitova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bajt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byte). </a:t>
            </a:r>
            <a:endParaRPr lang="sr-Latn-RS" dirty="0"/>
          </a:p>
          <a:p>
            <a:r>
              <a:rPr lang="en-US" dirty="0" err="1"/>
              <a:t>Bajtovi</a:t>
            </a:r>
            <a:r>
              <a:rPr lang="en-US" dirty="0"/>
              <a:t> se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grupišu</a:t>
            </a:r>
            <a:r>
              <a:rPr lang="en-US" dirty="0"/>
              <a:t> u </a:t>
            </a:r>
            <a:r>
              <a:rPr lang="en-US" b="1" dirty="0" err="1">
                <a:solidFill>
                  <a:srgbClr val="FF0000"/>
                </a:solidFill>
              </a:rPr>
              <a:t>računarske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reči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eng.</a:t>
            </a:r>
            <a:r>
              <a:rPr lang="en-US" dirty="0"/>
              <a:t> words).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, </a:t>
            </a:r>
            <a:r>
              <a:rPr lang="en-US" dirty="0" err="1"/>
              <a:t>merena</a:t>
            </a:r>
            <a:r>
              <a:rPr lang="en-US" dirty="0"/>
              <a:t> u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bajtova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čine</a:t>
            </a:r>
            <a:r>
              <a:rPr lang="en-US" dirty="0"/>
              <a:t>, je </a:t>
            </a:r>
            <a:r>
              <a:rPr lang="en-US" dirty="0" err="1"/>
              <a:t>bitna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procesorske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operande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. 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obrađuje</a:t>
            </a:r>
            <a:r>
              <a:rPr lang="en-US" dirty="0"/>
              <a:t> u </a:t>
            </a:r>
            <a:r>
              <a:rPr lang="en-US" dirty="0" err="1"/>
              <a:t>procesoru</a:t>
            </a:r>
            <a:r>
              <a:rPr lang="en-US" dirty="0"/>
              <a:t>, </a:t>
            </a:r>
            <a:r>
              <a:rPr lang="en-US" dirty="0" err="1"/>
              <a:t>računari</a:t>
            </a:r>
            <a:r>
              <a:rPr lang="en-US" dirty="0"/>
              <a:t> se dele </a:t>
            </a:r>
            <a:r>
              <a:rPr lang="en-US" dirty="0" err="1"/>
              <a:t>na</a:t>
            </a:r>
            <a:r>
              <a:rPr lang="en-US" dirty="0"/>
              <a:t> 32-bitne </a:t>
            </a:r>
            <a:r>
              <a:rPr lang="en-US" dirty="0" err="1"/>
              <a:t>računare</a:t>
            </a:r>
            <a:r>
              <a:rPr lang="en-US" dirty="0"/>
              <a:t> (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je 32 </a:t>
            </a:r>
            <a:r>
              <a:rPr lang="en-US" dirty="0" err="1"/>
              <a:t>bita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4 </a:t>
            </a:r>
            <a:r>
              <a:rPr lang="en-US" dirty="0" err="1"/>
              <a:t>bajta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64-bitne (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je 64 </a:t>
            </a:r>
            <a:r>
              <a:rPr lang="en-US" dirty="0" err="1"/>
              <a:t>bita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8 </a:t>
            </a:r>
            <a:r>
              <a:rPr lang="en-US" dirty="0" err="1"/>
              <a:t>bajtova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318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25F7D-189A-480B-84A6-304C5048F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Aritmetičko-logička jedinica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85492-F3B8-4CB2-92D3-700D4E99D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Aritmetičko-logička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(ALU – Arithmetical Logical Unit)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deo </a:t>
            </a:r>
            <a:r>
              <a:rPr lang="en-US" dirty="0" err="1"/>
              <a:t>centralnog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je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aritmetičkih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logičkih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/>
              <a:t>Pod </a:t>
            </a:r>
            <a:r>
              <a:rPr lang="en-US" b="1" dirty="0" err="1">
                <a:solidFill>
                  <a:srgbClr val="FF0000"/>
                </a:solidFill>
              </a:rPr>
              <a:t>aritmetičkim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operacijama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podrazumevamo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sabiranja</a:t>
            </a:r>
            <a:r>
              <a:rPr lang="en-US" dirty="0"/>
              <a:t>, </a:t>
            </a:r>
            <a:r>
              <a:rPr lang="en-US" dirty="0" err="1"/>
              <a:t>oduzimanja</a:t>
            </a:r>
            <a:r>
              <a:rPr lang="en-US" dirty="0"/>
              <a:t>, </a:t>
            </a:r>
            <a:r>
              <a:rPr lang="en-US" dirty="0" err="1"/>
              <a:t>množenja</a:t>
            </a:r>
            <a:r>
              <a:rPr lang="en-US" dirty="0"/>
              <a:t>, </a:t>
            </a:r>
            <a:r>
              <a:rPr lang="en-US" dirty="0" err="1"/>
              <a:t>deljenja</a:t>
            </a:r>
            <a:r>
              <a:rPr lang="en-US" dirty="0"/>
              <a:t>, </a:t>
            </a:r>
            <a:r>
              <a:rPr lang="en-US" dirty="0" err="1"/>
              <a:t>diferenciranja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integraljenja</a:t>
            </a:r>
            <a:r>
              <a:rPr lang="en-US" dirty="0"/>
              <a:t>.</a:t>
            </a:r>
            <a:endParaRPr lang="sr-Latn-RS" dirty="0"/>
          </a:p>
          <a:p>
            <a:r>
              <a:rPr lang="en-US" b="1" dirty="0" err="1">
                <a:solidFill>
                  <a:srgbClr val="FF0000"/>
                </a:solidFill>
              </a:rPr>
              <a:t>Logičke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operacije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se </a:t>
            </a:r>
            <a:r>
              <a:rPr lang="en-US" dirty="0" err="1"/>
              <a:t>svode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poređenja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„</a:t>
            </a:r>
            <a:r>
              <a:rPr lang="en-US" dirty="0" err="1"/>
              <a:t>manje</a:t>
            </a:r>
            <a:r>
              <a:rPr lang="en-US" dirty="0"/>
              <a:t> od“, „</a:t>
            </a:r>
            <a:r>
              <a:rPr lang="en-US" dirty="0" err="1"/>
              <a:t>jednako</a:t>
            </a:r>
            <a:r>
              <a:rPr lang="en-US" dirty="0"/>
              <a:t>“ </a:t>
            </a:r>
            <a:r>
              <a:rPr lang="en-US" dirty="0" err="1"/>
              <a:t>i</a:t>
            </a:r>
            <a:r>
              <a:rPr lang="en-US" dirty="0"/>
              <a:t> „</a:t>
            </a:r>
            <a:r>
              <a:rPr lang="en-US" dirty="0" err="1"/>
              <a:t>veće</a:t>
            </a:r>
            <a:r>
              <a:rPr lang="en-US" dirty="0"/>
              <a:t> od“. </a:t>
            </a:r>
          </a:p>
        </p:txBody>
      </p:sp>
    </p:spTree>
    <p:extLst>
      <p:ext uri="{BB962C8B-B14F-4D97-AF65-F5344CB8AC3E}">
        <p14:creationId xmlns:p14="http://schemas.microsoft.com/office/powerpoint/2010/main" val="4126880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2035</TotalTime>
  <Words>3863</Words>
  <Application>Microsoft Office PowerPoint</Application>
  <PresentationFormat>On-screen Show (4:3)</PresentationFormat>
  <Paragraphs>193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Cambria Math</vt:lpstr>
      <vt:lpstr>Franklin Gothic Book</vt:lpstr>
      <vt:lpstr>Franklin Gothic Medium</vt:lpstr>
      <vt:lpstr>Symbol</vt:lpstr>
      <vt:lpstr>Wingdings 2</vt:lpstr>
      <vt:lpstr>Trek</vt:lpstr>
      <vt:lpstr>Procesor, memorija</vt:lpstr>
      <vt:lpstr>Procesor</vt:lpstr>
      <vt:lpstr>Upravljačko-kontrolna jedinica</vt:lpstr>
      <vt:lpstr>Izvršavanje programskih instrukcija</vt:lpstr>
      <vt:lpstr>Izvršavanje programskih instrukcija</vt:lpstr>
      <vt:lpstr>Memorijske adrese</vt:lpstr>
      <vt:lpstr>Memorijske adrese</vt:lpstr>
      <vt:lpstr>Memorijske adrese</vt:lpstr>
      <vt:lpstr>Aritmetičko-logička jedinica</vt:lpstr>
      <vt:lpstr>Aritmetičko-logička jedinica</vt:lpstr>
      <vt:lpstr>Aritmetičko-logička jedinica</vt:lpstr>
      <vt:lpstr>Aritmetičko-logička jedinica</vt:lpstr>
      <vt:lpstr>Časovnik</vt:lpstr>
      <vt:lpstr>Časovnik</vt:lpstr>
      <vt:lpstr>magistrale</vt:lpstr>
      <vt:lpstr>magistrale</vt:lpstr>
      <vt:lpstr>magistrale</vt:lpstr>
      <vt:lpstr>memorija</vt:lpstr>
      <vt:lpstr>memorija</vt:lpstr>
      <vt:lpstr>Karakteristike memorije</vt:lpstr>
      <vt:lpstr>Karakteristike memorije</vt:lpstr>
      <vt:lpstr>Karakteristike memorije</vt:lpstr>
      <vt:lpstr>Karakteristike memorije</vt:lpstr>
      <vt:lpstr>Karakteristike memorije</vt:lpstr>
      <vt:lpstr>Karakteristike memorije</vt:lpstr>
      <vt:lpstr>Karakteristike memorije</vt:lpstr>
      <vt:lpstr>MEMORIJA</vt:lpstr>
      <vt:lpstr>Unutrašnja memorija</vt:lpstr>
      <vt:lpstr>Unutrašnja memorija REGISTRI</vt:lpstr>
      <vt:lpstr>Unutrašnja memorija keš memorija</vt:lpstr>
      <vt:lpstr>Unutrašnja memorija RAM memorija</vt:lpstr>
      <vt:lpstr>Unutrašnja memorija RAM memorija</vt:lpstr>
      <vt:lpstr>Unutrašnja memorija rom memorija</vt:lpstr>
      <vt:lpstr>Unutrašnja memorija rom memorija</vt:lpstr>
      <vt:lpstr>Unutrašnja memorija rom memorija</vt:lpstr>
      <vt:lpstr>Spoljašnja memorija</vt:lpstr>
      <vt:lpstr>Spoljašnja memorija</vt:lpstr>
      <vt:lpstr>Spoljašnja memorija disketa</vt:lpstr>
      <vt:lpstr>Spoljašnja memorija hard disk</vt:lpstr>
      <vt:lpstr>Spoljašnja memorija hard disk</vt:lpstr>
      <vt:lpstr>Spoljašnja memorija hard disk</vt:lpstr>
      <vt:lpstr>Spoljašnja memorija hard disk</vt:lpstr>
      <vt:lpstr>Spoljašnja memorija kompakt disk (CD)</vt:lpstr>
      <vt:lpstr>Spoljašnja memorija kompakt disk (CD)</vt:lpstr>
      <vt:lpstr>Spoljašnja memorija kompakt disk (CD-rom)</vt:lpstr>
      <vt:lpstr>Spoljašnja memorija kompakt disk (CD-r)</vt:lpstr>
      <vt:lpstr>Spoljašnja memorija kompakt disk (CD-rW)</vt:lpstr>
      <vt:lpstr>Spoljašnja memorija fleš memorija</vt:lpstr>
      <vt:lpstr>Hijerarhija memorija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mikroračunarskog sistema</dc:title>
  <dc:creator>Ljubica</dc:creator>
  <cp:lastModifiedBy>Ljubica Kovačević</cp:lastModifiedBy>
  <cp:revision>39</cp:revision>
  <dcterms:created xsi:type="dcterms:W3CDTF">2018-09-12T20:52:40Z</dcterms:created>
  <dcterms:modified xsi:type="dcterms:W3CDTF">2018-10-05T11:14:46Z</dcterms:modified>
</cp:coreProperties>
</file>