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3" r:id="rId10"/>
    <p:sldId id="264" r:id="rId11"/>
    <p:sldId id="265" r:id="rId12"/>
    <p:sldId id="266" r:id="rId13"/>
    <p:sldId id="273" r:id="rId14"/>
    <p:sldId id="274" r:id="rId15"/>
    <p:sldId id="275" r:id="rId16"/>
    <p:sldId id="276" r:id="rId17"/>
    <p:sldId id="278" r:id="rId18"/>
    <p:sldId id="277" r:id="rId19"/>
    <p:sldId id="268" r:id="rId20"/>
    <p:sldId id="269" r:id="rId21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708" autoAdjust="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708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7A9C6A9-4382-4261-B6B4-F5AD086AAF8E}" type="datetimeFigureOut">
              <a:rPr lang="sr-Latn-RS" smtClean="0"/>
              <a:pPr/>
              <a:t>7.4.2019.</a:t>
            </a:fld>
            <a:endParaRPr lang="sr-Latn-R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sr-Latn-R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75C213D-347D-488B-AF94-F50CDB206719}" type="slidenum">
              <a:rPr lang="sr-Latn-RS" smtClean="0"/>
              <a:pPr/>
              <a:t>‹#›</a:t>
            </a:fld>
            <a:endParaRPr lang="sr-Latn-R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A9C6A9-4382-4261-B6B4-F5AD086AAF8E}" type="datetimeFigureOut">
              <a:rPr lang="sr-Latn-RS" smtClean="0"/>
              <a:pPr/>
              <a:t>7.4.2019.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5C213D-347D-488B-AF94-F50CDB206719}" type="slidenum">
              <a:rPr lang="sr-Latn-RS" smtClean="0"/>
              <a:pPr/>
              <a:t>‹#›</a:t>
            </a:fld>
            <a:endParaRPr lang="sr-Latn-R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A9C6A9-4382-4261-B6B4-F5AD086AAF8E}" type="datetimeFigureOut">
              <a:rPr lang="sr-Latn-RS" smtClean="0"/>
              <a:pPr/>
              <a:t>7.4.2019.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5C213D-347D-488B-AF94-F50CDB206719}" type="slidenum">
              <a:rPr lang="sr-Latn-RS" smtClean="0"/>
              <a:pPr/>
              <a:t>‹#›</a:t>
            </a:fld>
            <a:endParaRPr lang="sr-Latn-R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A9C6A9-4382-4261-B6B4-F5AD086AAF8E}" type="datetimeFigureOut">
              <a:rPr lang="sr-Latn-RS" smtClean="0"/>
              <a:pPr/>
              <a:t>7.4.2019.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5C213D-347D-488B-AF94-F50CDB206719}" type="slidenum">
              <a:rPr lang="sr-Latn-RS" smtClean="0"/>
              <a:pPr/>
              <a:t>‹#›</a:t>
            </a:fld>
            <a:endParaRPr lang="sr-Latn-R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A9C6A9-4382-4261-B6B4-F5AD086AAF8E}" type="datetimeFigureOut">
              <a:rPr lang="sr-Latn-RS" smtClean="0"/>
              <a:pPr/>
              <a:t>7.4.2019.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5C213D-347D-488B-AF94-F50CDB206719}" type="slidenum">
              <a:rPr lang="sr-Latn-RS" smtClean="0"/>
              <a:pPr/>
              <a:t>‹#›</a:t>
            </a:fld>
            <a:endParaRPr lang="sr-Latn-R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A9C6A9-4382-4261-B6B4-F5AD086AAF8E}" type="datetimeFigureOut">
              <a:rPr lang="sr-Latn-RS" smtClean="0"/>
              <a:pPr/>
              <a:t>7.4.2019.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5C213D-347D-488B-AF94-F50CDB206719}" type="slidenum">
              <a:rPr lang="sr-Latn-RS" smtClean="0"/>
              <a:pPr/>
              <a:t>‹#›</a:t>
            </a:fld>
            <a:endParaRPr lang="sr-Latn-R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A9C6A9-4382-4261-B6B4-F5AD086AAF8E}" type="datetimeFigureOut">
              <a:rPr lang="sr-Latn-RS" smtClean="0"/>
              <a:pPr/>
              <a:t>7.4.2019.</a:t>
            </a:fld>
            <a:endParaRPr 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5C213D-347D-488B-AF94-F50CDB206719}" type="slidenum">
              <a:rPr lang="sr-Latn-RS" smtClean="0"/>
              <a:pPr/>
              <a:t>‹#›</a:t>
            </a:fld>
            <a:endParaRPr lang="sr-Latn-R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A9C6A9-4382-4261-B6B4-F5AD086AAF8E}" type="datetimeFigureOut">
              <a:rPr lang="sr-Latn-RS" smtClean="0"/>
              <a:pPr/>
              <a:t>7.4.2019.</a:t>
            </a:fld>
            <a:endParaRPr 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5C213D-347D-488B-AF94-F50CDB206719}" type="slidenum">
              <a:rPr lang="sr-Latn-RS" smtClean="0"/>
              <a:pPr/>
              <a:t>‹#›</a:t>
            </a:fld>
            <a:endParaRPr lang="sr-Latn-R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A9C6A9-4382-4261-B6B4-F5AD086AAF8E}" type="datetimeFigureOut">
              <a:rPr lang="sr-Latn-RS" smtClean="0"/>
              <a:pPr/>
              <a:t>7.4.2019.</a:t>
            </a:fld>
            <a:endParaRPr 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5C213D-347D-488B-AF94-F50CDB206719}" type="slidenum">
              <a:rPr lang="sr-Latn-RS" smtClean="0"/>
              <a:pPr/>
              <a:t>‹#›</a:t>
            </a:fld>
            <a:endParaRPr lang="sr-Latn-R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C7A9C6A9-4382-4261-B6B4-F5AD086AAF8E}" type="datetimeFigureOut">
              <a:rPr lang="sr-Latn-RS" smtClean="0"/>
              <a:pPr/>
              <a:t>7.4.2019.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5C213D-347D-488B-AF94-F50CDB206719}" type="slidenum">
              <a:rPr lang="sr-Latn-RS" smtClean="0"/>
              <a:pPr/>
              <a:t>‹#›</a:t>
            </a:fld>
            <a:endParaRPr lang="sr-Latn-R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7A9C6A9-4382-4261-B6B4-F5AD086AAF8E}" type="datetimeFigureOut">
              <a:rPr lang="sr-Latn-RS" smtClean="0"/>
              <a:pPr/>
              <a:t>7.4.2019.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75C213D-347D-488B-AF94-F50CDB206719}" type="slidenum">
              <a:rPr lang="sr-Latn-RS" smtClean="0"/>
              <a:pPr/>
              <a:t>‹#›</a:t>
            </a:fld>
            <a:endParaRPr lang="sr-Latn-R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C7A9C6A9-4382-4261-B6B4-F5AD086AAF8E}" type="datetimeFigureOut">
              <a:rPr lang="sr-Latn-RS" smtClean="0"/>
              <a:pPr/>
              <a:t>7.4.2019.</a:t>
            </a:fld>
            <a:endParaRPr lang="sr-Latn-R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sr-Latn-R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75C213D-347D-488B-AF94-F50CDB206719}" type="slidenum">
              <a:rPr lang="sr-Latn-RS" smtClean="0"/>
              <a:pPr/>
              <a:t>‹#›</a:t>
            </a:fld>
            <a:endParaRPr lang="sr-Latn-R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Statistika</a:t>
            </a:r>
            <a:r>
              <a:rPr lang="en-US" dirty="0" smtClean="0"/>
              <a:t> u SPSS-u</a:t>
            </a:r>
            <a:endParaRPr lang="sr-Latn-R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RS" dirty="0" smtClean="0"/>
              <a:t>Uvod u programski paket, kreiranje i rad sa bazom podataka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xmlns="" val="223003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908720"/>
            <a:ext cx="7916380" cy="4536504"/>
          </a:xfrm>
        </p:spPr>
      </p:pic>
      <p:sp>
        <p:nvSpPr>
          <p:cNvPr id="6" name="TextBox 5"/>
          <p:cNvSpPr txBox="1"/>
          <p:nvPr/>
        </p:nvSpPr>
        <p:spPr>
          <a:xfrm>
            <a:off x="2843808" y="5805264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dirty="0" smtClean="0"/>
              <a:t>Pre kilka na Value Labels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xmlns="" val="121198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915" y="1657852"/>
            <a:ext cx="7840170" cy="4172533"/>
          </a:xfrm>
        </p:spPr>
      </p:pic>
      <p:sp>
        <p:nvSpPr>
          <p:cNvPr id="5" name="TextBox 4"/>
          <p:cNvSpPr txBox="1"/>
          <p:nvPr/>
        </p:nvSpPr>
        <p:spPr>
          <a:xfrm>
            <a:off x="3203848" y="5733256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dirty="0" smtClean="0"/>
              <a:t>Posle kilka na Value Labels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xmlns="" val="70419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/>
              <a:t>U </a:t>
            </a:r>
            <a:r>
              <a:rPr lang="sr-Latn-RS" dirty="0" smtClean="0"/>
              <a:t>osnovnom </a:t>
            </a:r>
            <a:r>
              <a:rPr lang="sr-Latn-RS" i="1" dirty="0" smtClean="0"/>
              <a:t>taskbar</a:t>
            </a:r>
            <a:r>
              <a:rPr lang="sr-Latn-RS" dirty="0" smtClean="0"/>
              <a:t>-u</a:t>
            </a:r>
            <a:r>
              <a:rPr lang="sr-Latn-RS" dirty="0"/>
              <a:t>, meni </a:t>
            </a:r>
            <a:r>
              <a:rPr lang="sr-Latn-RS" i="1" dirty="0"/>
              <a:t>File </a:t>
            </a:r>
            <a:r>
              <a:rPr lang="sr-Latn-RS" dirty="0"/>
              <a:t>pruža mogućnosti da sačuvamo našu bazu, preko </a:t>
            </a:r>
            <a:r>
              <a:rPr lang="sr-Latn-RS" dirty="0" smtClean="0"/>
              <a:t>osnovnih opcija </a:t>
            </a:r>
            <a:r>
              <a:rPr lang="sr-Latn-RS" i="1" dirty="0"/>
              <a:t>Save </a:t>
            </a:r>
            <a:r>
              <a:rPr lang="sr-Latn-RS" dirty="0"/>
              <a:t>i </a:t>
            </a:r>
            <a:r>
              <a:rPr lang="sr-Latn-RS" i="1" dirty="0"/>
              <a:t>Save as</a:t>
            </a:r>
            <a:r>
              <a:rPr lang="sr-Latn-RS" dirty="0"/>
              <a:t>, kao i da otvorimo novu bazu preko opcije </a:t>
            </a:r>
            <a:r>
              <a:rPr lang="sr-Latn-RS" i="1" dirty="0"/>
              <a:t>Open – Data</a:t>
            </a:r>
            <a:r>
              <a:rPr lang="sr-Latn-R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sr-Latn-RS" dirty="0" smtClean="0"/>
              <a:t>Čuvanje baze, otavranje baze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xmlns="" val="99528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sr-Latn-RS" dirty="0" smtClean="0"/>
              <a:t>Sortiranje: Data→Sort Cases</a:t>
            </a:r>
          </a:p>
          <a:p>
            <a:endParaRPr lang="sr-Latn-R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sr-Latn-RS" dirty="0" smtClean="0"/>
              <a:t>Sortiranje podataka</a:t>
            </a:r>
            <a:endParaRPr lang="sr-Latn-R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988840"/>
            <a:ext cx="6912768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8810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r>
              <a:rPr lang="vi-VN" sz="2800" dirty="0">
                <a:latin typeface="Calibri" panose="020F0502020204030204" pitchFamily="34" charset="0"/>
              </a:rPr>
              <a:t>U nekim situacijama želimo da analiziramo samo određeni broj opservaija, a </a:t>
            </a:r>
            <a:r>
              <a:rPr lang="vi-VN" sz="2800" dirty="0" smtClean="0">
                <a:latin typeface="Calibri" panose="020F0502020204030204" pitchFamily="34" charset="0"/>
              </a:rPr>
              <a:t>ne</a:t>
            </a:r>
            <a:r>
              <a:rPr lang="sr-Latn-RS" sz="2800" dirty="0" smtClean="0">
                <a:latin typeface="Calibri" panose="020F0502020204030204" pitchFamily="34" charset="0"/>
              </a:rPr>
              <a:t> sve </a:t>
            </a:r>
            <a:r>
              <a:rPr lang="sr-Latn-RS" sz="2800" dirty="0">
                <a:latin typeface="Calibri" panose="020F0502020204030204" pitchFamily="34" charset="0"/>
              </a:rPr>
              <a:t>koje postoje u </a:t>
            </a:r>
            <a:r>
              <a:rPr lang="sr-Latn-RS" sz="2800" dirty="0" smtClean="0">
                <a:latin typeface="Calibri" panose="020F0502020204030204" pitchFamily="34" charset="0"/>
              </a:rPr>
              <a:t>bazi: </a:t>
            </a:r>
            <a:r>
              <a:rPr lang="sr-Latn-RS" sz="2800" i="1" dirty="0" smtClean="0">
                <a:latin typeface="Calibri" panose="020F0502020204030204" pitchFamily="34" charset="0"/>
              </a:rPr>
              <a:t>Data →Select cases</a:t>
            </a:r>
          </a:p>
          <a:p>
            <a:endParaRPr lang="sr-Latn-RS" sz="2800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algn="l"/>
            <a:r>
              <a:rPr lang="sr-Latn-RS" dirty="0"/>
              <a:t>F</a:t>
            </a:r>
            <a:r>
              <a:rPr lang="sr-Latn-RS" dirty="0" smtClean="0"/>
              <a:t>iltriranje podataka</a:t>
            </a:r>
            <a:endParaRPr lang="sr-Latn-R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2708920"/>
            <a:ext cx="6456055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0207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47789" y="1481138"/>
            <a:ext cx="6248422" cy="4525962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sr-Latn-RS" dirty="0" smtClean="0"/>
              <a:t>Filtriranje podataka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xmlns="" val="253577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630454" y="1481138"/>
            <a:ext cx="5883091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sr-Latn-RS" dirty="0" smtClean="0"/>
              <a:t>Filtriranje podataka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xmlns="" val="8139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r>
              <a:rPr lang="sr-Latn-RS" dirty="0" smtClean="0"/>
              <a:t>Rad sa čitavom bazom nastavlja se odabirom opcije All Cases (uklanja se filter)</a:t>
            </a:r>
          </a:p>
          <a:p>
            <a:endParaRPr lang="sr-Latn-R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l"/>
            <a:r>
              <a:rPr lang="sr-Latn-RS" dirty="0" smtClean="0"/>
              <a:t>Filtriranje podataka</a:t>
            </a:r>
            <a:endParaRPr lang="sr-Latn-R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736" y="2276872"/>
            <a:ext cx="4320480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7856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smtClean="0"/>
              <a:t>Možemo privremeno podeliti bazu, tako da se obrada podataka vrši za svaku grupu zasebno, sve dok ne isključimo podelu</a:t>
            </a:r>
          </a:p>
          <a:p>
            <a:r>
              <a:rPr lang="sr-Latn-RS" dirty="0" smtClean="0"/>
              <a:t>Data→Split File</a:t>
            </a:r>
            <a:endParaRPr lang="sr-Latn-R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sr-Latn-RS" dirty="0" smtClean="0"/>
              <a:t>Podela baze na grupe</a:t>
            </a:r>
            <a:endParaRPr lang="sr-Latn-R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952" y="3212976"/>
            <a:ext cx="4163006" cy="323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83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vi-VN" dirty="0">
                <a:latin typeface="Calibri" panose="020F0502020204030204" pitchFamily="34" charset="0"/>
              </a:rPr>
              <a:t>U nekim </a:t>
            </a:r>
            <a:r>
              <a:rPr lang="sr-Latn-RS" dirty="0" smtClean="0"/>
              <a:t>istraživanjima javlja se potreba da se odredi nova varijabla pomoću već postojećih varijabli (npr. postoje obeležja Visina i Težina, a treba da se odredi BMI), ili se javlja potreba da se neprekidna varijabla predstavi kao kategorijska (npr. </a:t>
            </a:r>
            <a:r>
              <a:rPr lang="sr-Latn-RS" dirty="0"/>
              <a:t>p</a:t>
            </a:r>
            <a:r>
              <a:rPr lang="sr-Latn-RS" dirty="0" smtClean="0"/>
              <a:t>ostoji obeležje Starost, a potrebne su tri starosne grupe).</a:t>
            </a:r>
          </a:p>
          <a:p>
            <a:r>
              <a:rPr lang="sr-Latn-RS" dirty="0" smtClean="0"/>
              <a:t>To možemo </a:t>
            </a:r>
            <a:r>
              <a:rPr lang="sr-Latn-RS" dirty="0"/>
              <a:t>uraditi u SPSS-u </a:t>
            </a:r>
            <a:r>
              <a:rPr lang="sr-Latn-RS" dirty="0" smtClean="0"/>
              <a:t>pomoću dve opcije:</a:t>
            </a:r>
          </a:p>
          <a:p>
            <a:pPr marL="0" indent="0">
              <a:buNone/>
            </a:pPr>
            <a:r>
              <a:rPr lang="sr-Latn-RS" dirty="0" smtClean="0"/>
              <a:t>Transform→Compute Variable</a:t>
            </a:r>
          </a:p>
          <a:p>
            <a:pPr marL="0" indent="0">
              <a:buNone/>
            </a:pPr>
            <a:r>
              <a:rPr lang="sr-Latn-RS" dirty="0" smtClean="0"/>
              <a:t>Transform→Recode into Same (Different) Variables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sr-Latn-RS" dirty="0" smtClean="0"/>
              <a:t>Transformisanje varijabli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xmlns="" val="357161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sr-Latn-RS" dirty="0"/>
              <a:t>SPSS (</a:t>
            </a:r>
            <a:r>
              <a:rPr lang="sr-Latn-RS" i="1" dirty="0"/>
              <a:t>Statistical Package for Social Sciences</a:t>
            </a:r>
            <a:r>
              <a:rPr lang="sr-Latn-RS" dirty="0"/>
              <a:t>) </a:t>
            </a:r>
            <a:r>
              <a:rPr lang="sr-Latn-RS" dirty="0" smtClean="0"/>
              <a:t>–</a:t>
            </a:r>
            <a:r>
              <a:rPr lang="pl-PL" dirty="0" smtClean="0"/>
              <a:t>program </a:t>
            </a:r>
            <a:r>
              <a:rPr lang="pl-PL" dirty="0"/>
              <a:t>za obradu </a:t>
            </a:r>
            <a:r>
              <a:rPr lang="pl-PL" dirty="0" smtClean="0"/>
              <a:t>podataka</a:t>
            </a:r>
            <a:endParaRPr lang="en-US" dirty="0" smtClean="0"/>
          </a:p>
          <a:p>
            <a:r>
              <a:rPr lang="en-US" dirty="0" err="1" smtClean="0"/>
              <a:t>Osim</a:t>
            </a:r>
            <a:r>
              <a:rPr lang="en-US" dirty="0" smtClean="0"/>
              <a:t> </a:t>
            </a:r>
            <a:r>
              <a:rPr lang="sr-Latn-RS" dirty="0" smtClean="0"/>
              <a:t>za </a:t>
            </a:r>
            <a:r>
              <a:rPr lang="sr-Latn-RS" dirty="0"/>
              <a:t>društvene </a:t>
            </a:r>
            <a:r>
              <a:rPr lang="sr-Latn-RS" dirty="0" smtClean="0"/>
              <a:t>nauk</a:t>
            </a:r>
            <a:r>
              <a:rPr lang="en-US" dirty="0" smtClean="0"/>
              <a:t>e</a:t>
            </a:r>
            <a:r>
              <a:rPr lang="sr-Latn-RS" dirty="0" smtClean="0"/>
              <a:t>, </a:t>
            </a:r>
            <a:r>
              <a:rPr lang="sv-SE" dirty="0" smtClean="0"/>
              <a:t>danas </a:t>
            </a:r>
            <a:r>
              <a:rPr lang="sv-SE" dirty="0"/>
              <a:t>se koristi i u drugim naukama i oblastima, poput medicine, </a:t>
            </a:r>
            <a:r>
              <a:rPr lang="sv-SE" dirty="0" smtClean="0"/>
              <a:t>biologije, matematike,</a:t>
            </a:r>
            <a:r>
              <a:rPr lang="en-US" dirty="0" smtClean="0"/>
              <a:t>…</a:t>
            </a:r>
          </a:p>
          <a:p>
            <a:r>
              <a:rPr lang="sr-Latn-RS" dirty="0" smtClean="0"/>
              <a:t>Program </a:t>
            </a:r>
            <a:r>
              <a:rPr lang="sr-Latn-RS" dirty="0"/>
              <a:t>od 2009</a:t>
            </a:r>
            <a:r>
              <a:rPr lang="sr-Latn-RS" dirty="0" smtClean="0"/>
              <a:t>.</a:t>
            </a:r>
            <a:r>
              <a:rPr lang="en-US" dirty="0" smtClean="0"/>
              <a:t> </a:t>
            </a:r>
            <a:r>
              <a:rPr lang="sr-Latn-RS" dirty="0" smtClean="0"/>
              <a:t>godine </a:t>
            </a:r>
            <a:r>
              <a:rPr lang="sr-Latn-RS" dirty="0"/>
              <a:t>proizvodi američka kompanija IBM (</a:t>
            </a:r>
            <a:r>
              <a:rPr lang="sr-Latn-RS" i="1" dirty="0" smtClean="0"/>
              <a:t>International</a:t>
            </a:r>
            <a:r>
              <a:rPr lang="en-US" i="1" dirty="0" smtClean="0"/>
              <a:t> </a:t>
            </a:r>
            <a:r>
              <a:rPr lang="sr-Latn-RS" i="1" dirty="0" smtClean="0"/>
              <a:t>Business </a:t>
            </a:r>
            <a:r>
              <a:rPr lang="sr-Latn-RS" i="1" dirty="0"/>
              <a:t>Machines Corporation</a:t>
            </a:r>
            <a:r>
              <a:rPr lang="sr-Latn-RS" dirty="0"/>
              <a:t>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 algn="l"/>
            <a:r>
              <a:rPr lang="sr-Latn-RS" sz="4000" dirty="0"/>
              <a:t>O PROGRAMU</a:t>
            </a:r>
          </a:p>
        </p:txBody>
      </p:sp>
    </p:spTree>
    <p:extLst>
      <p:ext uri="{BB962C8B-B14F-4D97-AF65-F5344CB8AC3E}">
        <p14:creationId xmlns:p14="http://schemas.microsoft.com/office/powerpoint/2010/main" xmlns="" val="327146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40768"/>
                <a:ext cx="8229600" cy="4785395"/>
              </a:xfrm>
            </p:spPr>
            <p:txBody>
              <a:bodyPr>
                <a:normAutofit fontScale="92500" lnSpcReduction="20000"/>
              </a:bodyPr>
              <a:lstStyle/>
              <a:p>
                <a:pPr marL="0" indent="0">
                  <a:buNone/>
                </a:pPr>
                <a:r>
                  <a:rPr lang="sr-Latn-RS" dirty="0" smtClean="0"/>
                  <a:t>Otvoriti bazu podataka Dijeta.sav. Pomoću obeležja koja već postoje u bazi formirati obeležje BMI (Body mass index) po formuli: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b="0" i="1" smtClean="0">
                          <a:latin typeface="Cambria Math"/>
                        </a:rPr>
                        <m:t>𝐵𝑀𝐼</m:t>
                      </m:r>
                      <m:r>
                        <a:rPr lang="sr-Latn-R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sr-Latn-RS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sr-Latn-RS" b="0" i="1" smtClean="0">
                              <a:latin typeface="Cambria Math"/>
                            </a:rPr>
                            <m:t>𝑡𝑒</m:t>
                          </m:r>
                          <m:r>
                            <a:rPr lang="sr-Latn-RS" b="0" i="1" smtClean="0">
                              <a:latin typeface="Cambria Math"/>
                            </a:rPr>
                            <m:t>ž</m:t>
                          </m:r>
                          <m:r>
                            <a:rPr lang="sr-Latn-RS" b="0" i="1" smtClean="0">
                              <a:latin typeface="Cambria Math"/>
                            </a:rPr>
                            <m:t>𝑖𝑛𝑎</m:t>
                          </m:r>
                        </m:num>
                        <m:den>
                          <m:sSup>
                            <m:sSupPr>
                              <m:ctrlPr>
                                <a:rPr lang="sr-Latn-RS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sr-Latn-RS" b="0" i="1" smtClean="0">
                                  <a:latin typeface="Cambria Math"/>
                                </a:rPr>
                                <m:t>(</m:t>
                              </m:r>
                              <m:r>
                                <a:rPr lang="sr-Latn-RS" b="0" i="1" smtClean="0">
                                  <a:latin typeface="Cambria Math"/>
                                </a:rPr>
                                <m:t>𝑣𝑖𝑠𝑖𝑛𝑎</m:t>
                              </m:r>
                              <m:r>
                                <a:rPr lang="sr-Latn-RS" b="0" i="1" smtClean="0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sr-Latn-RS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sr-Latn-RS" dirty="0" smtClean="0"/>
              </a:p>
              <a:p>
                <a:pPr marL="0" indent="0">
                  <a:buNone/>
                </a:pPr>
                <a:r>
                  <a:rPr lang="sr-Latn-RS" dirty="0" smtClean="0"/>
                  <a:t>Formirati promenljivu sa imenom BMIkateg, koja predstavlja kategorije:</a:t>
                </a:r>
              </a:p>
              <a:p>
                <a:pPr marL="0" indent="0">
                  <a:buNone/>
                </a:pPr>
                <a:r>
                  <a:rPr lang="sr-Latn-RS" dirty="0" smtClean="0"/>
                  <a:t>&lt;18,5	 	Neuhranjenost</a:t>
                </a:r>
              </a:p>
              <a:p>
                <a:pPr marL="0" indent="0">
                  <a:buNone/>
                </a:pPr>
                <a:r>
                  <a:rPr lang="sr-Latn-RS" dirty="0" smtClean="0"/>
                  <a:t>18,5 - 24,9	Idealna težina</a:t>
                </a:r>
              </a:p>
              <a:p>
                <a:pPr marL="0" indent="0">
                  <a:buNone/>
                </a:pPr>
                <a:r>
                  <a:rPr lang="sr-Latn-RS" dirty="0" smtClean="0"/>
                  <a:t>25 - 29,9	Prekomerna težina</a:t>
                </a:r>
              </a:p>
              <a:p>
                <a:pPr marL="0" indent="0">
                  <a:buNone/>
                </a:pPr>
                <a:r>
                  <a:rPr lang="sr-Latn-RS" dirty="0" smtClean="0"/>
                  <a:t>30 - 34,9	Blaga gojaznost</a:t>
                </a:r>
              </a:p>
              <a:p>
                <a:pPr marL="0" indent="0">
                  <a:buNone/>
                </a:pPr>
                <a:r>
                  <a:rPr lang="sr-Latn-RS" dirty="0" smtClean="0"/>
                  <a:t>35 - 39,9	Teška gojaznost</a:t>
                </a:r>
              </a:p>
              <a:p>
                <a:pPr marL="0" indent="0">
                  <a:buNone/>
                </a:pPr>
                <a:r>
                  <a:rPr lang="sr-Latn-RS" dirty="0" smtClean="0"/>
                  <a:t>&gt;40		Ekstremna gojaznost</a:t>
                </a:r>
              </a:p>
              <a:p>
                <a:pPr marL="0" indent="0">
                  <a:buNone/>
                </a:pPr>
                <a:endParaRPr lang="sr-Latn-RS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40768"/>
                <a:ext cx="8229600" cy="4785395"/>
              </a:xfrm>
              <a:blipFill rotWithShape="1">
                <a:blip r:embed="rId2"/>
                <a:stretch>
                  <a:fillRect l="-1185" t="-2166" r="-1630"/>
                </a:stretch>
              </a:blipFill>
            </p:spPr>
            <p:txBody>
              <a:bodyPr/>
              <a:lstStyle/>
              <a:p>
                <a:r>
                  <a:rPr lang="sr-Latn-R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algn="l"/>
            <a:r>
              <a:rPr lang="sr-Latn-RS" dirty="0" smtClean="0"/>
              <a:t>Zadatak 2.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xmlns="" val="107537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l-PL" dirty="0"/>
              <a:t>U SPSS-u su podaci predstavljeni tabelarno u spreadsheet-u (slično kao i </a:t>
            </a:r>
            <a:r>
              <a:rPr lang="pl-PL" dirty="0" smtClean="0"/>
              <a:t>u</a:t>
            </a:r>
            <a:r>
              <a:rPr lang="en-US" dirty="0" smtClean="0"/>
              <a:t> </a:t>
            </a:r>
            <a:r>
              <a:rPr lang="en-US" dirty="0"/>
              <a:t>E</a:t>
            </a:r>
            <a:r>
              <a:rPr lang="sr-Latn-RS" dirty="0" smtClean="0"/>
              <a:t>xcel-u)</a:t>
            </a:r>
            <a:endParaRPr lang="en-US" dirty="0" smtClean="0"/>
          </a:p>
          <a:p>
            <a:r>
              <a:rPr lang="en-US" dirty="0"/>
              <a:t>B</a:t>
            </a:r>
            <a:r>
              <a:rPr lang="sr-Latn-RS" dirty="0" smtClean="0"/>
              <a:t>aze </a:t>
            </a:r>
            <a:r>
              <a:rPr lang="sr-Latn-RS" dirty="0"/>
              <a:t>podataka su u </a:t>
            </a:r>
            <a:r>
              <a:rPr lang="sr-Latn-RS" b="1" dirty="0"/>
              <a:t>.sav </a:t>
            </a:r>
            <a:r>
              <a:rPr lang="sr-Latn-RS" dirty="0" smtClean="0"/>
              <a:t>formatu </a:t>
            </a:r>
            <a:endParaRPr lang="en-US" dirty="0" smtClean="0"/>
          </a:p>
          <a:p>
            <a:r>
              <a:rPr lang="sr-Latn-RS" dirty="0" smtClean="0"/>
              <a:t>Svaka </a:t>
            </a:r>
            <a:r>
              <a:rPr lang="sr-Latn-RS" dirty="0"/>
              <a:t>baza se sastoji od </a:t>
            </a:r>
            <a:r>
              <a:rPr lang="sr-Latn-RS" dirty="0" smtClean="0"/>
              <a:t>varijabli</a:t>
            </a:r>
            <a:r>
              <a:rPr lang="en-US" dirty="0" smtClean="0"/>
              <a:t> (</a:t>
            </a:r>
            <a:r>
              <a:rPr lang="en-US" dirty="0" err="1" smtClean="0"/>
              <a:t>obele</a:t>
            </a:r>
            <a:r>
              <a:rPr lang="sr-Latn-RS" dirty="0" smtClean="0"/>
              <a:t>žja</a:t>
            </a:r>
            <a:r>
              <a:rPr lang="en-US" dirty="0" smtClean="0"/>
              <a:t>)</a:t>
            </a:r>
            <a:r>
              <a:rPr lang="sr-Latn-R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sr-Latn-RS" dirty="0" smtClean="0"/>
              <a:t>podataka; svaka </a:t>
            </a:r>
            <a:r>
              <a:rPr lang="sr-Latn-RS" b="1" dirty="0" smtClean="0"/>
              <a:t>varijabla</a:t>
            </a:r>
            <a:r>
              <a:rPr lang="sr-Latn-RS" dirty="0" smtClean="0"/>
              <a:t> predstavlja jednu kolonu, dok svaka vrsta predstavlja jedan </a:t>
            </a:r>
            <a:r>
              <a:rPr lang="sr-Latn-RS" b="1" dirty="0" smtClean="0"/>
              <a:t>slučaj </a:t>
            </a:r>
            <a:r>
              <a:rPr lang="sr-Latn-RS" dirty="0" smtClean="0"/>
              <a:t>(jednu osobu, jedinku, državu i sl.)</a:t>
            </a:r>
          </a:p>
          <a:p>
            <a:r>
              <a:rPr lang="sr-Latn-RS" dirty="0" smtClean="0"/>
              <a:t>Redova ima onoliko koliko ima slučajeva(ispitanika), a kolona onoliko koliko ima varijabli (osobina slučajeva, čije se vrednosti beleže u bazi)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sr-Latn-RS" sz="4000" dirty="0" smtClean="0"/>
              <a:t>O PROGRAMU</a:t>
            </a:r>
            <a:endParaRPr lang="sr-Latn-RS" sz="4000" dirty="0"/>
          </a:p>
        </p:txBody>
      </p:sp>
    </p:spTree>
    <p:extLst>
      <p:ext uri="{BB962C8B-B14F-4D97-AF65-F5344CB8AC3E}">
        <p14:creationId xmlns:p14="http://schemas.microsoft.com/office/powerpoint/2010/main" xmlns="" val="316284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RS" dirty="0"/>
              <a:t>SPSS sadrži dva sheet-a, koji se kao i u </a:t>
            </a:r>
            <a:r>
              <a:rPr lang="sr-Latn-RS" dirty="0" smtClean="0"/>
              <a:t>Excel-u </a:t>
            </a:r>
            <a:r>
              <a:rPr lang="sr-Latn-RS" dirty="0"/>
              <a:t>nalaze u donjem </a:t>
            </a:r>
            <a:r>
              <a:rPr lang="sr-Latn-RS" dirty="0" smtClean="0"/>
              <a:t>levom uglu</a:t>
            </a:r>
          </a:p>
          <a:p>
            <a:r>
              <a:rPr lang="sr-Latn-RS" b="1" i="1" dirty="0" smtClean="0"/>
              <a:t>Data View</a:t>
            </a:r>
            <a:r>
              <a:rPr lang="sr-Latn-RS" b="1" dirty="0" smtClean="0"/>
              <a:t> </a:t>
            </a:r>
            <a:r>
              <a:rPr lang="sr-Latn-RS" dirty="0" smtClean="0"/>
              <a:t>sadrži sve podatke. U </a:t>
            </a:r>
            <a:r>
              <a:rPr lang="sr-Latn-RS" dirty="0"/>
              <a:t>redovima su </a:t>
            </a:r>
            <a:r>
              <a:rPr lang="sr-Latn-RS" dirty="0" smtClean="0"/>
              <a:t>opservacije, </a:t>
            </a:r>
            <a:r>
              <a:rPr lang="sv-SE" dirty="0" smtClean="0"/>
              <a:t>u </a:t>
            </a:r>
            <a:r>
              <a:rPr lang="sv-SE" dirty="0"/>
              <a:t>kolonama su </a:t>
            </a:r>
            <a:r>
              <a:rPr lang="sv-SE" dirty="0" smtClean="0"/>
              <a:t>varijable </a:t>
            </a:r>
            <a:endParaRPr lang="sr-Latn-RS" dirty="0" smtClean="0"/>
          </a:p>
          <a:p>
            <a:r>
              <a:rPr lang="sv-SE" b="1" i="1" dirty="0" smtClean="0"/>
              <a:t>Variable </a:t>
            </a:r>
            <a:r>
              <a:rPr lang="sv-SE" b="1" i="1" dirty="0"/>
              <a:t>View </a:t>
            </a:r>
            <a:r>
              <a:rPr lang="sv-SE" dirty="0"/>
              <a:t>sadrži listu svih </a:t>
            </a:r>
            <a:r>
              <a:rPr lang="sv-SE" dirty="0" smtClean="0"/>
              <a:t>varijabli</a:t>
            </a:r>
            <a:r>
              <a:rPr lang="sr-Latn-RS" dirty="0" smtClean="0"/>
              <a:t> koje su </a:t>
            </a:r>
            <a:r>
              <a:rPr lang="sr-Latn-RS" dirty="0"/>
              <a:t>u </a:t>
            </a:r>
            <a:r>
              <a:rPr lang="sr-Latn-RS" dirty="0" smtClean="0"/>
              <a:t>bazi. Tu unosimo </a:t>
            </a:r>
            <a:r>
              <a:rPr lang="sr-Latn-RS" dirty="0"/>
              <a:t>nove varijable, kada </a:t>
            </a:r>
            <a:r>
              <a:rPr lang="sr-Latn-RS" dirty="0" smtClean="0"/>
              <a:t>formiramo bazu</a:t>
            </a:r>
            <a:r>
              <a:rPr lang="sr-Latn-RS" dirty="0"/>
              <a:t>, i svaku od varijabli, možemo da definišemo po 11 </a:t>
            </a:r>
            <a:r>
              <a:rPr lang="sr-Latn-RS" dirty="0" smtClean="0"/>
              <a:t>karakteristika </a:t>
            </a:r>
            <a:endParaRPr lang="sr-Latn-R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sr-Latn-RS" sz="4000" dirty="0" smtClean="0"/>
              <a:t>Data View, Variable View</a:t>
            </a:r>
            <a:endParaRPr lang="sr-Latn-RS" sz="4000" dirty="0"/>
          </a:p>
        </p:txBody>
      </p:sp>
    </p:spTree>
    <p:extLst>
      <p:ext uri="{BB962C8B-B14F-4D97-AF65-F5344CB8AC3E}">
        <p14:creationId xmlns:p14="http://schemas.microsoft.com/office/powerpoint/2010/main" xmlns="" val="181852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00200"/>
            <a:ext cx="8424936" cy="4525963"/>
          </a:xfrm>
        </p:spPr>
        <p:txBody>
          <a:bodyPr>
            <a:normAutofit fontScale="62500" lnSpcReduction="20000"/>
          </a:bodyPr>
          <a:lstStyle/>
          <a:p>
            <a:r>
              <a:rPr lang="sr-Latn-RS" sz="4000" dirty="0"/>
              <a:t>Varijable u SPSS-u možemo odrediti po 11 karakteristika. Od njih, pet najvažnijih </a:t>
            </a:r>
            <a:r>
              <a:rPr lang="sr-Latn-RS" sz="4000" dirty="0" smtClean="0"/>
              <a:t>i najčešće </a:t>
            </a:r>
            <a:r>
              <a:rPr lang="sr-Latn-RS" sz="4000" dirty="0"/>
              <a:t>korišćenih su</a:t>
            </a:r>
            <a:r>
              <a:rPr lang="sr-Latn-RS" sz="4000" dirty="0" smtClean="0"/>
              <a:t>:</a:t>
            </a:r>
          </a:p>
          <a:p>
            <a:pPr marL="0" indent="0">
              <a:buNone/>
            </a:pPr>
            <a:endParaRPr lang="sr-Latn-RS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sr-Latn-RS" sz="3600" b="1" dirty="0" smtClean="0">
                <a:latin typeface="Calibri" panose="020F0502020204030204" pitchFamily="34" charset="0"/>
              </a:rPr>
              <a:t>Name </a:t>
            </a:r>
            <a:r>
              <a:rPr lang="sr-Latn-RS" sz="3600" b="1" dirty="0">
                <a:latin typeface="Calibri" panose="020F0502020204030204" pitchFamily="34" charset="0"/>
              </a:rPr>
              <a:t>(ime) </a:t>
            </a:r>
            <a:r>
              <a:rPr lang="sr-Latn-RS" sz="3600" dirty="0" smtClean="0">
                <a:latin typeface="Calibri" panose="020F0502020204030204" pitchFamily="34" charset="0"/>
              </a:rPr>
              <a:t>– uneti </a:t>
            </a:r>
            <a:r>
              <a:rPr lang="sr-Latn-RS" sz="3600" dirty="0">
                <a:latin typeface="Calibri" panose="020F0502020204030204" pitchFamily="34" charset="0"/>
              </a:rPr>
              <a:t>ime varijable. Ono što </a:t>
            </a:r>
            <a:r>
              <a:rPr lang="sr-Latn-RS" sz="3600" dirty="0" smtClean="0">
                <a:latin typeface="Calibri" panose="020F0502020204030204" pitchFamily="34" charset="0"/>
              </a:rPr>
              <a:t>se upiše  </a:t>
            </a:r>
            <a:r>
              <a:rPr lang="sr-Latn-RS" sz="3600" dirty="0">
                <a:latin typeface="Calibri" panose="020F0502020204030204" pitchFamily="34" charset="0"/>
              </a:rPr>
              <a:t>u </a:t>
            </a:r>
            <a:r>
              <a:rPr lang="sr-Latn-RS" sz="3600" dirty="0" smtClean="0">
                <a:latin typeface="Calibri" panose="020F0502020204030204" pitchFamily="34" charset="0"/>
              </a:rPr>
              <a:t>ovom polju </a:t>
            </a:r>
            <a:r>
              <a:rPr lang="sr-Latn-RS" sz="3600" dirty="0">
                <a:latin typeface="Calibri" panose="020F0502020204030204" pitchFamily="34" charset="0"/>
              </a:rPr>
              <a:t>pojaviće se na vrhu kolone u </a:t>
            </a:r>
            <a:r>
              <a:rPr lang="sr-Latn-RS" sz="3600" i="1" dirty="0">
                <a:latin typeface="Calibri" panose="020F0502020204030204" pitchFamily="34" charset="0"/>
              </a:rPr>
              <a:t>D</a:t>
            </a:r>
            <a:r>
              <a:rPr lang="sr-Latn-RS" sz="3600" i="1" dirty="0" smtClean="0">
                <a:latin typeface="Calibri" panose="020F0502020204030204" pitchFamily="34" charset="0"/>
              </a:rPr>
              <a:t>ata View</a:t>
            </a:r>
            <a:r>
              <a:rPr lang="sr-Latn-RS" sz="3600" dirty="0" smtClean="0">
                <a:latin typeface="Calibri" panose="020F0502020204030204" pitchFamily="34" charset="0"/>
              </a:rPr>
              <a:t>. </a:t>
            </a:r>
            <a:r>
              <a:rPr lang="sr-Latn-RS" sz="3600" dirty="0">
                <a:latin typeface="Calibri" panose="020F0502020204030204" pitchFamily="34" charset="0"/>
              </a:rPr>
              <a:t>Ime varijable ne </a:t>
            </a:r>
            <a:r>
              <a:rPr lang="sr-Latn-RS" sz="3600" dirty="0" smtClean="0">
                <a:latin typeface="Calibri" panose="020F0502020204030204" pitchFamily="34" charset="0"/>
              </a:rPr>
              <a:t>sme sadržati razmak, znakove interpunkcije, ni preveliki broj karaktera </a:t>
            </a:r>
          </a:p>
          <a:p>
            <a:pPr marL="0" indent="0">
              <a:buNone/>
            </a:pPr>
            <a:r>
              <a:rPr lang="nn-NO" sz="3600" b="1" dirty="0" smtClean="0">
                <a:latin typeface="Calibri" panose="020F0502020204030204" pitchFamily="34" charset="0"/>
              </a:rPr>
              <a:t>Type </a:t>
            </a:r>
            <a:r>
              <a:rPr lang="nn-NO" sz="3600" b="1" dirty="0">
                <a:latin typeface="Calibri" panose="020F0502020204030204" pitchFamily="34" charset="0"/>
              </a:rPr>
              <a:t>(tip) </a:t>
            </a:r>
            <a:r>
              <a:rPr lang="nn-NO" sz="3600" dirty="0">
                <a:latin typeface="Calibri" panose="020F0502020204030204" pitchFamily="34" charset="0"/>
              </a:rPr>
              <a:t>– </a:t>
            </a:r>
            <a:r>
              <a:rPr lang="sr-Latn-RS" sz="3600" dirty="0" smtClean="0">
                <a:latin typeface="Calibri" panose="020F0502020204030204" pitchFamily="34" charset="0"/>
              </a:rPr>
              <a:t>tip vrednosti varijable koje se unose kao vrednosti. Najčešće </a:t>
            </a:r>
            <a:r>
              <a:rPr lang="sr-Latn-RS" sz="3600" dirty="0">
                <a:latin typeface="Calibri" panose="020F0502020204030204" pitchFamily="34" charset="0"/>
              </a:rPr>
              <a:t>je </a:t>
            </a:r>
            <a:r>
              <a:rPr lang="sr-Latn-RS" sz="3600" dirty="0" smtClean="0">
                <a:latin typeface="Calibri" panose="020F0502020204030204" pitchFamily="34" charset="0"/>
              </a:rPr>
              <a:t>označena </a:t>
            </a:r>
            <a:r>
              <a:rPr lang="sr-Latn-RS" sz="3600" dirty="0">
                <a:latin typeface="Calibri" panose="020F0502020204030204" pitchFamily="34" charset="0"/>
              </a:rPr>
              <a:t>kao </a:t>
            </a:r>
            <a:endParaRPr lang="sr-Latn-RS" sz="3600" dirty="0" smtClean="0">
              <a:latin typeface="Calibri" panose="020F0502020204030204" pitchFamily="34" charset="0"/>
            </a:endParaRPr>
          </a:p>
          <a:p>
            <a:pPr>
              <a:buFontTx/>
              <a:buChar char="-"/>
            </a:pPr>
            <a:r>
              <a:rPr lang="sr-Latn-RS" sz="3600" i="1" dirty="0" smtClean="0">
                <a:latin typeface="Calibri" panose="020F0502020204030204" pitchFamily="34" charset="0"/>
              </a:rPr>
              <a:t>Numeric - </a:t>
            </a:r>
            <a:r>
              <a:rPr lang="sr-Latn-RS" sz="3600" dirty="0" smtClean="0">
                <a:latin typeface="Calibri" panose="020F0502020204030204" pitchFamily="34" charset="0"/>
              </a:rPr>
              <a:t>podatak se unosi kao broj</a:t>
            </a:r>
          </a:p>
          <a:p>
            <a:pPr>
              <a:buFontTx/>
              <a:buChar char="-"/>
            </a:pPr>
            <a:r>
              <a:rPr lang="sr-Latn-RS" sz="3600" i="1" dirty="0">
                <a:latin typeface="Calibri" panose="020F0502020204030204" pitchFamily="34" charset="0"/>
              </a:rPr>
              <a:t>S</a:t>
            </a:r>
            <a:r>
              <a:rPr lang="nn-NO" sz="3600" i="1" dirty="0" smtClean="0">
                <a:latin typeface="Calibri" panose="020F0502020204030204" pitchFamily="34" charset="0"/>
              </a:rPr>
              <a:t>tring </a:t>
            </a:r>
            <a:r>
              <a:rPr lang="sr-Latn-RS" sz="3600" i="1" dirty="0" smtClean="0">
                <a:latin typeface="Calibri" panose="020F0502020204030204" pitchFamily="34" charset="0"/>
              </a:rPr>
              <a:t>- </a:t>
            </a:r>
            <a:r>
              <a:rPr lang="sr-Latn-RS" sz="3600" dirty="0" smtClean="0">
                <a:latin typeface="Calibri" panose="020F0502020204030204" pitchFamily="34" charset="0"/>
              </a:rPr>
              <a:t>podatak se unosi kao </a:t>
            </a:r>
            <a:r>
              <a:rPr lang="nn-NO" sz="3600" dirty="0" smtClean="0">
                <a:latin typeface="Calibri" panose="020F0502020204030204" pitchFamily="34" charset="0"/>
              </a:rPr>
              <a:t>niz slova</a:t>
            </a:r>
            <a:r>
              <a:rPr lang="sr-Latn-RS" sz="3600" dirty="0" smtClean="0">
                <a:latin typeface="Calibri" panose="020F0502020204030204" pitchFamily="34" charset="0"/>
              </a:rPr>
              <a:t>. Kada </a:t>
            </a:r>
            <a:r>
              <a:rPr lang="sr-Latn-RS" sz="3600" dirty="0">
                <a:latin typeface="Calibri" panose="020F0502020204030204" pitchFamily="34" charset="0"/>
              </a:rPr>
              <a:t>koristimo string varijablu u polju </a:t>
            </a:r>
            <a:r>
              <a:rPr lang="sr-Latn-RS" sz="3600" i="1" dirty="0">
                <a:latin typeface="Calibri" panose="020F0502020204030204" pitchFamily="34" charset="0"/>
              </a:rPr>
              <a:t>width </a:t>
            </a:r>
            <a:r>
              <a:rPr lang="sr-Latn-RS" sz="3600" dirty="0">
                <a:latin typeface="Calibri" panose="020F0502020204030204" pitchFamily="34" charset="0"/>
              </a:rPr>
              <a:t>definišemo do koliko </a:t>
            </a:r>
            <a:r>
              <a:rPr lang="sr-Latn-RS" sz="3600" dirty="0" smtClean="0">
                <a:latin typeface="Calibri" panose="020F0502020204030204" pitchFamily="34" charset="0"/>
              </a:rPr>
              <a:t>maksimum karaktera </a:t>
            </a:r>
            <a:r>
              <a:rPr lang="sr-Latn-RS" sz="3600" dirty="0">
                <a:latin typeface="Calibri" panose="020F0502020204030204" pitchFamily="34" charset="0"/>
              </a:rPr>
              <a:t>može imati ono što upisujemo u toj varijabli.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sr-Latn-RS" sz="4000" dirty="0" smtClean="0"/>
              <a:t>Definisanje varijabli</a:t>
            </a:r>
            <a:endParaRPr lang="sr-Latn-RS" sz="4000" dirty="0"/>
          </a:p>
        </p:txBody>
      </p:sp>
    </p:spTree>
    <p:extLst>
      <p:ext uri="{BB962C8B-B14F-4D97-AF65-F5344CB8AC3E}">
        <p14:creationId xmlns:p14="http://schemas.microsoft.com/office/powerpoint/2010/main" xmlns="" val="351883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sz="2800" b="1" dirty="0" smtClean="0">
                <a:latin typeface="Calibri" panose="020F0502020204030204" pitchFamily="34" charset="0"/>
              </a:rPr>
              <a:t>Label</a:t>
            </a:r>
            <a:r>
              <a:rPr lang="vi-VN" sz="2800" dirty="0" smtClean="0">
                <a:latin typeface="Calibri" panose="020F0502020204030204" pitchFamily="34" charset="0"/>
              </a:rPr>
              <a:t> </a:t>
            </a:r>
            <a:r>
              <a:rPr lang="sr-Latn-RS" sz="2800" dirty="0" smtClean="0">
                <a:latin typeface="Calibri" panose="020F0502020204030204" pitchFamily="34" charset="0"/>
              </a:rPr>
              <a:t>– omogućava detaljniji opis varijable, kad ime ne može potpuno da je opiše. Kasnije </a:t>
            </a:r>
            <a:r>
              <a:rPr lang="sr-Latn-RS" sz="2800" dirty="0">
                <a:latin typeface="Calibri" panose="020F0502020204030204" pitchFamily="34" charset="0"/>
              </a:rPr>
              <a:t>u </a:t>
            </a:r>
            <a:r>
              <a:rPr lang="sr-Latn-RS" sz="2800" dirty="0" smtClean="0">
                <a:latin typeface="Calibri" panose="020F0502020204030204" pitchFamily="34" charset="0"/>
              </a:rPr>
              <a:t>obradi podataka </a:t>
            </a:r>
            <a:r>
              <a:rPr lang="sr-Latn-RS" sz="2800" dirty="0">
                <a:latin typeface="Calibri" panose="020F0502020204030204" pitchFamily="34" charset="0"/>
              </a:rPr>
              <a:t>varijable možemo pretraživati po </a:t>
            </a:r>
            <a:r>
              <a:rPr lang="sr-Latn-RS" sz="2800" i="1" dirty="0" smtClean="0">
                <a:latin typeface="Calibri" panose="020F0502020204030204" pitchFamily="34" charset="0"/>
              </a:rPr>
              <a:t>opisu.</a:t>
            </a:r>
            <a:endParaRPr lang="sr-Latn-RS" sz="28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vi-VN" sz="2800" b="1" dirty="0" smtClean="0">
                <a:latin typeface="Calibri" panose="020F0502020204030204" pitchFamily="34" charset="0"/>
              </a:rPr>
              <a:t>Values</a:t>
            </a:r>
            <a:r>
              <a:rPr lang="vi-VN" sz="2800" dirty="0" smtClean="0">
                <a:latin typeface="Calibri" panose="020F0502020204030204" pitchFamily="34" charset="0"/>
              </a:rPr>
              <a:t> </a:t>
            </a:r>
            <a:r>
              <a:rPr lang="vi-VN" sz="2800" dirty="0">
                <a:latin typeface="Calibri" panose="020F0502020204030204" pitchFamily="34" charset="0"/>
              </a:rPr>
              <a:t>– u ovoj koloni </a:t>
            </a:r>
            <a:r>
              <a:rPr lang="vi-VN" sz="2800" dirty="0" smtClean="0">
                <a:latin typeface="Calibri" panose="020F0502020204030204" pitchFamily="34" charset="0"/>
              </a:rPr>
              <a:t>d</a:t>
            </a:r>
            <a:r>
              <a:rPr lang="sr-Latn-RS" sz="2800" dirty="0" smtClean="0">
                <a:latin typeface="Calibri" panose="020F0502020204030204" pitchFamily="34" charset="0"/>
              </a:rPr>
              <a:t>efinišemo šta predstavlja vrednost koja se unosi u bazu.</a:t>
            </a:r>
          </a:p>
          <a:p>
            <a:pPr marL="0" indent="0">
              <a:buNone/>
            </a:pPr>
            <a:r>
              <a:rPr lang="vi-VN" sz="2800" b="1" dirty="0" smtClean="0">
                <a:latin typeface="Calibri" panose="020F0502020204030204" pitchFamily="34" charset="0"/>
              </a:rPr>
              <a:t>Missing</a:t>
            </a:r>
            <a:r>
              <a:rPr lang="sr-Latn-RS" sz="2800" dirty="0" smtClean="0">
                <a:latin typeface="Calibri" panose="020F0502020204030204" pitchFamily="34" charset="0"/>
              </a:rPr>
              <a:t> </a:t>
            </a:r>
            <a:r>
              <a:rPr lang="vi-VN" sz="2800" dirty="0" smtClean="0">
                <a:latin typeface="Calibri" panose="020F0502020204030204" pitchFamily="34" charset="0"/>
              </a:rPr>
              <a:t>– </a:t>
            </a:r>
            <a:r>
              <a:rPr lang="vi-VN" sz="2800" dirty="0">
                <a:latin typeface="Calibri" panose="020F0502020204030204" pitchFamily="34" charset="0"/>
              </a:rPr>
              <a:t>u ovoj koloni određujemo nedostajuće </a:t>
            </a:r>
            <a:r>
              <a:rPr lang="vi-VN" sz="2800" dirty="0" smtClean="0">
                <a:latin typeface="Calibri" panose="020F0502020204030204" pitchFamily="34" charset="0"/>
              </a:rPr>
              <a:t>vrednosti,</a:t>
            </a:r>
            <a:r>
              <a:rPr lang="sr-Latn-RS" sz="2800" dirty="0" smtClean="0">
                <a:latin typeface="Calibri" panose="020F0502020204030204" pitchFamily="34" charset="0"/>
              </a:rPr>
              <a:t> to </a:t>
            </a:r>
            <a:r>
              <a:rPr lang="sr-Latn-RS" sz="2800" dirty="0">
                <a:latin typeface="Calibri" panose="020F0502020204030204" pitchFamily="34" charset="0"/>
              </a:rPr>
              <a:t>jest one </a:t>
            </a:r>
            <a:r>
              <a:rPr lang="sr-Latn-RS" sz="2800" dirty="0" smtClean="0">
                <a:latin typeface="Calibri" panose="020F0502020204030204" pitchFamily="34" charset="0"/>
              </a:rPr>
              <a:t>vrednosti</a:t>
            </a:r>
            <a:r>
              <a:rPr lang="sr-Latn-RS" sz="2800" i="1" dirty="0" smtClean="0">
                <a:latin typeface="Calibri" panose="020F0502020204030204" pitchFamily="34" charset="0"/>
              </a:rPr>
              <a:t> </a:t>
            </a:r>
            <a:r>
              <a:rPr lang="sr-Latn-RS" sz="2800" dirty="0">
                <a:latin typeface="Calibri" panose="020F0502020204030204" pitchFamily="34" charset="0"/>
              </a:rPr>
              <a:t>koje iz nekog razloga u </a:t>
            </a:r>
            <a:r>
              <a:rPr lang="sr-Latn-RS" sz="2800" dirty="0" smtClean="0">
                <a:latin typeface="Calibri" panose="020F0502020204030204" pitchFamily="34" charset="0"/>
              </a:rPr>
              <a:t>datom </a:t>
            </a:r>
            <a:r>
              <a:rPr lang="sr-Latn-RS" sz="2800" dirty="0">
                <a:latin typeface="Calibri" panose="020F0502020204030204" pitchFamily="34" charset="0"/>
              </a:rPr>
              <a:t>trenutku ne želimo </a:t>
            </a:r>
            <a:r>
              <a:rPr lang="sr-Latn-RS" sz="2800" dirty="0" smtClean="0">
                <a:latin typeface="Calibri" panose="020F0502020204030204" pitchFamily="34" charset="0"/>
              </a:rPr>
              <a:t>da uključimo </a:t>
            </a:r>
            <a:r>
              <a:rPr lang="sr-Latn-RS" sz="2800" dirty="0">
                <a:latin typeface="Calibri" panose="020F0502020204030204" pitchFamily="34" charset="0"/>
              </a:rPr>
              <a:t>u obradu. </a:t>
            </a:r>
            <a:endParaRPr lang="sr-Latn-RS" sz="28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sr-Latn-RS" sz="2800" b="1" dirty="0" smtClean="0"/>
              <a:t>Decimals</a:t>
            </a:r>
            <a:r>
              <a:rPr lang="sr-Latn-RS" sz="2800" i="1" dirty="0" smtClean="0"/>
              <a:t> </a:t>
            </a:r>
            <a:r>
              <a:rPr lang="sr-Latn-RS" sz="2800" dirty="0" smtClean="0"/>
              <a:t>- broj decimala </a:t>
            </a:r>
            <a:r>
              <a:rPr lang="sr-Latn-RS" sz="2800" dirty="0"/>
              <a:t>po </a:t>
            </a:r>
            <a:r>
              <a:rPr lang="sr-Latn-RS" sz="2800" dirty="0" smtClean="0"/>
              <a:t>potrebi sa kojim se beleže numeričke vrednosti (</a:t>
            </a:r>
            <a:r>
              <a:rPr lang="vi-VN" sz="2800" dirty="0" smtClean="0">
                <a:latin typeface="Calibri" panose="020F0502020204030204" pitchFamily="34" charset="0"/>
              </a:rPr>
              <a:t>automatski dve</a:t>
            </a:r>
            <a:r>
              <a:rPr lang="sr-Latn-RS" sz="2800" dirty="0" smtClean="0"/>
              <a:t>)</a:t>
            </a:r>
          </a:p>
          <a:p>
            <a:pPr marL="0" indent="0">
              <a:buNone/>
            </a:pPr>
            <a:r>
              <a:rPr lang="sr-Latn-RS" sz="2800" b="1" dirty="0"/>
              <a:t>M</a:t>
            </a:r>
            <a:r>
              <a:rPr lang="sr-Latn-RS" sz="2800" b="1" dirty="0" smtClean="0"/>
              <a:t>easure</a:t>
            </a:r>
            <a:r>
              <a:rPr lang="sr-Latn-RS" sz="2800" i="1" dirty="0" smtClean="0"/>
              <a:t> </a:t>
            </a:r>
            <a:r>
              <a:rPr lang="sr-Latn-RS" sz="2800" dirty="0" smtClean="0"/>
              <a:t>– tip (priroda) varijable</a:t>
            </a:r>
            <a:endParaRPr lang="sr-Latn-RS" sz="2800" i="1" dirty="0"/>
          </a:p>
        </p:txBody>
      </p:sp>
    </p:spTree>
    <p:extLst>
      <p:ext uri="{BB962C8B-B14F-4D97-AF65-F5344CB8AC3E}">
        <p14:creationId xmlns:p14="http://schemas.microsoft.com/office/powerpoint/2010/main" xmlns="" val="56822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sr-Latn-RS" sz="2800" b="1" dirty="0" smtClean="0"/>
              <a:t>Nominalne varijable (Nominal) </a:t>
            </a:r>
            <a:r>
              <a:rPr lang="sr-Latn-RS" sz="2800" dirty="0" smtClean="0"/>
              <a:t>–</a:t>
            </a:r>
            <a:r>
              <a:rPr lang="sr-Latn-RS" sz="2800" b="1" dirty="0" smtClean="0"/>
              <a:t> </a:t>
            </a:r>
            <a:r>
              <a:rPr lang="sr-Latn-RS" sz="2800" dirty="0" smtClean="0"/>
              <a:t>kategorijske , ne postoji redosled</a:t>
            </a:r>
            <a:r>
              <a:rPr lang="sr-Latn-RS" sz="2800" dirty="0"/>
              <a:t>, </a:t>
            </a:r>
            <a:r>
              <a:rPr lang="sr-Latn-RS" sz="2800" dirty="0" smtClean="0"/>
              <a:t>odnosno kvantitativan </a:t>
            </a:r>
            <a:r>
              <a:rPr lang="pl-PL" sz="2800" dirty="0" smtClean="0"/>
              <a:t>odnos (npr.  </a:t>
            </a:r>
            <a:r>
              <a:rPr lang="pl-PL" sz="2800" dirty="0"/>
              <a:t>p</a:t>
            </a:r>
            <a:r>
              <a:rPr lang="pl-PL" sz="2800" dirty="0" smtClean="0"/>
              <a:t>ol ispitanika</a:t>
            </a:r>
            <a:r>
              <a:rPr lang="pl-PL" sz="2800" dirty="0"/>
              <a:t>, u nekom </a:t>
            </a:r>
            <a:r>
              <a:rPr lang="pl-PL" sz="2800" dirty="0" smtClean="0"/>
              <a:t>istraživanju)</a:t>
            </a:r>
            <a:endParaRPr lang="sr-Latn-RS" sz="2800" dirty="0" smtClean="0"/>
          </a:p>
          <a:p>
            <a:pPr marL="514350" indent="-514350">
              <a:buFont typeface="+mj-lt"/>
              <a:buAutoNum type="arabicParenR"/>
            </a:pPr>
            <a:r>
              <a:rPr lang="sr-Latn-RS" sz="2800" b="1" i="1" dirty="0" smtClean="0"/>
              <a:t>Ordinalne varijable (Ordinal) </a:t>
            </a:r>
            <a:r>
              <a:rPr lang="sr-Latn-RS" sz="2800" dirty="0" smtClean="0"/>
              <a:t>– kategorijske, vrednosti </a:t>
            </a:r>
            <a:r>
              <a:rPr lang="vi-VN" sz="2800" dirty="0" smtClean="0"/>
              <a:t>stoje </a:t>
            </a:r>
            <a:r>
              <a:rPr lang="vi-VN" sz="2800" dirty="0"/>
              <a:t>u određenom </a:t>
            </a:r>
            <a:r>
              <a:rPr lang="vi-VN" sz="2800" dirty="0" smtClean="0"/>
              <a:t>redosljedu</a:t>
            </a:r>
            <a:r>
              <a:rPr lang="sr-Latn-RS" sz="2800" dirty="0"/>
              <a:t> </a:t>
            </a:r>
            <a:r>
              <a:rPr lang="vi-VN" sz="2800" dirty="0" smtClean="0"/>
              <a:t>(rangu),</a:t>
            </a:r>
            <a:r>
              <a:rPr lang="sr-Latn-RS" sz="2800" dirty="0" smtClean="0"/>
              <a:t> tj. </a:t>
            </a:r>
            <a:r>
              <a:rPr lang="sr-Latn-RS" sz="2800" dirty="0"/>
              <a:t>p</a:t>
            </a:r>
            <a:r>
              <a:rPr lang="sr-Latn-RS" sz="2800" dirty="0" smtClean="0"/>
              <a:t>ostoji hijerarhija.</a:t>
            </a:r>
          </a:p>
          <a:p>
            <a:pPr marL="514350" indent="-514350">
              <a:buFont typeface="+mj-lt"/>
              <a:buAutoNum type="arabicParenR"/>
            </a:pPr>
            <a:r>
              <a:rPr lang="sr-Latn-RS" sz="2800" b="1" i="1" dirty="0" smtClean="0"/>
              <a:t>Intervalne varijable (Scale)</a:t>
            </a:r>
            <a:r>
              <a:rPr lang="sr-Latn-RS" sz="2800" b="1" dirty="0" smtClean="0"/>
              <a:t>-  </a:t>
            </a:r>
            <a:r>
              <a:rPr lang="sr-Latn-RS" sz="2800" dirty="0" smtClean="0"/>
              <a:t>intervalne </a:t>
            </a:r>
            <a:r>
              <a:rPr lang="sr-Latn-RS" sz="2800" dirty="0"/>
              <a:t>skale, </a:t>
            </a:r>
            <a:r>
              <a:rPr lang="sr-Latn-RS" sz="2800" dirty="0" smtClean="0"/>
              <a:t>tj. neprekidna obeležja čije vrednosti su na i</a:t>
            </a:r>
            <a:r>
              <a:rPr lang="vi-VN" sz="2800" dirty="0" smtClean="0"/>
              <a:t>ntervalnoj skali</a:t>
            </a:r>
            <a:endParaRPr lang="vi-VN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sr-Latn-RS" sz="4000" dirty="0" smtClean="0"/>
              <a:t>Tipovi varijabli</a:t>
            </a:r>
            <a:endParaRPr lang="sr-Latn-RS" sz="4000" dirty="0"/>
          </a:p>
        </p:txBody>
      </p:sp>
    </p:spTree>
    <p:extLst>
      <p:ext uri="{BB962C8B-B14F-4D97-AF65-F5344CB8AC3E}">
        <p14:creationId xmlns:p14="http://schemas.microsoft.com/office/powerpoint/2010/main" xmlns="" val="8651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smtClean="0"/>
              <a:t>Kreirati bazu podataka koja sadrži informacije o svim studentima koji su prisutni na vežbama. Baza treba da sadrži podatke o polu studenta, visini studenta i uspehu postignutom na kraju četvrte godine srednje škole.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sr-Latn-RS" dirty="0" smtClean="0"/>
              <a:t>Zadatak 1. 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xmlns="" val="340666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Latn-RS" dirty="0" smtClean="0"/>
              <a:t>Podatke </a:t>
            </a:r>
            <a:r>
              <a:rPr lang="sr-Latn-RS" dirty="0"/>
              <a:t>unosimo u </a:t>
            </a:r>
            <a:r>
              <a:rPr lang="sr-Latn-RS" i="1" dirty="0"/>
              <a:t>Data </a:t>
            </a:r>
            <a:r>
              <a:rPr lang="sr-Latn-RS" i="1" dirty="0" smtClean="0"/>
              <a:t>view. </a:t>
            </a:r>
            <a:r>
              <a:rPr lang="sr-Latn-RS" dirty="0" smtClean="0"/>
              <a:t>Ono </a:t>
            </a:r>
            <a:r>
              <a:rPr lang="sr-Latn-RS" dirty="0"/>
              <a:t>što je veoma važno za brže </a:t>
            </a:r>
            <a:r>
              <a:rPr lang="sr-Latn-RS" dirty="0" smtClean="0"/>
              <a:t>unošenje </a:t>
            </a:r>
            <a:r>
              <a:rPr lang="pl-PL" dirty="0" smtClean="0"/>
              <a:t>podataka </a:t>
            </a:r>
            <a:r>
              <a:rPr lang="pl-PL" dirty="0"/>
              <a:t>jeste da su varijable u programu pravilno kodirane. </a:t>
            </a:r>
            <a:endParaRPr lang="pl-PL" dirty="0" smtClean="0"/>
          </a:p>
          <a:p>
            <a:r>
              <a:rPr lang="sr-Latn-RS" dirty="0" smtClean="0"/>
              <a:t>Kao </a:t>
            </a:r>
            <a:r>
              <a:rPr lang="sr-Latn-RS" dirty="0"/>
              <a:t>što smo već napomenuli svaki red je jedna opservacija (u ovom </a:t>
            </a:r>
            <a:r>
              <a:rPr lang="sr-Latn-RS" dirty="0" smtClean="0"/>
              <a:t>slučaju </a:t>
            </a:r>
            <a:r>
              <a:rPr lang="pl-PL" dirty="0" smtClean="0"/>
              <a:t>ispitanik</a:t>
            </a:r>
            <a:r>
              <a:rPr lang="pl-PL" dirty="0"/>
              <a:t>), a svaka kolona je jedna varijabla (u našem </a:t>
            </a:r>
            <a:r>
              <a:rPr lang="pl-PL" dirty="0" smtClean="0"/>
              <a:t>primeru pol, visina, uspeh). </a:t>
            </a:r>
          </a:p>
          <a:p>
            <a:r>
              <a:rPr lang="sr-Latn-RS" dirty="0" smtClean="0"/>
              <a:t>Postoji mogućnost da se umesto </a:t>
            </a:r>
            <a:r>
              <a:rPr lang="sr-Latn-RS" i="1" dirty="0" smtClean="0"/>
              <a:t>values </a:t>
            </a:r>
            <a:r>
              <a:rPr lang="sr-Latn-RS" dirty="0"/>
              <a:t>(kodova) </a:t>
            </a:r>
            <a:r>
              <a:rPr lang="sr-Latn-RS" dirty="0" smtClean="0"/>
              <a:t>vidimo vrednosti koje </a:t>
            </a:r>
            <a:r>
              <a:rPr lang="pl-PL" dirty="0" smtClean="0"/>
              <a:t>smokodirali), pomoću opcije Value Labels</a:t>
            </a:r>
            <a:endParaRPr lang="pl-PL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pl-PL" dirty="0" smtClean="0"/>
              <a:t>Unošenje podataka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xmlns="" val="173123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143</TotalTime>
  <Words>824</Words>
  <Application>Microsoft Office PowerPoint</Application>
  <PresentationFormat>On-screen Show (4:3)</PresentationFormat>
  <Paragraphs>59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Concourse</vt:lpstr>
      <vt:lpstr>Statistika u SPSS-u</vt:lpstr>
      <vt:lpstr>O PROGRAMU</vt:lpstr>
      <vt:lpstr>O PROGRAMU</vt:lpstr>
      <vt:lpstr>Data View, Variable View</vt:lpstr>
      <vt:lpstr>Definisanje varijabli</vt:lpstr>
      <vt:lpstr>Slide 6</vt:lpstr>
      <vt:lpstr>Tipovi varijabli</vt:lpstr>
      <vt:lpstr>Zadatak 1. </vt:lpstr>
      <vt:lpstr>Unošenje podataka</vt:lpstr>
      <vt:lpstr>Slide 10</vt:lpstr>
      <vt:lpstr>Slide 11</vt:lpstr>
      <vt:lpstr>Čuvanje baze, otavranje baze</vt:lpstr>
      <vt:lpstr>Sortiranje podataka</vt:lpstr>
      <vt:lpstr>Filtriranje podataka</vt:lpstr>
      <vt:lpstr>Filtriranje podataka</vt:lpstr>
      <vt:lpstr>Filtriranje podataka</vt:lpstr>
      <vt:lpstr>Filtriranje podataka</vt:lpstr>
      <vt:lpstr>Podela baze na grupe</vt:lpstr>
      <vt:lpstr>Transformisanje varijabli</vt:lpstr>
      <vt:lpstr>Zadatak 2.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Statistika u SPSS-u</dc:title>
  <dc:creator>pc2012</dc:creator>
  <cp:lastModifiedBy>HP</cp:lastModifiedBy>
  <cp:revision>35</cp:revision>
  <dcterms:created xsi:type="dcterms:W3CDTF">2019-04-06T14:43:53Z</dcterms:created>
  <dcterms:modified xsi:type="dcterms:W3CDTF">2019-04-07T10:04:17Z</dcterms:modified>
</cp:coreProperties>
</file>