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4" r:id="rId3"/>
    <p:sldId id="267" r:id="rId4"/>
    <p:sldId id="276" r:id="rId5"/>
    <p:sldId id="277" r:id="rId6"/>
    <p:sldId id="268" r:id="rId7"/>
    <p:sldId id="269" r:id="rId8"/>
    <p:sldId id="270" r:id="rId9"/>
    <p:sldId id="262" r:id="rId10"/>
    <p:sldId id="271" r:id="rId11"/>
    <p:sldId id="278" r:id="rId12"/>
    <p:sldId id="257" r:id="rId13"/>
    <p:sldId id="258" r:id="rId14"/>
    <p:sldId id="259" r:id="rId15"/>
    <p:sldId id="260" r:id="rId16"/>
    <p:sldId id="26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5EEAB-09B6-4CD9-82CF-AF8084240C5A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1CADD-2EE7-4EED-8CF4-38F8450EF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790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5EEAB-09B6-4CD9-82CF-AF8084240C5A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1CADD-2EE7-4EED-8CF4-38F8450EF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54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5EEAB-09B6-4CD9-82CF-AF8084240C5A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1CADD-2EE7-4EED-8CF4-38F8450EF469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868137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5EEAB-09B6-4CD9-82CF-AF8084240C5A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1CADD-2EE7-4EED-8CF4-38F8450EF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578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5EEAB-09B6-4CD9-82CF-AF8084240C5A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1CADD-2EE7-4EED-8CF4-38F8450EF46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78603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5EEAB-09B6-4CD9-82CF-AF8084240C5A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1CADD-2EE7-4EED-8CF4-38F8450EF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077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5EEAB-09B6-4CD9-82CF-AF8084240C5A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1CADD-2EE7-4EED-8CF4-38F8450EF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7882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5EEAB-09B6-4CD9-82CF-AF8084240C5A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1CADD-2EE7-4EED-8CF4-38F8450EF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590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5EEAB-09B6-4CD9-82CF-AF8084240C5A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1CADD-2EE7-4EED-8CF4-38F8450EF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032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5EEAB-09B6-4CD9-82CF-AF8084240C5A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1CADD-2EE7-4EED-8CF4-38F8450EF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569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5EEAB-09B6-4CD9-82CF-AF8084240C5A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1CADD-2EE7-4EED-8CF4-38F8450EF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182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5EEAB-09B6-4CD9-82CF-AF8084240C5A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1CADD-2EE7-4EED-8CF4-38F8450EF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187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5EEAB-09B6-4CD9-82CF-AF8084240C5A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1CADD-2EE7-4EED-8CF4-38F8450EF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707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5EEAB-09B6-4CD9-82CF-AF8084240C5A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1CADD-2EE7-4EED-8CF4-38F8450EF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79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5EEAB-09B6-4CD9-82CF-AF8084240C5A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1CADD-2EE7-4EED-8CF4-38F8450EF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112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5EEAB-09B6-4CD9-82CF-AF8084240C5A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1CADD-2EE7-4EED-8CF4-38F8450EF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756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15EEAB-09B6-4CD9-82CF-AF8084240C5A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8F1CADD-2EE7-4EED-8CF4-38F8450EF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171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2F103-1E61-4129-B45D-C20761EA5C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1984016"/>
            <a:ext cx="7766936" cy="1646302"/>
          </a:xfrm>
        </p:spPr>
        <p:txBody>
          <a:bodyPr/>
          <a:lstStyle/>
          <a:p>
            <a:pPr algn="ctr"/>
            <a:r>
              <a:rPr lang="sr-Latn-RS" dirty="0"/>
              <a:t>K</a:t>
            </a:r>
            <a:r>
              <a:rPr lang="en-US" dirty="0" err="1"/>
              <a:t>retanje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947B4D-3BC5-490D-8D85-CFF29A6B2C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sr-Latn-RS" dirty="0"/>
          </a:p>
          <a:p>
            <a:r>
              <a:rPr lang="sr-Latn-RS" dirty="0"/>
              <a:t>Marija Živanović 66/2015</a:t>
            </a:r>
          </a:p>
          <a:p>
            <a:r>
              <a:rPr lang="en-GB" dirty="0"/>
              <a:t>Milan </a:t>
            </a:r>
            <a:r>
              <a:rPr lang="sr-Latn-RS" noProof="1"/>
              <a:t>Šmigić</a:t>
            </a:r>
            <a:r>
              <a:rPr lang="sr-Latn-RS" dirty="0"/>
              <a:t> 112/2016</a:t>
            </a:r>
            <a:endParaRPr lang="en-GB" dirty="0"/>
          </a:p>
          <a:p>
            <a:endParaRPr lang="sr-Latn-RS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082428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BA3472-CEE8-48ED-852B-0EE7820AFA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767443"/>
            <a:ext cx="8596668" cy="5273919"/>
          </a:xfrm>
        </p:spPr>
        <p:txBody>
          <a:bodyPr>
            <a:normAutofit fontScale="92500" lnSpcReduction="20000"/>
          </a:bodyPr>
          <a:lstStyle/>
          <a:p>
            <a:endParaRPr lang="sr-Latn-RS" sz="1900" dirty="0"/>
          </a:p>
          <a:p>
            <a:r>
              <a:rPr lang="en-US" sz="1900" dirty="0"/>
              <a:t>Na </a:t>
            </a:r>
            <a:r>
              <a:rPr lang="en-US" sz="1900" dirty="0" err="1"/>
              <a:t>osnovu</a:t>
            </a:r>
            <a:r>
              <a:rPr lang="en-US" sz="1900" dirty="0"/>
              <a:t> </a:t>
            </a:r>
            <a:r>
              <a:rPr lang="en-US" sz="1900" dirty="0" err="1"/>
              <a:t>postavke</a:t>
            </a:r>
            <a:r>
              <a:rPr lang="en-US" sz="1900" dirty="0"/>
              <a:t> </a:t>
            </a:r>
            <a:r>
              <a:rPr lang="en-US" sz="1900" dirty="0" err="1"/>
              <a:t>zadatka</a:t>
            </a:r>
            <a:r>
              <a:rPr lang="sr-Latn-RS" sz="1900" dirty="0"/>
              <a:t>,</a:t>
            </a:r>
            <a:r>
              <a:rPr lang="en-US" sz="1900" dirty="0"/>
              <a:t> robot se </a:t>
            </a:r>
            <a:r>
              <a:rPr lang="en-US" sz="1900" dirty="0" err="1"/>
              <a:t>kreće</a:t>
            </a:r>
            <a:r>
              <a:rPr lang="en-US" sz="1900" dirty="0"/>
              <a:t> </a:t>
            </a:r>
            <a:r>
              <a:rPr lang="en-US" sz="1900" dirty="0" err="1"/>
              <a:t>pravo</a:t>
            </a:r>
            <a:r>
              <a:rPr lang="en-US" sz="1900" dirty="0"/>
              <a:t> 5 </a:t>
            </a:r>
            <a:r>
              <a:rPr lang="en-US" sz="1900" dirty="0" err="1"/>
              <a:t>rotacija</a:t>
            </a:r>
            <a:r>
              <a:rPr lang="en-US" sz="1900" dirty="0"/>
              <a:t> (360 </a:t>
            </a:r>
            <a:r>
              <a:rPr lang="en-US" sz="1900" dirty="0" err="1"/>
              <a:t>stepeni</a:t>
            </a:r>
            <a:r>
              <a:rPr lang="en-US" sz="1900" dirty="0"/>
              <a:t> = 1 </a:t>
            </a:r>
            <a:r>
              <a:rPr lang="en-US" sz="1900" dirty="0" err="1"/>
              <a:t>rotacija</a:t>
            </a:r>
            <a:r>
              <a:rPr lang="en-US" sz="1900" dirty="0"/>
              <a:t>), </a:t>
            </a:r>
            <a:r>
              <a:rPr lang="en-US" sz="1900" dirty="0" err="1"/>
              <a:t>tako</a:t>
            </a:r>
            <a:r>
              <a:rPr lang="en-US" sz="1900" dirty="0"/>
              <a:t> da je </a:t>
            </a:r>
            <a:r>
              <a:rPr lang="en-US" sz="1900" dirty="0" err="1"/>
              <a:t>potrebno</a:t>
            </a:r>
            <a:r>
              <a:rPr lang="sr-Latn-RS" sz="1900" dirty="0"/>
              <a:t> da</a:t>
            </a:r>
            <a:r>
              <a:rPr lang="en-US" sz="1900" dirty="0"/>
              <a:t> </a:t>
            </a:r>
            <a:r>
              <a:rPr lang="en-US" sz="1900" dirty="0" err="1"/>
              <a:t>na</a:t>
            </a:r>
            <a:r>
              <a:rPr lang="en-US" sz="1900" dirty="0"/>
              <a:t> </a:t>
            </a:r>
            <a:r>
              <a:rPr lang="en-US" sz="1900" dirty="0" err="1"/>
              <a:t>bloku</a:t>
            </a:r>
            <a:r>
              <a:rPr lang="en-US" sz="1900" dirty="0"/>
              <a:t> MOVE STEERING u </a:t>
            </a:r>
            <a:r>
              <a:rPr lang="en-US" sz="1900" dirty="0" err="1"/>
              <a:t>donjem</a:t>
            </a:r>
            <a:r>
              <a:rPr lang="en-US" sz="1900" dirty="0"/>
              <a:t> </a:t>
            </a:r>
            <a:r>
              <a:rPr lang="en-US" sz="1900" dirty="0" err="1"/>
              <a:t>levom</a:t>
            </a:r>
            <a:r>
              <a:rPr lang="en-US" sz="1900" dirty="0"/>
              <a:t> </a:t>
            </a:r>
            <a:r>
              <a:rPr lang="en-US" sz="1900" dirty="0" err="1"/>
              <a:t>uglu</a:t>
            </a:r>
            <a:r>
              <a:rPr lang="en-US" sz="1900" dirty="0"/>
              <a:t> </a:t>
            </a:r>
            <a:r>
              <a:rPr lang="en-US" sz="1900" dirty="0" err="1"/>
              <a:t>kliknete</a:t>
            </a:r>
            <a:r>
              <a:rPr lang="en-US" sz="1900" dirty="0"/>
              <a:t> </a:t>
            </a:r>
            <a:r>
              <a:rPr lang="en-US" sz="1900" dirty="0" err="1"/>
              <a:t>na</a:t>
            </a:r>
            <a:r>
              <a:rPr lang="en-US" sz="1900" dirty="0"/>
              <a:t> </a:t>
            </a:r>
            <a:r>
              <a:rPr lang="en-US" sz="1900" dirty="0" err="1"/>
              <a:t>ikonu</a:t>
            </a:r>
            <a:r>
              <a:rPr lang="en-US" sz="1900" dirty="0"/>
              <a:t> </a:t>
            </a:r>
            <a:r>
              <a:rPr lang="en-US" sz="1900" dirty="0" err="1"/>
              <a:t>i</a:t>
            </a:r>
            <a:r>
              <a:rPr lang="en-US" sz="1900" dirty="0"/>
              <a:t> </a:t>
            </a:r>
            <a:r>
              <a:rPr lang="sr-Latn-RS" sz="1900" dirty="0"/>
              <a:t>odaberete</a:t>
            </a:r>
            <a:r>
              <a:rPr lang="en-US" sz="1900" dirty="0"/>
              <a:t> </a:t>
            </a:r>
            <a:r>
              <a:rPr lang="en-US" sz="1900" dirty="0" err="1"/>
              <a:t>opciju</a:t>
            </a:r>
            <a:r>
              <a:rPr lang="en-US" sz="1900" dirty="0"/>
              <a:t> “On for Rotations” .</a:t>
            </a:r>
          </a:p>
          <a:p>
            <a:pPr marL="0" indent="0">
              <a:buNone/>
            </a:pPr>
            <a:endParaRPr lang="sr-Latn-RS" sz="1900" dirty="0"/>
          </a:p>
          <a:p>
            <a:pPr marL="0" indent="0">
              <a:buNone/>
            </a:pPr>
            <a:endParaRPr lang="sr-Latn-RS" sz="1900" dirty="0"/>
          </a:p>
          <a:p>
            <a:pPr marL="0" indent="0">
              <a:buNone/>
            </a:pPr>
            <a:endParaRPr lang="sr-Latn-RS" sz="1900" dirty="0"/>
          </a:p>
          <a:p>
            <a:pPr marL="0" indent="0">
              <a:buNone/>
            </a:pPr>
            <a:endParaRPr lang="sr-Latn-RS" sz="1900" dirty="0"/>
          </a:p>
          <a:p>
            <a:pPr marL="0" indent="0">
              <a:buNone/>
            </a:pPr>
            <a:endParaRPr lang="sr-Latn-RS" sz="1900" dirty="0"/>
          </a:p>
          <a:p>
            <a:pPr marL="0" indent="0">
              <a:buNone/>
            </a:pPr>
            <a:endParaRPr lang="sr-Latn-RS" sz="1900" dirty="0"/>
          </a:p>
          <a:p>
            <a:pPr marL="0" indent="0">
              <a:buNone/>
            </a:pPr>
            <a:endParaRPr lang="sr-Latn-RS" sz="1900" dirty="0"/>
          </a:p>
          <a:p>
            <a:pPr marL="0" indent="0">
              <a:buNone/>
            </a:pPr>
            <a:endParaRPr lang="sr-Latn-RS" sz="1900" dirty="0"/>
          </a:p>
          <a:p>
            <a:pPr marL="0" indent="0">
              <a:buNone/>
            </a:pPr>
            <a:endParaRPr lang="sr-Latn-RS" sz="1900" dirty="0"/>
          </a:p>
          <a:p>
            <a:pPr marL="0" indent="0">
              <a:buNone/>
            </a:pPr>
            <a:endParaRPr lang="sr-Latn-RS" sz="1900" dirty="0"/>
          </a:p>
          <a:p>
            <a:pPr marL="0" indent="0">
              <a:buNone/>
            </a:pPr>
            <a:r>
              <a:rPr lang="sr-Latn-RS" sz="1900" dirty="0"/>
              <a:t>Na sledećem slajdu možete videti brže rešenje za ovaj izazov.</a:t>
            </a:r>
            <a:endParaRPr lang="en-US" sz="19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52C3A3-5C0A-4B38-A9F3-8060C6FEBD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614" y="2538792"/>
            <a:ext cx="6886364" cy="24377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251719D-4E7A-4A44-8797-A111EC5E3C15}"/>
              </a:ext>
            </a:extLst>
          </p:cNvPr>
          <p:cNvSpPr/>
          <p:nvPr/>
        </p:nvSpPr>
        <p:spPr>
          <a:xfrm>
            <a:off x="3276734" y="4187624"/>
            <a:ext cx="2310063" cy="561430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1400" dirty="0">
                <a:solidFill>
                  <a:srgbClr val="FF0000"/>
                </a:solidFill>
              </a:rPr>
              <a:t>Ovo bi se menjalo za stepene ili sekunde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D5E5DF3-AF67-4340-9F12-D145FF7E5131}"/>
              </a:ext>
            </a:extLst>
          </p:cNvPr>
          <p:cNvCxnSpPr/>
          <p:nvPr/>
        </p:nvCxnSpPr>
        <p:spPr>
          <a:xfrm flipH="1" flipV="1">
            <a:off x="2583716" y="4058327"/>
            <a:ext cx="693018" cy="41001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0226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02B1E-F12A-4600-AAD8-2322B3AB8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212" y="172288"/>
            <a:ext cx="8596668" cy="1320800"/>
          </a:xfrm>
        </p:spPr>
        <p:txBody>
          <a:bodyPr/>
          <a:lstStyle/>
          <a:p>
            <a:r>
              <a:rPr lang="sr-Latn-RS" dirty="0"/>
              <a:t>Rešenje korišćenjem Port View</a:t>
            </a:r>
            <a:endParaRPr lang="en-GB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FC35E66-19F3-4735-BFE2-0A035FD852B2}"/>
              </a:ext>
            </a:extLst>
          </p:cNvPr>
          <p:cNvCxnSpPr/>
          <p:nvPr/>
        </p:nvCxnSpPr>
        <p:spPr>
          <a:xfrm flipH="1">
            <a:off x="5746210" y="1419634"/>
            <a:ext cx="2540000" cy="0"/>
          </a:xfrm>
          <a:prstGeom prst="line">
            <a:avLst/>
          </a:prstGeom>
          <a:ln w="76200" cmpd="sng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1D92A94-0795-421E-8610-6459F21F7CD0}"/>
              </a:ext>
            </a:extLst>
          </p:cNvPr>
          <p:cNvCxnSpPr/>
          <p:nvPr/>
        </p:nvCxnSpPr>
        <p:spPr>
          <a:xfrm flipH="1">
            <a:off x="5789874" y="3479945"/>
            <a:ext cx="2540000" cy="0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B7B054E-E662-4308-9039-1F793ADE7411}"/>
              </a:ext>
            </a:extLst>
          </p:cNvPr>
          <p:cNvCxnSpPr/>
          <p:nvPr/>
        </p:nvCxnSpPr>
        <p:spPr>
          <a:xfrm flipV="1">
            <a:off x="5982969" y="1620160"/>
            <a:ext cx="3872" cy="15616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DE0D19A-0DA7-4AF6-A817-82CB93957921}"/>
              </a:ext>
            </a:extLst>
          </p:cNvPr>
          <p:cNvCxnSpPr/>
          <p:nvPr/>
        </p:nvCxnSpPr>
        <p:spPr>
          <a:xfrm>
            <a:off x="6400613" y="1637823"/>
            <a:ext cx="4417" cy="15865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741E665-B9DD-4A35-A24D-88DBF9917741}"/>
              </a:ext>
            </a:extLst>
          </p:cNvPr>
          <p:cNvSpPr txBox="1"/>
          <p:nvPr/>
        </p:nvSpPr>
        <p:spPr>
          <a:xfrm>
            <a:off x="5592473" y="2023705"/>
            <a:ext cx="307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1DDD6B-A331-4DD1-8A65-E0644F387BBC}"/>
              </a:ext>
            </a:extLst>
          </p:cNvPr>
          <p:cNvSpPr txBox="1"/>
          <p:nvPr/>
        </p:nvSpPr>
        <p:spPr>
          <a:xfrm>
            <a:off x="6490135" y="2023705"/>
            <a:ext cx="307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890A95-F45A-4240-877A-3CB3408F8EF6}"/>
              </a:ext>
            </a:extLst>
          </p:cNvPr>
          <p:cNvSpPr txBox="1"/>
          <p:nvPr/>
        </p:nvSpPr>
        <p:spPr>
          <a:xfrm>
            <a:off x="7344914" y="1447162"/>
            <a:ext cx="699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/>
              <a:t>KRAJ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4241D0-375F-4C48-BF0B-9A46FE282A6E}"/>
              </a:ext>
            </a:extLst>
          </p:cNvPr>
          <p:cNvSpPr txBox="1"/>
          <p:nvPr/>
        </p:nvSpPr>
        <p:spPr>
          <a:xfrm>
            <a:off x="7371385" y="3083086"/>
            <a:ext cx="915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B92D62D-AAB6-4147-A929-B399D0032707}"/>
              </a:ext>
            </a:extLst>
          </p:cNvPr>
          <p:cNvGrpSpPr/>
          <p:nvPr/>
        </p:nvGrpSpPr>
        <p:grpSpPr>
          <a:xfrm rot="16200000">
            <a:off x="5829168" y="3362513"/>
            <a:ext cx="545006" cy="864972"/>
            <a:chOff x="6507213" y="1210579"/>
            <a:chExt cx="1199000" cy="1603803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FB6413AD-B0C1-4DF0-AF18-4D25F042A669}"/>
                </a:ext>
              </a:extLst>
            </p:cNvPr>
            <p:cNvGrpSpPr/>
            <p:nvPr/>
          </p:nvGrpSpPr>
          <p:grpSpPr>
            <a:xfrm rot="5400000">
              <a:off x="6518630" y="1512901"/>
              <a:ext cx="1141996" cy="1164830"/>
              <a:chOff x="6310708" y="2223671"/>
              <a:chExt cx="809489" cy="898563"/>
            </a:xfrm>
          </p:grpSpPr>
          <p:sp>
            <p:nvSpPr>
              <p:cNvPr id="16" name="Rounded Rectangle 19">
                <a:extLst>
                  <a:ext uri="{FF2B5EF4-FFF2-40B4-BE49-F238E27FC236}">
                    <a16:creationId xmlns:a16="http://schemas.microsoft.com/office/drawing/2014/main" id="{6C2C60D5-A5E3-4D3B-83B3-860E8CFBEF5E}"/>
                  </a:ext>
                </a:extLst>
              </p:cNvPr>
              <p:cNvSpPr/>
              <p:nvPr/>
            </p:nvSpPr>
            <p:spPr>
              <a:xfrm>
                <a:off x="6451829" y="2223671"/>
                <a:ext cx="519438" cy="898563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17" name="Rounded Rectangle 20">
                <a:extLst>
                  <a:ext uri="{FF2B5EF4-FFF2-40B4-BE49-F238E27FC236}">
                    <a16:creationId xmlns:a16="http://schemas.microsoft.com/office/drawing/2014/main" id="{BBEA4861-D3B7-4019-AE03-51FA02B8EFC6}"/>
                  </a:ext>
                </a:extLst>
              </p:cNvPr>
              <p:cNvSpPr/>
              <p:nvPr/>
            </p:nvSpPr>
            <p:spPr>
              <a:xfrm>
                <a:off x="6979076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>
                  <a:effectLst/>
                </a:endParaRPr>
              </a:p>
            </p:txBody>
          </p:sp>
          <p:sp>
            <p:nvSpPr>
              <p:cNvPr id="18" name="Rounded Rectangle 21">
                <a:extLst>
                  <a:ext uri="{FF2B5EF4-FFF2-40B4-BE49-F238E27FC236}">
                    <a16:creationId xmlns:a16="http://schemas.microsoft.com/office/drawing/2014/main" id="{77AF9BB0-E75A-4439-A326-D8B03A06F07A}"/>
                  </a:ext>
                </a:extLst>
              </p:cNvPr>
              <p:cNvSpPr/>
              <p:nvPr/>
            </p:nvSpPr>
            <p:spPr>
              <a:xfrm>
                <a:off x="6310708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>
                  <a:effectLst/>
                </a:endParaRPr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478FFD5C-93A5-431E-8A6A-0F07079F053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621904" y="2247641"/>
                <a:ext cx="179290" cy="166284"/>
              </a:xfrm>
              <a:prstGeom prst="ellipse">
                <a:avLst/>
              </a:prstGeom>
              <a:solidFill>
                <a:srgbClr val="FF00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03BDFF1-8532-4F32-A0EB-0A5BF0B44C8C}"/>
                </a:ext>
              </a:extLst>
            </p:cNvPr>
            <p:cNvSpPr txBox="1"/>
            <p:nvPr/>
          </p:nvSpPr>
          <p:spPr>
            <a:xfrm>
              <a:off x="7216811" y="1210579"/>
              <a:ext cx="465620" cy="4850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B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3815EAF-ECD0-4412-8DD3-D738BFE231FE}"/>
                </a:ext>
              </a:extLst>
            </p:cNvPr>
            <p:cNvSpPr txBox="1"/>
            <p:nvPr/>
          </p:nvSpPr>
          <p:spPr>
            <a:xfrm>
              <a:off x="7240593" y="2329313"/>
              <a:ext cx="465620" cy="4850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C</a:t>
              </a: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0EF8ECBC-3781-4540-894C-88C6AE259B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2315" y="4233411"/>
            <a:ext cx="2943522" cy="2152149"/>
          </a:xfrm>
          <a:prstGeom prst="rect">
            <a:avLst/>
          </a:prstGeom>
        </p:spPr>
      </p:pic>
      <p:sp>
        <p:nvSpPr>
          <p:cNvPr id="21" name="Rounded Rectangle 29">
            <a:extLst>
              <a:ext uri="{FF2B5EF4-FFF2-40B4-BE49-F238E27FC236}">
                <a16:creationId xmlns:a16="http://schemas.microsoft.com/office/drawing/2014/main" id="{28900523-3A7C-43DC-B674-05E292CF399F}"/>
              </a:ext>
            </a:extLst>
          </p:cNvPr>
          <p:cNvSpPr/>
          <p:nvPr/>
        </p:nvSpPr>
        <p:spPr>
          <a:xfrm>
            <a:off x="6643872" y="5011186"/>
            <a:ext cx="1119231" cy="53602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478FFC08-12FB-4C57-83A8-5C44C9E9B2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077" y="960423"/>
            <a:ext cx="4899089" cy="5858532"/>
          </a:xfrm>
        </p:spPr>
        <p:txBody>
          <a:bodyPr>
            <a:noAutofit/>
          </a:bodyPr>
          <a:lstStyle/>
          <a:p>
            <a:r>
              <a:rPr lang="sr-Latn-RS" sz="1600" b="1" dirty="0">
                <a:solidFill>
                  <a:srgbClr val="FF0000"/>
                </a:solidFill>
              </a:rPr>
              <a:t>Izazov</a:t>
            </a:r>
            <a:r>
              <a:rPr lang="sr-Latn-RS" sz="1600" dirty="0"/>
              <a:t>: Pomerite robota napred od starta do kraja (1) i potom nazad do startne linije </a:t>
            </a:r>
            <a:r>
              <a:rPr lang="en-US" sz="1600" dirty="0"/>
              <a:t>(2).</a:t>
            </a:r>
          </a:p>
          <a:p>
            <a:r>
              <a:rPr lang="sr-Latn-RS" sz="1600" dirty="0"/>
              <a:t>Za ovaj izazov morali ste da puno nagađate i proveravate kako biste završili tačno na drugoj liniji.</a:t>
            </a:r>
            <a:r>
              <a:rPr lang="en-US" sz="1600" dirty="0"/>
              <a:t> </a:t>
            </a:r>
            <a:endParaRPr lang="sr-Latn-RS" sz="1600" dirty="0"/>
          </a:p>
          <a:p>
            <a:r>
              <a:rPr lang="sr-Latn-RS" sz="1600" dirty="0"/>
              <a:t>Sada isprobajte</a:t>
            </a:r>
            <a:r>
              <a:rPr lang="en-US" sz="1600" dirty="0"/>
              <a:t> Port View:</a:t>
            </a:r>
          </a:p>
          <a:p>
            <a:pPr lvl="1"/>
            <a:r>
              <a:rPr lang="sr-Latn-RS" dirty="0"/>
              <a:t>Pogledajte jedan od senzora rotacije</a:t>
            </a:r>
            <a:r>
              <a:rPr lang="en-US" dirty="0"/>
              <a:t> (</a:t>
            </a:r>
            <a:r>
              <a:rPr lang="sr-Latn-RS" dirty="0"/>
              <a:t>motor</a:t>
            </a:r>
            <a:r>
              <a:rPr lang="en-US" dirty="0"/>
              <a:t> B </a:t>
            </a:r>
            <a:r>
              <a:rPr lang="sr-Latn-RS" dirty="0"/>
              <a:t>ili</a:t>
            </a:r>
            <a:r>
              <a:rPr lang="en-US" dirty="0"/>
              <a:t> C </a:t>
            </a:r>
            <a:r>
              <a:rPr lang="sr-Latn-RS" dirty="0"/>
              <a:t>u slučaju našeg robota sa desne strane</a:t>
            </a:r>
            <a:r>
              <a:rPr lang="en-US" dirty="0"/>
              <a:t>)</a:t>
            </a:r>
          </a:p>
          <a:p>
            <a:pPr lvl="1"/>
            <a:r>
              <a:rPr lang="sr-Latn-RS" dirty="0"/>
              <a:t>Proverite da li je postavljen na mode stepeni (</a:t>
            </a:r>
            <a:r>
              <a:rPr lang="en-US" dirty="0"/>
              <a:t>degrees</a:t>
            </a:r>
            <a:r>
              <a:rPr lang="sr-Latn-RS" dirty="0"/>
              <a:t>) i da kreće od 0 stepeni.</a:t>
            </a:r>
          </a:p>
          <a:p>
            <a:pPr lvl="1"/>
            <a:r>
              <a:rPr lang="sr-Latn-RS" dirty="0"/>
              <a:t>Pomerajte svog robota rukom od startne do krajnje linije. Proverite da li se točkovi okreću lagano i ne proklizavaju kako se robot kreće.</a:t>
            </a:r>
          </a:p>
          <a:p>
            <a:pPr lvl="1"/>
            <a:r>
              <a:rPr lang="sr-Latn-RS" dirty="0"/>
              <a:t>Vidite za koliko stepeni se vaš robot pomerio.</a:t>
            </a:r>
            <a:endParaRPr lang="en-US" dirty="0"/>
          </a:p>
          <a:p>
            <a:pPr lvl="1"/>
            <a:r>
              <a:rPr lang="sr-Latn-RS" dirty="0"/>
              <a:t>Iskoristite taj broj u</a:t>
            </a:r>
            <a:r>
              <a:rPr lang="en-US" dirty="0"/>
              <a:t> Move Steering Block </a:t>
            </a:r>
            <a:r>
              <a:rPr lang="sr-Latn-RS" dirty="0"/>
              <a:t>kako bi se robot pomerio za tačnu distancu</a:t>
            </a:r>
            <a:r>
              <a:rPr lang="en-US" dirty="0"/>
              <a:t>.</a:t>
            </a:r>
          </a:p>
          <a:p>
            <a:endParaRPr lang="en-US" sz="1600" dirty="0">
              <a:solidFill>
                <a:srgbClr val="3366FF"/>
              </a:solidFill>
            </a:endParaRP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55455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6208E-6 -4.85886E-6 L -0.00017 -0.5259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263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-0.52592 L 4.43634E-6 3.76677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2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1499B-22B3-4252-9796-BF9C303A6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Skretanje/okretanje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2D970E-2D52-46CA-8DB5-1E00E6AC5E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5901"/>
            <a:ext cx="8596668" cy="4555462"/>
          </a:xfrm>
        </p:spPr>
        <p:txBody>
          <a:bodyPr/>
          <a:lstStyle/>
          <a:p>
            <a:r>
              <a:rPr lang="pl-PL" dirty="0"/>
              <a:t>Cilj je da robot napravi okret za 180 stepeni. Postoje dva načina da se to uradi </a:t>
            </a:r>
            <a:r>
              <a:rPr lang="en-US" dirty="0"/>
              <a:t>– PIVOT </a:t>
            </a:r>
            <a:r>
              <a:rPr lang="en-US" dirty="0" err="1"/>
              <a:t>i</a:t>
            </a:r>
            <a:r>
              <a:rPr lang="en-US" dirty="0"/>
              <a:t> SPIN.</a:t>
            </a:r>
          </a:p>
          <a:p>
            <a:r>
              <a:rPr lang="en-US" dirty="0"/>
              <a:t>U </a:t>
            </a:r>
            <a:r>
              <a:rPr lang="en-US" dirty="0" err="1"/>
              <a:t>prvom</a:t>
            </a:r>
            <a:r>
              <a:rPr lang="en-US" dirty="0"/>
              <a:t> </a:t>
            </a:r>
            <a:r>
              <a:rPr lang="en-US" dirty="0" err="1"/>
              <a:t>slučaju</a:t>
            </a:r>
            <a:r>
              <a:rPr lang="en-US" dirty="0"/>
              <a:t> je motor C </a:t>
            </a:r>
            <a:r>
              <a:rPr lang="en-US" dirty="0" err="1"/>
              <a:t>zaustavljen</a:t>
            </a:r>
            <a:r>
              <a:rPr lang="en-US" dirty="0"/>
              <a:t>, </a:t>
            </a:r>
            <a:r>
              <a:rPr lang="en-US" dirty="0" err="1"/>
              <a:t>tako</a:t>
            </a:r>
            <a:r>
              <a:rPr lang="en-US" dirty="0"/>
              <a:t> da se robot </a:t>
            </a:r>
            <a:r>
              <a:rPr lang="en-US" dirty="0" err="1"/>
              <a:t>okreće</a:t>
            </a:r>
            <a:r>
              <a:rPr lang="en-US" dirty="0"/>
              <a:t> </a:t>
            </a:r>
            <a:r>
              <a:rPr lang="en-US" dirty="0" err="1"/>
              <a:t>oko</a:t>
            </a:r>
            <a:r>
              <a:rPr lang="en-US" dirty="0"/>
              <a:t> </a:t>
            </a:r>
            <a:r>
              <a:rPr lang="en-US" dirty="0" err="1"/>
              <a:t>ose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</a:t>
            </a:r>
            <a:r>
              <a:rPr lang="en-US" dirty="0" err="1"/>
              <a:t>prolazi</a:t>
            </a:r>
            <a:r>
              <a:rPr lang="en-US" dirty="0"/>
              <a:t> </a:t>
            </a:r>
            <a:r>
              <a:rPr lang="en-US" dirty="0" err="1"/>
              <a:t>kroz</a:t>
            </a:r>
            <a:r>
              <a:rPr lang="en-US" dirty="0"/>
              <a:t> </a:t>
            </a:r>
            <a:r>
              <a:rPr lang="en-US" dirty="0" err="1"/>
              <a:t>desni</a:t>
            </a:r>
            <a:r>
              <a:rPr lang="en-US" dirty="0"/>
              <a:t> </a:t>
            </a:r>
            <a:r>
              <a:rPr lang="en-US" dirty="0" err="1"/>
              <a:t>točak</a:t>
            </a:r>
            <a:r>
              <a:rPr lang="en-US" dirty="0"/>
              <a:t>.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B6CA2548-17CF-499A-852D-C5160A0741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342" y="2769147"/>
            <a:ext cx="7979858" cy="408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3443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4EA16B-ABB9-4A9C-A2CC-BC454247FF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711201"/>
            <a:ext cx="8596668" cy="5330162"/>
          </a:xfrm>
        </p:spPr>
        <p:txBody>
          <a:bodyPr/>
          <a:lstStyle/>
          <a:p>
            <a:r>
              <a:rPr lang="en-US" dirty="0"/>
              <a:t>U </a:t>
            </a:r>
            <a:r>
              <a:rPr lang="en-US" dirty="0" err="1"/>
              <a:t>drugom</a:t>
            </a:r>
            <a:r>
              <a:rPr lang="en-US" dirty="0"/>
              <a:t> </a:t>
            </a:r>
            <a:r>
              <a:rPr lang="en-US" dirty="0" err="1"/>
              <a:t>slučaju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aktivna</a:t>
            </a:r>
            <a:r>
              <a:rPr lang="en-US" dirty="0"/>
              <a:t> </a:t>
            </a:r>
            <a:r>
              <a:rPr lang="en-US" dirty="0" err="1"/>
              <a:t>oba</a:t>
            </a:r>
            <a:r>
              <a:rPr lang="en-US" dirty="0"/>
              <a:t> </a:t>
            </a:r>
            <a:r>
              <a:rPr lang="en-US" dirty="0" err="1"/>
              <a:t>motora</a:t>
            </a:r>
            <a:r>
              <a:rPr lang="en-US" dirty="0"/>
              <a:t>,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rade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snagama</a:t>
            </a:r>
            <a:r>
              <a:rPr lang="en-US" dirty="0"/>
              <a:t> </a:t>
            </a:r>
            <a:r>
              <a:rPr lang="en-US" dirty="0" err="1"/>
              <a:t>različitog</a:t>
            </a:r>
            <a:r>
              <a:rPr lang="en-US" dirty="0"/>
              <a:t> </a:t>
            </a:r>
            <a:r>
              <a:rPr lang="en-US" dirty="0" err="1"/>
              <a:t>znaka</a:t>
            </a:r>
            <a:r>
              <a:rPr lang="en-US" dirty="0"/>
              <a:t>, </a:t>
            </a:r>
            <a:r>
              <a:rPr lang="en-US" dirty="0" err="1"/>
              <a:t>tako</a:t>
            </a:r>
            <a:r>
              <a:rPr lang="en-US" dirty="0"/>
              <a:t> da se motor </a:t>
            </a:r>
            <a:r>
              <a:rPr lang="en-US" dirty="0" err="1"/>
              <a:t>okreće</a:t>
            </a:r>
            <a:r>
              <a:rPr lang="en-US" dirty="0"/>
              <a:t> </a:t>
            </a:r>
            <a:r>
              <a:rPr lang="en-US" dirty="0" err="1"/>
              <a:t>oko</a:t>
            </a:r>
            <a:r>
              <a:rPr lang="en-US" dirty="0"/>
              <a:t> </a:t>
            </a:r>
            <a:r>
              <a:rPr lang="en-US" dirty="0" err="1"/>
              <a:t>svoje</a:t>
            </a:r>
            <a:r>
              <a:rPr lang="en-US" dirty="0"/>
              <a:t> </a:t>
            </a:r>
            <a:r>
              <a:rPr lang="en-US" dirty="0" err="1"/>
              <a:t>ose</a:t>
            </a:r>
            <a:r>
              <a:rPr lang="en-US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98B288-B016-42D8-A577-AB1CA14A3B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52336"/>
            <a:ext cx="9892382" cy="520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7212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6D120-E338-449B-9E80-7EAD61B6A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Kako</a:t>
            </a:r>
            <a:r>
              <a:rPr lang="en-US" dirty="0"/>
              <a:t> </a:t>
            </a:r>
            <a:r>
              <a:rPr lang="en-US" dirty="0" err="1"/>
              <a:t>realizovati</a:t>
            </a:r>
            <a:r>
              <a:rPr lang="en-US" dirty="0"/>
              <a:t> </a:t>
            </a:r>
            <a:r>
              <a:rPr lang="en-US" dirty="0" err="1"/>
              <a:t>skretanje</a:t>
            </a:r>
            <a:r>
              <a:rPr lang="en-US" dirty="0"/>
              <a:t>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7D49DCB-9851-44B8-9D1A-C4D7EF6C24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45" y="1270000"/>
            <a:ext cx="8546352" cy="5588000"/>
          </a:xfrm>
        </p:spPr>
      </p:pic>
    </p:spTree>
    <p:extLst>
      <p:ext uri="{BB962C8B-B14F-4D97-AF65-F5344CB8AC3E}">
        <p14:creationId xmlns:p14="http://schemas.microsoft.com/office/powerpoint/2010/main" val="11690427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FFC76-E3E0-4E5F-8C60-53329E87A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Realizacija Pivot skretanja za 90 stepeni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B53DD24-563B-4441-B35C-E30E901660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13" y="2208517"/>
            <a:ext cx="9216961" cy="3025166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168ADD0-BF10-4517-A9B9-0C85C84DD610}"/>
              </a:ext>
            </a:extLst>
          </p:cNvPr>
          <p:cNvSpPr txBox="1"/>
          <p:nvPr/>
        </p:nvSpPr>
        <p:spPr>
          <a:xfrm>
            <a:off x="4131118" y="5233683"/>
            <a:ext cx="1689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podešavamo za 90 stepeni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5285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89077-3567-4733-BE7A-FDABB3963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Zadatak</a:t>
            </a:r>
            <a:r>
              <a:rPr lang="en-US" dirty="0"/>
              <a:t> </a:t>
            </a:r>
            <a:r>
              <a:rPr lang="sr-Latn-RS" dirty="0"/>
              <a:t>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8602E-9323-453B-917F-1FE1749661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16529"/>
            <a:ext cx="8596668" cy="4424833"/>
          </a:xfrm>
        </p:spPr>
        <p:txBody>
          <a:bodyPr/>
          <a:lstStyle/>
          <a:p>
            <a:r>
              <a:rPr lang="en-US" dirty="0" err="1"/>
              <a:t>Napraviti</a:t>
            </a:r>
            <a:r>
              <a:rPr lang="en-US" dirty="0"/>
              <a:t> program </a:t>
            </a:r>
            <a:r>
              <a:rPr lang="en-US" dirty="0" err="1"/>
              <a:t>takav</a:t>
            </a:r>
            <a:r>
              <a:rPr lang="en-US" dirty="0"/>
              <a:t> da robot </a:t>
            </a:r>
            <a:r>
              <a:rPr lang="en-US" dirty="0" err="1"/>
              <a:t>skrene</a:t>
            </a:r>
            <a:r>
              <a:rPr lang="en-US" dirty="0"/>
              <a:t> za 90 </a:t>
            </a:r>
            <a:r>
              <a:rPr lang="en-US" dirty="0" err="1"/>
              <a:t>stepeni</a:t>
            </a:r>
            <a:r>
              <a:rPr lang="en-US" dirty="0"/>
              <a:t>. Da li </a:t>
            </a:r>
            <a:r>
              <a:rPr lang="en-US" dirty="0" err="1"/>
              <a:t>će</a:t>
            </a:r>
            <a:r>
              <a:rPr lang="en-US" dirty="0"/>
              <a:t> robot </a:t>
            </a:r>
            <a:r>
              <a:rPr lang="en-US" dirty="0" err="1"/>
              <a:t>skrenuti</a:t>
            </a:r>
            <a:r>
              <a:rPr lang="en-US" dirty="0"/>
              <a:t> za 90 </a:t>
            </a:r>
            <a:r>
              <a:rPr lang="en-US" dirty="0" err="1"/>
              <a:t>stepeni</a:t>
            </a:r>
            <a:r>
              <a:rPr lang="en-US" dirty="0"/>
              <a:t> </a:t>
            </a:r>
            <a:r>
              <a:rPr lang="en-US" dirty="0" err="1"/>
              <a:t>ukoliko</a:t>
            </a:r>
            <a:r>
              <a:rPr lang="en-US" dirty="0"/>
              <a:t> </a:t>
            </a:r>
            <a:r>
              <a:rPr lang="en-US" dirty="0" err="1"/>
              <a:t>tu</a:t>
            </a:r>
            <a:r>
              <a:rPr lang="en-US" dirty="0"/>
              <a:t> </a:t>
            </a:r>
            <a:r>
              <a:rPr lang="en-US" dirty="0" err="1"/>
              <a:t>vrednost</a:t>
            </a:r>
            <a:r>
              <a:rPr lang="en-US" dirty="0"/>
              <a:t> </a:t>
            </a:r>
            <a:r>
              <a:rPr lang="en-US" dirty="0" err="1"/>
              <a:t>unesemo</a:t>
            </a:r>
            <a:r>
              <a:rPr lang="en-US" dirty="0"/>
              <a:t> u </a:t>
            </a:r>
            <a:r>
              <a:rPr lang="en-US" dirty="0" err="1"/>
              <a:t>označeno</a:t>
            </a:r>
            <a:r>
              <a:rPr lang="en-US" dirty="0"/>
              <a:t> polje</a:t>
            </a:r>
            <a:r>
              <a:rPr lang="sr-Latn-RS" dirty="0"/>
              <a:t> na prethodnom slajdu</a:t>
            </a:r>
            <a:r>
              <a:rPr lang="en-US" dirty="0"/>
              <a:t>?</a:t>
            </a:r>
          </a:p>
          <a:p>
            <a:r>
              <a:rPr lang="en-US" dirty="0" err="1"/>
              <a:t>Odgovor</a:t>
            </a:r>
            <a:r>
              <a:rPr lang="en-US" dirty="0"/>
              <a:t>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err="1"/>
              <a:t>Korišćenjem</a:t>
            </a:r>
            <a:r>
              <a:rPr lang="en-US" dirty="0"/>
              <a:t> port view-a </a:t>
            </a:r>
            <a:r>
              <a:rPr lang="en-US" dirty="0" err="1"/>
              <a:t>možemo</a:t>
            </a:r>
            <a:r>
              <a:rPr lang="en-US" dirty="0"/>
              <a:t> </a:t>
            </a:r>
            <a:r>
              <a:rPr lang="en-US" dirty="0" err="1"/>
              <a:t>izmeriti</a:t>
            </a:r>
            <a:r>
              <a:rPr lang="en-US" dirty="0"/>
              <a:t>, a </a:t>
            </a:r>
            <a:r>
              <a:rPr lang="en-US" dirty="0" err="1"/>
              <a:t>zatim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uneti</a:t>
            </a:r>
            <a:r>
              <a:rPr lang="en-US" dirty="0"/>
              <a:t> </a:t>
            </a:r>
            <a:r>
              <a:rPr lang="en-US" dirty="0" err="1"/>
              <a:t>broj</a:t>
            </a:r>
            <a:r>
              <a:rPr lang="en-US" dirty="0"/>
              <a:t> </a:t>
            </a:r>
            <a:r>
              <a:rPr lang="en-US" dirty="0" err="1"/>
              <a:t>stepeni</a:t>
            </a:r>
            <a:r>
              <a:rPr lang="en-US" dirty="0"/>
              <a:t> u polje </a:t>
            </a:r>
            <a:r>
              <a:rPr lang="en-US" dirty="0" err="1"/>
              <a:t>naznačeno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slici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5" name="Picture 4" descr="A picture containing object, clock, meter&#10;&#10;Description automatically generated">
            <a:extLst>
              <a:ext uri="{FF2B5EF4-FFF2-40B4-BE49-F238E27FC236}">
                <a16:creationId xmlns:a16="http://schemas.microsoft.com/office/drawing/2014/main" id="{CECC01EC-E694-4291-A1E6-6938DC438B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34" y="3876259"/>
            <a:ext cx="8411749" cy="2981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810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9C70D-2511-429D-94F7-6BB44FAFC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Move Steering Block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EA20AD-4949-4C6B-BC01-F8F08887D7E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89691" y="1454126"/>
            <a:ext cx="2305050" cy="117392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F39B46E-C1E2-41FD-AD75-EEE22971A6CC}"/>
              </a:ext>
            </a:extLst>
          </p:cNvPr>
          <p:cNvSpPr/>
          <p:nvPr/>
        </p:nvSpPr>
        <p:spPr>
          <a:xfrm>
            <a:off x="6863814" y="3476844"/>
            <a:ext cx="1376680" cy="8097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41F99F5-67D3-40D5-8262-BD98D387CA71}"/>
              </a:ext>
            </a:extLst>
          </p:cNvPr>
          <p:cNvCxnSpPr/>
          <p:nvPr/>
        </p:nvCxnSpPr>
        <p:spPr>
          <a:xfrm flipH="1" flipV="1">
            <a:off x="5290582" y="1957032"/>
            <a:ext cx="1537369" cy="50718"/>
          </a:xfrm>
          <a:prstGeom prst="line">
            <a:avLst/>
          </a:prstGeom>
          <a:ln w="28575">
            <a:headEnd type="triangle"/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TextBox 10">
            <a:extLst>
              <a:ext uri="{FF2B5EF4-FFF2-40B4-BE49-F238E27FC236}">
                <a16:creationId xmlns:a16="http://schemas.microsoft.com/office/drawing/2014/main" id="{61732D28-09CF-4111-A1C8-B0FD0C3BA9BB}"/>
              </a:ext>
            </a:extLst>
          </p:cNvPr>
          <p:cNvSpPr txBox="1"/>
          <p:nvPr/>
        </p:nvSpPr>
        <p:spPr>
          <a:xfrm>
            <a:off x="1060927" y="5123899"/>
            <a:ext cx="2916945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b-NO" sz="1600" dirty="0"/>
              <a:t>upravljanje: </a:t>
            </a:r>
            <a:endParaRPr lang="sr-Latn-RS" sz="1600" dirty="0"/>
          </a:p>
          <a:p>
            <a:pPr algn="ctr"/>
            <a:r>
              <a:rPr lang="nb-NO" sz="1600" dirty="0"/>
              <a:t>kretanje pravo ili skretanje</a:t>
            </a:r>
            <a:endParaRPr lang="en-US" sz="1600" dirty="0"/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15C22469-8FB0-4BF8-9307-6E2DACCC6423}"/>
              </a:ext>
            </a:extLst>
          </p:cNvPr>
          <p:cNvSpPr txBox="1"/>
          <p:nvPr/>
        </p:nvSpPr>
        <p:spPr>
          <a:xfrm>
            <a:off x="4373529" y="5143528"/>
            <a:ext cx="1958217" cy="33855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/>
              <a:t>s</a:t>
            </a:r>
            <a:r>
              <a:rPr lang="sr-Latn-RS" sz="1600" dirty="0"/>
              <a:t>naga/</a:t>
            </a:r>
            <a:r>
              <a:rPr lang="en-US" sz="1600" dirty="0"/>
              <a:t>b</a:t>
            </a:r>
            <a:r>
              <a:rPr lang="sr-Latn-RS" sz="1600" dirty="0"/>
              <a:t>rzina</a:t>
            </a:r>
            <a:endParaRPr lang="en-US" sz="1600" dirty="0"/>
          </a:p>
        </p:txBody>
      </p:sp>
      <p:sp>
        <p:nvSpPr>
          <p:cNvPr id="9" name="TextBox 12">
            <a:extLst>
              <a:ext uri="{FF2B5EF4-FFF2-40B4-BE49-F238E27FC236}">
                <a16:creationId xmlns:a16="http://schemas.microsoft.com/office/drawing/2014/main" id="{F501FE41-A185-4A9D-B9EB-34153E5B9A70}"/>
              </a:ext>
            </a:extLst>
          </p:cNvPr>
          <p:cNvSpPr txBox="1"/>
          <p:nvPr/>
        </p:nvSpPr>
        <p:spPr>
          <a:xfrm>
            <a:off x="576222" y="2844637"/>
            <a:ext cx="1536016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r-Latn-RS" sz="1600" dirty="0"/>
              <a:t>način funkcionisanja</a:t>
            </a:r>
            <a:endParaRPr lang="en-US" sz="16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7C62D54-0BDB-41B1-AF6E-BD1EFA9A25C5}"/>
              </a:ext>
            </a:extLst>
          </p:cNvPr>
          <p:cNvSpPr/>
          <p:nvPr/>
        </p:nvSpPr>
        <p:spPr>
          <a:xfrm>
            <a:off x="4564404" y="1739415"/>
            <a:ext cx="788233" cy="322197"/>
          </a:xfrm>
          <a:prstGeom prst="ellipse">
            <a:avLst/>
          </a:prstGeom>
          <a:noFill/>
          <a:ln w="5715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TextBox 14">
            <a:extLst>
              <a:ext uri="{FF2B5EF4-FFF2-40B4-BE49-F238E27FC236}">
                <a16:creationId xmlns:a16="http://schemas.microsoft.com/office/drawing/2014/main" id="{4901DB68-A5B6-4F3C-A834-842E047BE12E}"/>
              </a:ext>
            </a:extLst>
          </p:cNvPr>
          <p:cNvSpPr txBox="1"/>
          <p:nvPr/>
        </p:nvSpPr>
        <p:spPr>
          <a:xfrm>
            <a:off x="6938857" y="2454814"/>
            <a:ext cx="2555399" cy="132343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1. </a:t>
            </a:r>
            <a:r>
              <a:rPr lang="sr-Latn-RS" sz="1600" dirty="0"/>
              <a:t>Automatsko</a:t>
            </a:r>
            <a:r>
              <a:rPr lang="en-US" sz="1600" dirty="0"/>
              <a:t> </a:t>
            </a:r>
            <a:r>
              <a:rPr lang="sr-Latn-RS" sz="1600" dirty="0"/>
              <a:t>kočenje</a:t>
            </a:r>
            <a:r>
              <a:rPr lang="en-US" sz="1600" dirty="0"/>
              <a:t> </a:t>
            </a:r>
            <a:br>
              <a:rPr lang="sr-Latn-RS" sz="1600" dirty="0"/>
            </a:br>
            <a:r>
              <a:rPr lang="en-US" sz="1600" dirty="0"/>
              <a:t>2. Motori se </a:t>
            </a:r>
            <a:r>
              <a:rPr lang="sr-Latn-RS" sz="1600" dirty="0"/>
              <a:t>okreću</a:t>
            </a:r>
            <a:r>
              <a:rPr lang="en-US" sz="1600" dirty="0"/>
              <a:t> </a:t>
            </a:r>
            <a:r>
              <a:rPr lang="sr-Latn-RS" sz="1600" dirty="0"/>
              <a:t>	</a:t>
            </a:r>
            <a:r>
              <a:rPr lang="en-US" sz="1600" dirty="0"/>
              <a:t>po </a:t>
            </a:r>
            <a:r>
              <a:rPr lang="sr-Latn-RS" sz="1600" dirty="0"/>
              <a:t>inerciji</a:t>
            </a:r>
            <a:r>
              <a:rPr lang="en-US" sz="1600" dirty="0"/>
              <a:t> do </a:t>
            </a:r>
            <a:r>
              <a:rPr lang="sr-Latn-RS" sz="1600" dirty="0"/>
              <a:t>zaustavljanja,</a:t>
            </a:r>
            <a:r>
              <a:rPr lang="en-US" sz="1600" dirty="0"/>
              <a:t> </a:t>
            </a:r>
            <a:r>
              <a:rPr lang="sr-Latn-RS" sz="1600" dirty="0"/>
              <a:t>nakon što </a:t>
            </a:r>
            <a:r>
              <a:rPr lang="en-US" sz="1600" dirty="0"/>
              <a:t>je</a:t>
            </a:r>
            <a:r>
              <a:rPr lang="sr-Latn-RS" sz="1600" dirty="0"/>
              <a:t> </a:t>
            </a:r>
            <a:r>
              <a:rPr lang="en-US" sz="1600" dirty="0"/>
              <a:t>snag</a:t>
            </a:r>
            <a:r>
              <a:rPr lang="sr-Latn-RS" sz="1600" dirty="0"/>
              <a:t>a svedena na nulu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75CF3FB-47F2-4C67-A7A9-D212B1187A2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1662" y="3547621"/>
            <a:ext cx="2305050" cy="14674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D36E8DF-CF71-4A8E-882E-D20783EB8F9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970" t="11899"/>
          <a:stretch/>
        </p:blipFill>
        <p:spPr>
          <a:xfrm>
            <a:off x="5951585" y="2844636"/>
            <a:ext cx="987272" cy="755248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679201C-283B-46CA-9817-9DF51BC0D247}"/>
              </a:ext>
            </a:extLst>
          </p:cNvPr>
          <p:cNvCxnSpPr>
            <a:endCxn id="7" idx="0"/>
          </p:cNvCxnSpPr>
          <p:nvPr/>
        </p:nvCxnSpPr>
        <p:spPr>
          <a:xfrm flipH="1">
            <a:off x="2519400" y="2564609"/>
            <a:ext cx="1458472" cy="255929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002F218-7B7E-4450-98E0-DD80C898E1F8}"/>
              </a:ext>
            </a:extLst>
          </p:cNvPr>
          <p:cNvCxnSpPr>
            <a:endCxn id="8" idx="0"/>
          </p:cNvCxnSpPr>
          <p:nvPr/>
        </p:nvCxnSpPr>
        <p:spPr>
          <a:xfrm>
            <a:off x="4278821" y="2628048"/>
            <a:ext cx="1073817" cy="251548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333BEEF-7A44-47F2-AA07-BCEB7AB3174B}"/>
              </a:ext>
            </a:extLst>
          </p:cNvPr>
          <p:cNvCxnSpPr/>
          <p:nvPr/>
        </p:nvCxnSpPr>
        <p:spPr>
          <a:xfrm>
            <a:off x="4572423" y="2586026"/>
            <a:ext cx="3327230" cy="25517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C7915B2-AD42-4C08-997F-CAF70EC8A38F}"/>
              </a:ext>
            </a:extLst>
          </p:cNvPr>
          <p:cNvCxnSpPr>
            <a:endCxn id="13" idx="1"/>
          </p:cNvCxnSpPr>
          <p:nvPr/>
        </p:nvCxnSpPr>
        <p:spPr>
          <a:xfrm>
            <a:off x="4902191" y="2542170"/>
            <a:ext cx="1049394" cy="68009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96D8423-1C48-4AFF-9657-CFEE997C4587}"/>
              </a:ext>
            </a:extLst>
          </p:cNvPr>
          <p:cNvCxnSpPr/>
          <p:nvPr/>
        </p:nvCxnSpPr>
        <p:spPr>
          <a:xfrm flipV="1">
            <a:off x="2112237" y="2564609"/>
            <a:ext cx="1459829" cy="983012"/>
          </a:xfrm>
          <a:prstGeom prst="line">
            <a:avLst/>
          </a:prstGeom>
          <a:ln w="28575">
            <a:headEnd type="triangle"/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TextBox 31">
            <a:extLst>
              <a:ext uri="{FF2B5EF4-FFF2-40B4-BE49-F238E27FC236}">
                <a16:creationId xmlns:a16="http://schemas.microsoft.com/office/drawing/2014/main" id="{DBDB2EEC-937F-480F-9CAB-74E24517BA7B}"/>
              </a:ext>
            </a:extLst>
          </p:cNvPr>
          <p:cNvSpPr txBox="1"/>
          <p:nvPr/>
        </p:nvSpPr>
        <p:spPr>
          <a:xfrm>
            <a:off x="6743674" y="5148392"/>
            <a:ext cx="2569940" cy="33855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/>
              <a:t>t</a:t>
            </a:r>
            <a:r>
              <a:rPr lang="sr-Latn-RS" sz="1600" dirty="0"/>
              <a:t>rajanje</a:t>
            </a:r>
            <a:r>
              <a:rPr lang="en-US" sz="1600" dirty="0"/>
              <a:t>/d</a:t>
            </a:r>
            <a:r>
              <a:rPr lang="sr-Latn-RS" sz="1600" dirty="0"/>
              <a:t>istanca</a:t>
            </a:r>
            <a:endParaRPr lang="en-US" sz="1600" dirty="0"/>
          </a:p>
        </p:txBody>
      </p:sp>
      <p:pic>
        <p:nvPicPr>
          <p:cNvPr id="21" name="Picture 20" descr="A picture containing drawing&#10;&#10;Description automatically generated">
            <a:extLst>
              <a:ext uri="{FF2B5EF4-FFF2-40B4-BE49-F238E27FC236}">
                <a16:creationId xmlns:a16="http://schemas.microsoft.com/office/drawing/2014/main" id="{D13DE36D-F0A2-4D09-824D-3FCA835D02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857" y="899453"/>
            <a:ext cx="1537369" cy="1408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991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C11F8-AD55-4D38-A054-A2ADBBD77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Negativna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pozitivna</a:t>
            </a:r>
            <a:r>
              <a:rPr lang="en-US" dirty="0"/>
              <a:t> </a:t>
            </a:r>
            <a:r>
              <a:rPr lang="en-US" dirty="0" err="1"/>
              <a:t>snaga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6DA0AE1-5E51-4E8F-9567-0222C433DAA6}"/>
              </a:ext>
            </a:extLst>
          </p:cNvPr>
          <p:cNvSpPr txBox="1"/>
          <p:nvPr/>
        </p:nvSpPr>
        <p:spPr>
          <a:xfrm>
            <a:off x="5364618" y="2061769"/>
            <a:ext cx="2542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000" dirty="0">
                <a:solidFill>
                  <a:srgbClr val="FF0000"/>
                </a:solidFill>
              </a:rPr>
              <a:t>negativna snaga </a:t>
            </a:r>
            <a:r>
              <a:rPr lang="en-US" sz="2000" dirty="0">
                <a:solidFill>
                  <a:srgbClr val="FF0000"/>
                </a:solidFill>
              </a:rPr>
              <a:t>= </a:t>
            </a:r>
            <a:r>
              <a:rPr lang="sr-Latn-RS" sz="2000" dirty="0">
                <a:solidFill>
                  <a:srgbClr val="FF0000"/>
                </a:solidFill>
              </a:rPr>
              <a:t>kretanje unazad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9CB135-4255-453E-A56C-833FAEB87D9B}"/>
              </a:ext>
            </a:extLst>
          </p:cNvPr>
          <p:cNvSpPr txBox="1"/>
          <p:nvPr/>
        </p:nvSpPr>
        <p:spPr>
          <a:xfrm>
            <a:off x="5218952" y="5869637"/>
            <a:ext cx="2687786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sr-Latn-RS" sz="2000" dirty="0">
                <a:solidFill>
                  <a:srgbClr val="00B900"/>
                </a:solidFill>
              </a:rPr>
              <a:t>pozitivna snaga </a:t>
            </a:r>
            <a:r>
              <a:rPr lang="en-US" sz="2000" dirty="0">
                <a:solidFill>
                  <a:srgbClr val="00B900"/>
                </a:solidFill>
              </a:rPr>
              <a:t>= </a:t>
            </a:r>
            <a:r>
              <a:rPr lang="sr-Latn-RS" sz="2000" dirty="0">
                <a:solidFill>
                  <a:srgbClr val="00B900"/>
                </a:solidFill>
              </a:rPr>
              <a:t>kretanje unapred</a:t>
            </a:r>
            <a:endParaRPr lang="en-US" sz="2000" dirty="0">
              <a:solidFill>
                <a:srgbClr val="00B900"/>
              </a:solidFill>
            </a:endParaRPr>
          </a:p>
        </p:txBody>
      </p:sp>
      <p:sp>
        <p:nvSpPr>
          <p:cNvPr id="17" name="Curved Right Arrow 7">
            <a:extLst>
              <a:ext uri="{FF2B5EF4-FFF2-40B4-BE49-F238E27FC236}">
                <a16:creationId xmlns:a16="http://schemas.microsoft.com/office/drawing/2014/main" id="{C6309AD1-B814-440A-9ACA-D628967704AB}"/>
              </a:ext>
            </a:extLst>
          </p:cNvPr>
          <p:cNvSpPr/>
          <p:nvPr/>
        </p:nvSpPr>
        <p:spPr>
          <a:xfrm flipH="1">
            <a:off x="6312276" y="2839079"/>
            <a:ext cx="1594462" cy="3008528"/>
          </a:xfrm>
          <a:prstGeom prst="curvedRightArrow">
            <a:avLst>
              <a:gd name="adj1" fmla="val 3481"/>
              <a:gd name="adj2" fmla="val 30112"/>
              <a:gd name="adj3" fmla="val 25000"/>
            </a:avLst>
          </a:prstGeom>
          <a:solidFill>
            <a:srgbClr val="00B900"/>
          </a:solidFill>
          <a:ln>
            <a:solidFill>
              <a:srgbClr val="00B9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Curved Right Arrow 8">
            <a:extLst>
              <a:ext uri="{FF2B5EF4-FFF2-40B4-BE49-F238E27FC236}">
                <a16:creationId xmlns:a16="http://schemas.microsoft.com/office/drawing/2014/main" id="{9C6834AA-F72E-4335-9736-765D8BE20694}"/>
              </a:ext>
            </a:extLst>
          </p:cNvPr>
          <p:cNvSpPr/>
          <p:nvPr/>
        </p:nvSpPr>
        <p:spPr>
          <a:xfrm flipH="1" flipV="1">
            <a:off x="6390356" y="3099854"/>
            <a:ext cx="1173415" cy="2128070"/>
          </a:xfrm>
          <a:prstGeom prst="curvedRightArrow">
            <a:avLst>
              <a:gd name="adj1" fmla="val 3481"/>
              <a:gd name="adj2" fmla="val 45822"/>
              <a:gd name="adj3" fmla="val 25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3820E2C-C968-49A2-BA80-7146951932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27646" flipH="1">
            <a:off x="991082" y="1728651"/>
            <a:ext cx="5848090" cy="3750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203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6C40A-E13A-4F09-82E0-AE6F1C6F7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Kako se kretati pravo?</a:t>
            </a:r>
          </a:p>
        </p:txBody>
      </p:sp>
      <p:pic>
        <p:nvPicPr>
          <p:cNvPr id="37" name="Content Placeholder 4">
            <a:extLst>
              <a:ext uri="{FF2B5EF4-FFF2-40B4-BE49-F238E27FC236}">
                <a16:creationId xmlns:a16="http://schemas.microsoft.com/office/drawing/2014/main" id="{E07D5268-70FB-4C8A-B95A-222998D6D8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5313" t="34654" r="15" b="46506"/>
          <a:stretch/>
        </p:blipFill>
        <p:spPr>
          <a:xfrm>
            <a:off x="293995" y="3875212"/>
            <a:ext cx="2876594" cy="1371077"/>
          </a:xfrm>
        </p:spPr>
      </p:pic>
      <p:pic>
        <p:nvPicPr>
          <p:cNvPr id="38" name="Picture 37" descr="Screen Shot 2014-08-07 at 10.56.31 AM.png">
            <a:extLst>
              <a:ext uri="{FF2B5EF4-FFF2-40B4-BE49-F238E27FC236}">
                <a16:creationId xmlns:a16="http://schemas.microsoft.com/office/drawing/2014/main" id="{E82991EB-2247-43C2-B796-719D769DA4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053" y="2353628"/>
            <a:ext cx="4552674" cy="1003923"/>
          </a:xfrm>
          <a:prstGeom prst="rect">
            <a:avLst/>
          </a:prstGeom>
        </p:spPr>
      </p:pic>
      <p:sp>
        <p:nvSpPr>
          <p:cNvPr id="39" name="Oval 38">
            <a:extLst>
              <a:ext uri="{FF2B5EF4-FFF2-40B4-BE49-F238E27FC236}">
                <a16:creationId xmlns:a16="http://schemas.microsoft.com/office/drawing/2014/main" id="{08B76204-5AEF-4813-B59A-8760D8EE4B11}"/>
              </a:ext>
            </a:extLst>
          </p:cNvPr>
          <p:cNvSpPr/>
          <p:nvPr/>
        </p:nvSpPr>
        <p:spPr>
          <a:xfrm>
            <a:off x="1624193" y="2600244"/>
            <a:ext cx="652519" cy="722353"/>
          </a:xfrm>
          <a:prstGeom prst="ellipse">
            <a:avLst/>
          </a:prstGeom>
          <a:noFill/>
          <a:ln w="28575" cmpd="sng">
            <a:solidFill>
              <a:srgbClr val="D1282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39" descr="Screen Shot 2014-08-07 at 11.05.16 AM.png">
            <a:extLst>
              <a:ext uri="{FF2B5EF4-FFF2-40B4-BE49-F238E27FC236}">
                <a16:creationId xmlns:a16="http://schemas.microsoft.com/office/drawing/2014/main" id="{A6439164-4D73-4D9B-B2A6-DE7E324246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488" y="3937389"/>
            <a:ext cx="2519409" cy="911276"/>
          </a:xfrm>
          <a:prstGeom prst="rect">
            <a:avLst/>
          </a:prstGeom>
        </p:spPr>
      </p:pic>
      <p:pic>
        <p:nvPicPr>
          <p:cNvPr id="41" name="Picture 40" descr="Screen Shot 2014-08-07 at 12.29.41 PM.png">
            <a:extLst>
              <a:ext uri="{FF2B5EF4-FFF2-40B4-BE49-F238E27FC236}">
                <a16:creationId xmlns:a16="http://schemas.microsoft.com/office/drawing/2014/main" id="{69EB12F2-8B1C-476A-B775-91B49A6A90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1329" y="1488303"/>
            <a:ext cx="3987800" cy="495300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E4846FFA-DD3A-4A79-B639-621AC34E3E7F}"/>
              </a:ext>
            </a:extLst>
          </p:cNvPr>
          <p:cNvSpPr txBox="1"/>
          <p:nvPr/>
        </p:nvSpPr>
        <p:spPr>
          <a:xfrm>
            <a:off x="5161797" y="2305551"/>
            <a:ext cx="3987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sr-Latn-RS" dirty="0"/>
              <a:t>Korak 1: Iz </a:t>
            </a:r>
            <a:r>
              <a:rPr lang="en-US" dirty="0"/>
              <a:t>Green Block </a:t>
            </a:r>
            <a:r>
              <a:rPr lang="sr-Latn-RS" dirty="0"/>
              <a:t>taba</a:t>
            </a:r>
            <a:r>
              <a:rPr lang="en-US" dirty="0"/>
              <a:t> </a:t>
            </a:r>
            <a:r>
              <a:rPr lang="sr-Latn-RS" dirty="0"/>
              <a:t>selektujte</a:t>
            </a:r>
            <a:r>
              <a:rPr lang="en-US" dirty="0"/>
              <a:t> </a:t>
            </a:r>
            <a:r>
              <a:rPr lang="sr-Latn-RS" dirty="0"/>
              <a:t>i prevucite</a:t>
            </a:r>
            <a:r>
              <a:rPr lang="en-US" dirty="0"/>
              <a:t> Move Steering</a:t>
            </a:r>
            <a:r>
              <a:rPr lang="sr-Latn-RS" dirty="0"/>
              <a:t> blok na radnu površinu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sr-Latn-RS" dirty="0"/>
              <a:t>Korak 2: Postavite </a:t>
            </a:r>
            <a:r>
              <a:rPr lang="en-US" dirty="0"/>
              <a:t>Move Steering </a:t>
            </a:r>
            <a:r>
              <a:rPr lang="sr-Latn-RS" dirty="0"/>
              <a:t>pored </a:t>
            </a:r>
            <a:r>
              <a:rPr lang="en-US" dirty="0"/>
              <a:t>Start Block (</a:t>
            </a:r>
            <a:r>
              <a:rPr lang="sr-Latn-RS" dirty="0"/>
              <a:t>zelena strelica</a:t>
            </a:r>
            <a:r>
              <a:rPr lang="en-US" dirty="0"/>
              <a:t>)</a:t>
            </a:r>
            <a:br>
              <a:rPr lang="sr-Latn-RS" dirty="0"/>
            </a:br>
            <a:r>
              <a:rPr lang="en-US" dirty="0"/>
              <a:t>(</a:t>
            </a:r>
            <a:r>
              <a:rPr lang="sr-Latn-RS" dirty="0"/>
              <a:t>kao na animaciji</a:t>
            </a:r>
            <a:r>
              <a:rPr lang="en-US" dirty="0"/>
              <a:t>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520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4E338-6FF6-45FF-BC08-AD789E730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99662"/>
          </a:xfrm>
        </p:spPr>
        <p:txBody>
          <a:bodyPr>
            <a:normAutofit/>
          </a:bodyPr>
          <a:lstStyle/>
          <a:p>
            <a:r>
              <a:rPr lang="sr-Latn-RS" dirty="0"/>
              <a:t>Kretanje pravo (3 sekunde)</a:t>
            </a:r>
          </a:p>
        </p:txBody>
      </p:sp>
      <p:pic>
        <p:nvPicPr>
          <p:cNvPr id="14" name="Picture 13" descr="cYe8ZOwCkOQ8qFYjFHcssZvIxYReepNrvHOdvHnFdMc.png">
            <a:extLst>
              <a:ext uri="{FF2B5EF4-FFF2-40B4-BE49-F238E27FC236}">
                <a16:creationId xmlns:a16="http://schemas.microsoft.com/office/drawing/2014/main" id="{2654602C-F905-4315-880E-A5B4EACBE12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557"/>
          <a:stretch/>
        </p:blipFill>
        <p:spPr>
          <a:xfrm>
            <a:off x="3125259" y="1855918"/>
            <a:ext cx="1752623" cy="102038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A90A808-F57A-4AEF-AC12-50E4E288BB26}"/>
              </a:ext>
            </a:extLst>
          </p:cNvPr>
          <p:cNvSpPr txBox="1"/>
          <p:nvPr/>
        </p:nvSpPr>
        <p:spPr>
          <a:xfrm>
            <a:off x="5983973" y="1671252"/>
            <a:ext cx="354045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sr-Latn-RS" dirty="0">
                <a:solidFill>
                  <a:schemeClr val="bg1">
                    <a:lumMod val="75000"/>
                  </a:schemeClr>
                </a:solidFill>
              </a:rPr>
              <a:t>Korak 1: Iz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Green Block </a:t>
            </a:r>
            <a:r>
              <a:rPr lang="sr-Latn-RS" dirty="0">
                <a:solidFill>
                  <a:schemeClr val="bg1">
                    <a:lumMod val="75000"/>
                  </a:schemeClr>
                </a:solidFill>
              </a:rPr>
              <a:t>taba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sr-Latn-RS" dirty="0">
                <a:solidFill>
                  <a:schemeClr val="bg1">
                    <a:lumMod val="75000"/>
                  </a:schemeClr>
                </a:solidFill>
              </a:rPr>
              <a:t>selektujte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sr-Latn-RS" dirty="0">
                <a:solidFill>
                  <a:schemeClr val="bg1">
                    <a:lumMod val="75000"/>
                  </a:schemeClr>
                </a:solidFill>
              </a:rPr>
              <a:t>i prevucite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Move Steering</a:t>
            </a:r>
            <a:r>
              <a:rPr lang="sr-Latn-RS" dirty="0">
                <a:solidFill>
                  <a:schemeClr val="bg1">
                    <a:lumMod val="75000"/>
                  </a:schemeClr>
                </a:solidFill>
              </a:rPr>
              <a:t> na radnu površinu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sr-Latn-RS" dirty="0">
                <a:solidFill>
                  <a:schemeClr val="bg1">
                    <a:lumMod val="75000"/>
                  </a:schemeClr>
                </a:solidFill>
              </a:rPr>
              <a:t>Korak 2: Postavite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Move Steering </a:t>
            </a:r>
            <a:r>
              <a:rPr lang="sr-Latn-RS" dirty="0">
                <a:solidFill>
                  <a:schemeClr val="bg1">
                    <a:lumMod val="75000"/>
                  </a:schemeClr>
                </a:solidFill>
              </a:rPr>
              <a:t>pored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Start Block (</a:t>
            </a:r>
            <a:r>
              <a:rPr lang="sr-Latn-RS" dirty="0">
                <a:solidFill>
                  <a:schemeClr val="bg1">
                    <a:lumMod val="75000"/>
                  </a:schemeClr>
                </a:solidFill>
              </a:rPr>
              <a:t>zelena strelica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)</a:t>
            </a:r>
            <a:endParaRPr lang="sr-Latn-RS" dirty="0">
              <a:solidFill>
                <a:schemeClr val="bg1">
                  <a:lumMod val="75000"/>
                </a:schemeClr>
              </a:solidFill>
            </a:endParaRP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sr-Latn-RS" dirty="0"/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sr-Latn-RS" dirty="0"/>
              <a:t>Korak</a:t>
            </a:r>
            <a:r>
              <a:rPr lang="en-US" dirty="0"/>
              <a:t> 3: </a:t>
            </a:r>
            <a:r>
              <a:rPr lang="sr-Latn-RS" dirty="0"/>
              <a:t>Selektujte</a:t>
            </a:r>
            <a:r>
              <a:rPr lang="en-US" dirty="0"/>
              <a:t> </a:t>
            </a:r>
            <a:r>
              <a:rPr lang="sr-Latn-RS" dirty="0"/>
              <a:t>opciju </a:t>
            </a:r>
            <a:r>
              <a:rPr lang="en-GB" dirty="0"/>
              <a:t>“</a:t>
            </a:r>
            <a:r>
              <a:rPr lang="en-US" dirty="0"/>
              <a:t>On for Seconds</a:t>
            </a:r>
            <a:r>
              <a:rPr lang="en-GB" dirty="0"/>
              <a:t>” </a:t>
            </a:r>
            <a:r>
              <a:rPr lang="sr-Latn-RS" dirty="0"/>
              <a:t>i postavite trajanje</a:t>
            </a:r>
            <a:r>
              <a:rPr lang="en-US" dirty="0"/>
              <a:t> </a:t>
            </a:r>
            <a:r>
              <a:rPr lang="sr-Latn-RS" dirty="0"/>
              <a:t>na</a:t>
            </a:r>
            <a:r>
              <a:rPr lang="en-US" dirty="0"/>
              <a:t> 3 (</a:t>
            </a:r>
            <a:r>
              <a:rPr lang="sr-Latn-RS" dirty="0"/>
              <a:t>sekunde</a:t>
            </a:r>
            <a:r>
              <a:rPr lang="en-US" dirty="0"/>
              <a:t>)</a:t>
            </a:r>
            <a:endParaRPr lang="sr-Latn-RS" dirty="0"/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sr-Latn-RS" dirty="0"/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sr-Latn-RS" dirty="0"/>
              <a:t>Korak</a:t>
            </a:r>
            <a:r>
              <a:rPr lang="en-US" dirty="0"/>
              <a:t> 4: </a:t>
            </a:r>
            <a:r>
              <a:rPr lang="sr-Latn-RS" dirty="0"/>
              <a:t>Povežite</a:t>
            </a:r>
            <a:r>
              <a:rPr lang="en-US" dirty="0"/>
              <a:t> USB </a:t>
            </a:r>
            <a:r>
              <a:rPr lang="sr-Latn-RS" dirty="0"/>
              <a:t>kabl</a:t>
            </a:r>
            <a:r>
              <a:rPr lang="en-US" dirty="0"/>
              <a:t> </a:t>
            </a:r>
            <a:r>
              <a:rPr lang="sr-Latn-RS" dirty="0"/>
              <a:t>za</a:t>
            </a:r>
            <a:r>
              <a:rPr lang="en-US" dirty="0"/>
              <a:t> EV3 </a:t>
            </a:r>
            <a:r>
              <a:rPr lang="sr-Latn-RS" dirty="0"/>
              <a:t>i</a:t>
            </a:r>
            <a:r>
              <a:rPr lang="en-US" dirty="0"/>
              <a:t> </a:t>
            </a:r>
            <a:r>
              <a:rPr lang="sr-Latn-RS" dirty="0"/>
              <a:t>laptop</a:t>
            </a:r>
            <a:r>
              <a:rPr lang="en-US" dirty="0"/>
              <a:t>.</a:t>
            </a:r>
            <a:endParaRPr lang="sr-Latn-RS" dirty="0"/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sr-Latn-RS" dirty="0"/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sr-Latn-RS" dirty="0"/>
              <a:t>Korak</a:t>
            </a:r>
            <a:r>
              <a:rPr lang="en-US" dirty="0"/>
              <a:t> 5: </a:t>
            </a:r>
            <a:r>
              <a:rPr lang="sr-Latn-RS" dirty="0"/>
              <a:t>Preuzmite na </a:t>
            </a:r>
            <a:r>
              <a:rPr lang="en-US" dirty="0"/>
              <a:t>EV3</a:t>
            </a:r>
          </a:p>
        </p:txBody>
      </p:sp>
      <p:pic>
        <p:nvPicPr>
          <p:cNvPr id="16" name="Picture 15" descr="Screen Shot 2014-08-07 at 10.54.27 AM.png">
            <a:extLst>
              <a:ext uri="{FF2B5EF4-FFF2-40B4-BE49-F238E27FC236}">
                <a16:creationId xmlns:a16="http://schemas.microsoft.com/office/drawing/2014/main" id="{50AA2EE9-9762-4548-9297-B432671AAA2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2649" y="4930837"/>
            <a:ext cx="4645054" cy="1565334"/>
          </a:xfrm>
          <a:prstGeom prst="rect">
            <a:avLst/>
          </a:prstGeom>
        </p:spPr>
      </p:pic>
      <p:pic>
        <p:nvPicPr>
          <p:cNvPr id="17" name="Picture 16" descr="Screen Shot 2014-08-07 at 10.59.55 AM.png">
            <a:extLst>
              <a:ext uri="{FF2B5EF4-FFF2-40B4-BE49-F238E27FC236}">
                <a16:creationId xmlns:a16="http://schemas.microsoft.com/office/drawing/2014/main" id="{D8BA3B02-ADC6-4154-8C9C-55A9E29736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825" y="1855918"/>
            <a:ext cx="1322170" cy="1165162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3C3F020F-793E-473D-AB42-233C4E523D9E}"/>
              </a:ext>
            </a:extLst>
          </p:cNvPr>
          <p:cNvSpPr/>
          <p:nvPr/>
        </p:nvSpPr>
        <p:spPr>
          <a:xfrm>
            <a:off x="780851" y="2259084"/>
            <a:ext cx="1496964" cy="364372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AD59E1D-C4C4-443F-8261-FFD0E1D26846}"/>
              </a:ext>
            </a:extLst>
          </p:cNvPr>
          <p:cNvSpPr/>
          <p:nvPr/>
        </p:nvSpPr>
        <p:spPr>
          <a:xfrm>
            <a:off x="4095511" y="2317814"/>
            <a:ext cx="270663" cy="558489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A3306A1-B387-4174-8463-C15DE6B473F4}"/>
              </a:ext>
            </a:extLst>
          </p:cNvPr>
          <p:cNvSpPr/>
          <p:nvPr/>
        </p:nvSpPr>
        <p:spPr>
          <a:xfrm>
            <a:off x="4668136" y="5247461"/>
            <a:ext cx="509567" cy="437247"/>
          </a:xfrm>
          <a:prstGeom prst="rect">
            <a:avLst/>
          </a:prstGeom>
          <a:noFill/>
          <a:ln w="28575" cmpd="sng">
            <a:solidFill>
              <a:srgbClr val="D1282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528B672-4966-47A1-9CA7-EE5D205DEFA8}"/>
              </a:ext>
            </a:extLst>
          </p:cNvPr>
          <p:cNvCxnSpPr>
            <a:stCxn id="17" idx="3"/>
          </p:cNvCxnSpPr>
          <p:nvPr/>
        </p:nvCxnSpPr>
        <p:spPr>
          <a:xfrm>
            <a:off x="2180995" y="2438499"/>
            <a:ext cx="1089676" cy="18495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D2DC6D7E-FCF9-47CF-934E-32A9560B278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1895"/>
          <a:stretch/>
        </p:blipFill>
        <p:spPr>
          <a:xfrm>
            <a:off x="858825" y="3120067"/>
            <a:ext cx="1689876" cy="17526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E772FA47-9893-48B7-8DEB-3492D04C212F}"/>
              </a:ext>
            </a:extLst>
          </p:cNvPr>
          <p:cNvSpPr txBox="1"/>
          <p:nvPr/>
        </p:nvSpPr>
        <p:spPr>
          <a:xfrm>
            <a:off x="2722631" y="1671252"/>
            <a:ext cx="1258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Korak</a:t>
            </a:r>
            <a:r>
              <a:rPr lang="en-US" dirty="0"/>
              <a:t> 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B0F5F6E-C039-4BD9-92CC-F3B3BB6CEA86}"/>
              </a:ext>
            </a:extLst>
          </p:cNvPr>
          <p:cNvSpPr txBox="1"/>
          <p:nvPr/>
        </p:nvSpPr>
        <p:spPr>
          <a:xfrm>
            <a:off x="2482688" y="3742816"/>
            <a:ext cx="1258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Korak</a:t>
            </a:r>
            <a:r>
              <a:rPr lang="en-US" dirty="0"/>
              <a:t> 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3798829-345A-44F3-9877-5B221F7E5144}"/>
              </a:ext>
            </a:extLst>
          </p:cNvPr>
          <p:cNvSpPr txBox="1"/>
          <p:nvPr/>
        </p:nvSpPr>
        <p:spPr>
          <a:xfrm>
            <a:off x="3783168" y="4708016"/>
            <a:ext cx="1258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Korak</a:t>
            </a:r>
            <a:r>
              <a:rPr lang="en-US"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755987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45817-C336-4119-8700-C206EE324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Primer 1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21898A-4F97-4D67-8761-D59ED98B2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83871"/>
            <a:ext cx="8596668" cy="4457491"/>
          </a:xfrm>
        </p:spPr>
        <p:txBody>
          <a:bodyPr/>
          <a:lstStyle/>
          <a:p>
            <a:r>
              <a:rPr lang="en-US" dirty="0"/>
              <a:t>Po</a:t>
            </a:r>
            <a:r>
              <a:rPr lang="sr-Latn-RS" dirty="0"/>
              <a:t>čećemo sa </a:t>
            </a:r>
            <a:r>
              <a:rPr lang="en-US" dirty="0" err="1"/>
              <a:t>jednost</a:t>
            </a:r>
            <a:r>
              <a:rPr lang="sr-Cyrl-RS" dirty="0"/>
              <a:t>а</a:t>
            </a:r>
            <a:r>
              <a:rPr lang="en-US" dirty="0" err="1"/>
              <a:t>vnim</a:t>
            </a:r>
            <a:r>
              <a:rPr lang="en-US" dirty="0"/>
              <a:t> </a:t>
            </a:r>
            <a:r>
              <a:rPr lang="en-US" dirty="0" err="1"/>
              <a:t>progr</a:t>
            </a:r>
            <a:r>
              <a:rPr lang="sr-Cyrl-RS" dirty="0"/>
              <a:t>а</a:t>
            </a:r>
            <a:r>
              <a:rPr lang="en-US" dirty="0"/>
              <a:t>mom </a:t>
            </a:r>
            <a:r>
              <a:rPr lang="en-US" dirty="0" err="1"/>
              <a:t>kojim</a:t>
            </a:r>
            <a:r>
              <a:rPr lang="en-US" dirty="0"/>
              <a:t> </a:t>
            </a:r>
            <a:r>
              <a:rPr lang="en-US" dirty="0" err="1"/>
              <a:t>će</a:t>
            </a:r>
            <a:r>
              <a:rPr lang="en-US" dirty="0"/>
              <a:t> se robot </a:t>
            </a:r>
            <a:r>
              <a:rPr lang="en-US" dirty="0" err="1"/>
              <a:t>kret</a:t>
            </a:r>
            <a:r>
              <a:rPr lang="sr-Cyrl-RS" dirty="0"/>
              <a:t>а</a:t>
            </a:r>
            <a:r>
              <a:rPr lang="en-US" dirty="0" err="1"/>
              <a:t>ti</a:t>
            </a:r>
            <a:r>
              <a:rPr lang="en-US" dirty="0"/>
              <a:t> pr</a:t>
            </a:r>
            <a:r>
              <a:rPr lang="sr-Cyrl-RS" dirty="0"/>
              <a:t>а</a:t>
            </a:r>
            <a:r>
              <a:rPr lang="en-US" dirty="0" err="1"/>
              <a:t>vo</a:t>
            </a:r>
            <a:r>
              <a:rPr lang="en-US" dirty="0"/>
              <a:t> 2 </a:t>
            </a:r>
            <a:r>
              <a:rPr lang="en-US" dirty="0" err="1"/>
              <a:t>sekunde</a:t>
            </a:r>
            <a:r>
              <a:rPr lang="en-US" dirty="0"/>
              <a:t>, </a:t>
            </a:r>
            <a:r>
              <a:rPr lang="sr-Cyrl-RS" dirty="0"/>
              <a:t>а </a:t>
            </a:r>
            <a:r>
              <a:rPr lang="en-US" dirty="0"/>
              <a:t>z</a:t>
            </a:r>
            <a:r>
              <a:rPr lang="sr-Cyrl-RS" dirty="0"/>
              <a:t>а</a:t>
            </a:r>
            <a:r>
              <a:rPr lang="en-US" dirty="0" err="1"/>
              <a:t>tim</a:t>
            </a:r>
            <a:r>
              <a:rPr lang="en-US" dirty="0"/>
              <a:t> </a:t>
            </a:r>
            <a:r>
              <a:rPr lang="en-US" dirty="0" err="1"/>
              <a:t>će</a:t>
            </a:r>
            <a:r>
              <a:rPr lang="en-US" dirty="0"/>
              <a:t> se </a:t>
            </a:r>
            <a:r>
              <a:rPr lang="en-US" dirty="0" err="1"/>
              <a:t>kreti</a:t>
            </a:r>
            <a:r>
              <a:rPr lang="en-US" dirty="0"/>
              <a:t> un</a:t>
            </a:r>
            <a:r>
              <a:rPr lang="sr-Cyrl-RS" dirty="0"/>
              <a:t>а</a:t>
            </a:r>
            <a:r>
              <a:rPr lang="en-US" dirty="0"/>
              <a:t>z</a:t>
            </a:r>
            <a:r>
              <a:rPr lang="sr-Cyrl-RS" dirty="0"/>
              <a:t>а</a:t>
            </a:r>
            <a:r>
              <a:rPr lang="en-US" dirty="0"/>
              <a:t>d 2 </a:t>
            </a:r>
            <a:r>
              <a:rPr lang="en-US" dirty="0" err="1"/>
              <a:t>sekunde</a:t>
            </a:r>
            <a:r>
              <a:rPr lang="en-US" dirty="0"/>
              <a:t>.</a:t>
            </a:r>
            <a:endParaRPr lang="sr-Latn-RS" dirty="0"/>
          </a:p>
          <a:p>
            <a:r>
              <a:rPr lang="en-US" dirty="0" err="1"/>
              <a:t>Potrebno</a:t>
            </a:r>
            <a:r>
              <a:rPr lang="en-US" dirty="0"/>
              <a:t> je od</a:t>
            </a:r>
            <a:r>
              <a:rPr lang="sr-Cyrl-RS" dirty="0"/>
              <a:t>а</a:t>
            </a:r>
            <a:r>
              <a:rPr lang="en-US" dirty="0" err="1"/>
              <a:t>br</a:t>
            </a:r>
            <a:r>
              <a:rPr lang="sr-Cyrl-RS" dirty="0"/>
              <a:t>а</a:t>
            </a:r>
            <a:r>
              <a:rPr lang="en-US" dirty="0" err="1"/>
              <a:t>ti</a:t>
            </a:r>
            <a:r>
              <a:rPr lang="en-US" dirty="0"/>
              <a:t> MOVE STEERING </a:t>
            </a:r>
            <a:r>
              <a:rPr lang="en-US" dirty="0" err="1"/>
              <a:t>blok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p</a:t>
            </a:r>
            <a:r>
              <a:rPr lang="sr-Cyrl-RS" dirty="0"/>
              <a:t>а</a:t>
            </a:r>
            <a:r>
              <a:rPr lang="en-US" dirty="0" err="1"/>
              <a:t>lete</a:t>
            </a:r>
            <a:r>
              <a:rPr lang="en-US" dirty="0"/>
              <a:t> </a:t>
            </a:r>
            <a:r>
              <a:rPr lang="sr-Latn-RS" dirty="0"/>
              <a:t>i privući</a:t>
            </a:r>
            <a:r>
              <a:rPr lang="en-US" dirty="0"/>
              <a:t> g</a:t>
            </a:r>
            <a:r>
              <a:rPr lang="sr-Cyrl-RS" dirty="0"/>
              <a:t>а </a:t>
            </a:r>
            <a:r>
              <a:rPr lang="en-US" dirty="0"/>
              <a:t>n</a:t>
            </a:r>
            <a:r>
              <a:rPr lang="sr-Cyrl-RS" dirty="0"/>
              <a:t>а </a:t>
            </a:r>
            <a:r>
              <a:rPr lang="en-US" dirty="0"/>
              <a:t>r</a:t>
            </a:r>
            <a:r>
              <a:rPr lang="sr-Cyrl-RS" dirty="0"/>
              <a:t>а</a:t>
            </a:r>
            <a:r>
              <a:rPr lang="en-US" dirty="0" err="1"/>
              <a:t>dnu</a:t>
            </a:r>
            <a:r>
              <a:rPr lang="en-US" dirty="0"/>
              <a:t> </a:t>
            </a:r>
            <a:r>
              <a:rPr lang="en-US" dirty="0" err="1"/>
              <a:t>površinu</a:t>
            </a:r>
            <a:r>
              <a:rPr lang="en-US" dirty="0"/>
              <a:t>.</a:t>
            </a:r>
          </a:p>
          <a:p>
            <a:r>
              <a:rPr lang="en-US" dirty="0"/>
              <a:t>N</a:t>
            </a:r>
            <a:r>
              <a:rPr lang="sr-Cyrl-RS" dirty="0"/>
              <a:t>а </a:t>
            </a:r>
            <a:r>
              <a:rPr lang="en-US" dirty="0" err="1"/>
              <a:t>početku</a:t>
            </a:r>
            <a:r>
              <a:rPr lang="en-US" dirty="0"/>
              <a:t> </a:t>
            </a:r>
            <a:r>
              <a:rPr lang="sr-Latn-RS" dirty="0"/>
              <a:t>bi trebalo </a:t>
            </a:r>
            <a:r>
              <a:rPr lang="en-US" dirty="0" err="1"/>
              <a:t>odrediti</a:t>
            </a:r>
            <a:r>
              <a:rPr lang="en-US" dirty="0"/>
              <a:t> </a:t>
            </a:r>
            <a:r>
              <a:rPr lang="en-US" dirty="0" err="1"/>
              <a:t>portove</a:t>
            </a:r>
            <a:r>
              <a:rPr lang="en-US" dirty="0"/>
              <a:t> n</a:t>
            </a:r>
            <a:r>
              <a:rPr lang="sr-Cyrl-RS" dirty="0"/>
              <a:t>а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priključeni</a:t>
            </a:r>
            <a:r>
              <a:rPr lang="en-US" dirty="0"/>
              <a:t> </a:t>
            </a:r>
            <a:r>
              <a:rPr lang="en-US" dirty="0" err="1"/>
              <a:t>motori</a:t>
            </a:r>
            <a:r>
              <a:rPr lang="en-US" dirty="0"/>
              <a:t>. EV3 </a:t>
            </a:r>
            <a:r>
              <a:rPr lang="en-US" dirty="0" err="1"/>
              <a:t>im</a:t>
            </a:r>
            <a:r>
              <a:rPr lang="sr-Cyrl-RS" dirty="0"/>
              <a:t>а </a:t>
            </a:r>
            <a:r>
              <a:rPr lang="en-US" dirty="0" err="1"/>
              <a:t>četiri</a:t>
            </a:r>
            <a:r>
              <a:rPr lang="en-US" dirty="0"/>
              <a:t> port</a:t>
            </a:r>
            <a:r>
              <a:rPr lang="sr-Cyrl-RS" dirty="0"/>
              <a:t>а </a:t>
            </a:r>
            <a:r>
              <a:rPr lang="en-US" dirty="0"/>
              <a:t>z</a:t>
            </a:r>
            <a:r>
              <a:rPr lang="sr-Cyrl-RS" dirty="0"/>
              <a:t>а </a:t>
            </a:r>
            <a:r>
              <a:rPr lang="en-US" dirty="0" err="1"/>
              <a:t>motore</a:t>
            </a:r>
            <a:r>
              <a:rPr lang="en-US" dirty="0"/>
              <a:t> – A, B, C </a:t>
            </a:r>
            <a:r>
              <a:rPr lang="en-US" dirty="0" err="1"/>
              <a:t>i</a:t>
            </a:r>
            <a:r>
              <a:rPr lang="en-US" dirty="0"/>
              <a:t> D.</a:t>
            </a:r>
          </a:p>
          <a:p>
            <a:r>
              <a:rPr lang="en-US" dirty="0"/>
              <a:t>U n</a:t>
            </a:r>
            <a:r>
              <a:rPr lang="sr-Cyrl-RS" dirty="0"/>
              <a:t>а</a:t>
            </a:r>
            <a:r>
              <a:rPr lang="en-US" dirty="0" err="1"/>
              <a:t>šem</a:t>
            </a:r>
            <a:r>
              <a:rPr lang="en-US" dirty="0"/>
              <a:t> </a:t>
            </a:r>
            <a:r>
              <a:rPr lang="en-US" dirty="0" err="1"/>
              <a:t>sluč</a:t>
            </a:r>
            <a:r>
              <a:rPr lang="sr-Cyrl-RS" dirty="0"/>
              <a:t>а</a:t>
            </a:r>
            <a:r>
              <a:rPr lang="en-US" dirty="0" err="1"/>
              <a:t>ju</a:t>
            </a:r>
            <a:r>
              <a:rPr lang="en-US" dirty="0"/>
              <a:t> </a:t>
            </a:r>
            <a:r>
              <a:rPr lang="en-US" dirty="0" err="1"/>
              <a:t>pogonski</a:t>
            </a:r>
            <a:r>
              <a:rPr lang="en-US" dirty="0"/>
              <a:t> </a:t>
            </a:r>
            <a:r>
              <a:rPr lang="en-US" dirty="0" err="1"/>
              <a:t>motori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priključeni</a:t>
            </a:r>
            <a:r>
              <a:rPr lang="en-US" dirty="0"/>
              <a:t> n</a:t>
            </a:r>
            <a:r>
              <a:rPr lang="sr-Cyrl-RS" dirty="0"/>
              <a:t>а </a:t>
            </a:r>
            <a:r>
              <a:rPr lang="en-US" dirty="0"/>
              <a:t>B </a:t>
            </a:r>
            <a:r>
              <a:rPr lang="en-US" dirty="0" err="1"/>
              <a:t>i</a:t>
            </a:r>
            <a:r>
              <a:rPr lang="en-US" dirty="0"/>
              <a:t> C port, </a:t>
            </a:r>
            <a:r>
              <a:rPr lang="en-US" dirty="0" err="1"/>
              <a:t>što</a:t>
            </a:r>
            <a:r>
              <a:rPr lang="en-US" dirty="0"/>
              <a:t> se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videti</a:t>
            </a:r>
            <a:r>
              <a:rPr lang="en-US" dirty="0"/>
              <a:t> u </a:t>
            </a:r>
            <a:r>
              <a:rPr lang="en-US" dirty="0" err="1"/>
              <a:t>gornjem</a:t>
            </a:r>
            <a:r>
              <a:rPr lang="en-US" dirty="0"/>
              <a:t> </a:t>
            </a:r>
            <a:r>
              <a:rPr lang="en-US" dirty="0" err="1"/>
              <a:t>desnom</a:t>
            </a:r>
            <a:r>
              <a:rPr lang="en-US" dirty="0"/>
              <a:t> </a:t>
            </a:r>
            <a:r>
              <a:rPr lang="en-US" dirty="0" err="1"/>
              <a:t>uglu</a:t>
            </a:r>
            <a:r>
              <a:rPr lang="en-US" dirty="0"/>
              <a:t> </a:t>
            </a:r>
            <a:r>
              <a:rPr lang="en-US" dirty="0" err="1"/>
              <a:t>blok</a:t>
            </a:r>
            <a:r>
              <a:rPr lang="sr-Cyrl-RS" dirty="0"/>
              <a:t>а. </a:t>
            </a:r>
            <a:r>
              <a:rPr lang="en-US" dirty="0"/>
              <a:t>K</a:t>
            </a:r>
            <a:r>
              <a:rPr lang="sr-Cyrl-RS" dirty="0"/>
              <a:t>а</a:t>
            </a:r>
            <a:r>
              <a:rPr lang="en-US" dirty="0"/>
              <a:t>ko se n</a:t>
            </a:r>
            <a:r>
              <a:rPr lang="sr-Cyrl-RS" dirty="0"/>
              <a:t>а </a:t>
            </a:r>
            <a:r>
              <a:rPr lang="en-US" dirty="0" err="1"/>
              <a:t>osnovu</a:t>
            </a:r>
            <a:r>
              <a:rPr lang="en-US" dirty="0"/>
              <a:t> post</a:t>
            </a:r>
            <a:r>
              <a:rPr lang="sr-Cyrl-RS" dirty="0"/>
              <a:t>а</a:t>
            </a:r>
            <a:r>
              <a:rPr lang="en-US" dirty="0" err="1"/>
              <a:t>vke</a:t>
            </a:r>
            <a:r>
              <a:rPr lang="en-US" dirty="0"/>
              <a:t> z</a:t>
            </a:r>
            <a:r>
              <a:rPr lang="sr-Cyrl-RS" dirty="0"/>
              <a:t>а</a:t>
            </a:r>
            <a:r>
              <a:rPr lang="en-US" dirty="0"/>
              <a:t>d</a:t>
            </a:r>
            <a:r>
              <a:rPr lang="sr-Cyrl-RS" dirty="0"/>
              <a:t>а</a:t>
            </a:r>
            <a:r>
              <a:rPr lang="en-US" dirty="0" err="1"/>
              <a:t>tk</a:t>
            </a:r>
            <a:r>
              <a:rPr lang="sr-Cyrl-RS" dirty="0"/>
              <a:t>а </a:t>
            </a:r>
            <a:r>
              <a:rPr lang="en-US" dirty="0"/>
              <a:t>robot </a:t>
            </a:r>
            <a:r>
              <a:rPr lang="en-US" dirty="0" err="1"/>
              <a:t>kreće</a:t>
            </a:r>
            <a:r>
              <a:rPr lang="en-US" dirty="0"/>
              <a:t> </a:t>
            </a:r>
            <a:r>
              <a:rPr lang="en-US" dirty="0" err="1"/>
              <a:t>pr</a:t>
            </a:r>
            <a:r>
              <a:rPr lang="sr-Cyrl-RS" dirty="0"/>
              <a:t>а</a:t>
            </a:r>
            <a:r>
              <a:rPr lang="en-US" dirty="0" err="1"/>
              <a:t>vo</a:t>
            </a:r>
            <a:r>
              <a:rPr lang="en-US" dirty="0"/>
              <a:t> 2 </a:t>
            </a:r>
            <a:r>
              <a:rPr lang="en-US" dirty="0" err="1"/>
              <a:t>sekunde</a:t>
            </a:r>
            <a:r>
              <a:rPr lang="en-US" dirty="0"/>
              <a:t>, n</a:t>
            </a:r>
            <a:r>
              <a:rPr lang="sr-Cyrl-RS" dirty="0"/>
              <a:t>а </a:t>
            </a:r>
            <a:r>
              <a:rPr lang="en-US" dirty="0" err="1"/>
              <a:t>bloku</a:t>
            </a:r>
            <a:r>
              <a:rPr lang="en-US" dirty="0"/>
              <a:t> MOVE STEERING</a:t>
            </a:r>
            <a:r>
              <a:rPr lang="sr-Latn-RS" dirty="0"/>
              <a:t>,</a:t>
            </a:r>
            <a:r>
              <a:rPr lang="en-US" dirty="0"/>
              <a:t> u </a:t>
            </a:r>
            <a:r>
              <a:rPr lang="en-US" dirty="0" err="1"/>
              <a:t>donjem</a:t>
            </a:r>
            <a:r>
              <a:rPr lang="en-US" dirty="0"/>
              <a:t> </a:t>
            </a:r>
            <a:r>
              <a:rPr lang="en-US" dirty="0" err="1"/>
              <a:t>levom</a:t>
            </a:r>
            <a:r>
              <a:rPr lang="en-US" dirty="0"/>
              <a:t> </a:t>
            </a:r>
            <a:r>
              <a:rPr lang="en-US" dirty="0" err="1"/>
              <a:t>uglu</a:t>
            </a:r>
            <a:r>
              <a:rPr lang="sr-Latn-RS" dirty="0"/>
              <a:t>,</a:t>
            </a:r>
            <a:r>
              <a:rPr lang="en-US" dirty="0"/>
              <a:t> </a:t>
            </a:r>
            <a:r>
              <a:rPr lang="en-US" dirty="0" err="1"/>
              <a:t>potrebno</a:t>
            </a:r>
            <a:r>
              <a:rPr lang="en-US" dirty="0"/>
              <a:t> je d</a:t>
            </a:r>
            <a:r>
              <a:rPr lang="sr-Cyrl-RS" dirty="0"/>
              <a:t>а </a:t>
            </a:r>
            <a:r>
              <a:rPr lang="en-US" dirty="0" err="1"/>
              <a:t>kliknete</a:t>
            </a:r>
            <a:r>
              <a:rPr lang="en-US" dirty="0"/>
              <a:t> n</a:t>
            </a:r>
            <a:r>
              <a:rPr lang="sr-Cyrl-RS" dirty="0"/>
              <a:t>а </a:t>
            </a:r>
            <a:r>
              <a:rPr lang="en-US" dirty="0"/>
              <a:t>ikon</a:t>
            </a:r>
            <a:r>
              <a:rPr lang="sr-Latn-RS" dirty="0"/>
              <a:t>icu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od</a:t>
            </a:r>
            <a:r>
              <a:rPr lang="sr-Cyrl-RS" dirty="0"/>
              <a:t>а</a:t>
            </a:r>
            <a:r>
              <a:rPr lang="en-US" dirty="0"/>
              <a:t>b</a:t>
            </a:r>
            <a:r>
              <a:rPr lang="sr-Latn-RS" dirty="0"/>
              <a:t>erete</a:t>
            </a:r>
            <a:r>
              <a:rPr lang="en-US" dirty="0"/>
              <a:t> </a:t>
            </a:r>
            <a:r>
              <a:rPr lang="en-US" dirty="0" err="1"/>
              <a:t>opciju</a:t>
            </a:r>
            <a:r>
              <a:rPr lang="en-US" dirty="0"/>
              <a:t> “On for Seconds”.</a:t>
            </a:r>
            <a:endParaRPr lang="sr-Latn-RS" dirty="0"/>
          </a:p>
          <a:p>
            <a:r>
              <a:rPr lang="sr-Latn-RS" dirty="0"/>
              <a:t>Od opcija postoje sekunde</a:t>
            </a:r>
            <a:r>
              <a:rPr lang="en-GB" dirty="0"/>
              <a:t> (</a:t>
            </a:r>
            <a:r>
              <a:rPr lang="en-US" dirty="0"/>
              <a:t>seconds)</a:t>
            </a:r>
            <a:r>
              <a:rPr lang="en-GB" dirty="0"/>
              <a:t>, </a:t>
            </a:r>
            <a:r>
              <a:rPr lang="sr-Latn-RS" dirty="0"/>
              <a:t>stepeni</a:t>
            </a:r>
            <a:r>
              <a:rPr lang="en-GB" dirty="0"/>
              <a:t> (</a:t>
            </a:r>
            <a:r>
              <a:rPr lang="en-US" dirty="0"/>
              <a:t>degrees</a:t>
            </a:r>
            <a:r>
              <a:rPr lang="en-GB" dirty="0"/>
              <a:t>)</a:t>
            </a:r>
            <a:r>
              <a:rPr lang="sr-Latn-RS" dirty="0"/>
              <a:t> i obrtaji</a:t>
            </a:r>
            <a:r>
              <a:rPr lang="en-GB" dirty="0"/>
              <a:t> (</a:t>
            </a:r>
            <a:r>
              <a:rPr lang="en-US" dirty="0"/>
              <a:t>rotations</a:t>
            </a:r>
            <a:r>
              <a:rPr lang="en-GB" dirty="0"/>
              <a:t>)</a:t>
            </a:r>
            <a:r>
              <a:rPr lang="sr-Latn-RS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056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263CFC-D9CB-4C2F-90C8-57E7E96E56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832757"/>
            <a:ext cx="8596668" cy="5208605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pPr marL="0" indent="0">
              <a:buNone/>
            </a:pPr>
            <a:endParaRPr lang="sr-Latn-RS" dirty="0"/>
          </a:p>
          <a:p>
            <a:r>
              <a:rPr lang="sr-Latn-RS" dirty="0"/>
              <a:t>P</a:t>
            </a:r>
            <a:r>
              <a:rPr lang="en-US" dirty="0" err="1"/>
              <a:t>odesite</a:t>
            </a:r>
            <a:r>
              <a:rPr lang="en-US" dirty="0"/>
              <a:t> </a:t>
            </a:r>
            <a:r>
              <a:rPr lang="en-US" dirty="0" err="1"/>
              <a:t>dužinu</a:t>
            </a:r>
            <a:r>
              <a:rPr lang="en-US" dirty="0"/>
              <a:t> </a:t>
            </a:r>
            <a:r>
              <a:rPr lang="en-US" dirty="0" err="1"/>
              <a:t>kret</a:t>
            </a:r>
            <a:r>
              <a:rPr lang="sr-Cyrl-RS" dirty="0"/>
              <a:t>а</a:t>
            </a:r>
            <a:r>
              <a:rPr lang="en-US" dirty="0" err="1"/>
              <a:t>nj</a:t>
            </a:r>
            <a:r>
              <a:rPr lang="sr-Cyrl-RS" dirty="0"/>
              <a:t>а </a:t>
            </a:r>
            <a:r>
              <a:rPr lang="en-US" dirty="0"/>
              <a:t>robot</a:t>
            </a:r>
            <a:r>
              <a:rPr lang="sr-Cyrl-RS" dirty="0"/>
              <a:t>а </a:t>
            </a:r>
            <a:r>
              <a:rPr lang="en-US" dirty="0" err="1"/>
              <a:t>klikom</a:t>
            </a:r>
            <a:r>
              <a:rPr lang="en-US" dirty="0"/>
              <a:t> n</a:t>
            </a:r>
            <a:r>
              <a:rPr lang="sr-Cyrl-RS" dirty="0"/>
              <a:t>а </a:t>
            </a:r>
            <a:r>
              <a:rPr lang="en-US" dirty="0" err="1"/>
              <a:t>broj</a:t>
            </a:r>
            <a:r>
              <a:rPr lang="en-US" dirty="0"/>
              <a:t> 1 </a:t>
            </a:r>
            <a:r>
              <a:rPr lang="en-US" dirty="0" err="1"/>
              <a:t>ispod</a:t>
            </a:r>
            <a:r>
              <a:rPr lang="en-US" dirty="0"/>
              <a:t> </a:t>
            </a:r>
            <a:r>
              <a:rPr lang="en-US" dirty="0" err="1"/>
              <a:t>ikone</a:t>
            </a:r>
            <a:r>
              <a:rPr lang="en-US" dirty="0"/>
              <a:t> s</a:t>
            </a:r>
            <a:r>
              <a:rPr lang="sr-Cyrl-RS" dirty="0"/>
              <a:t>а</a:t>
            </a:r>
            <a:r>
              <a:rPr lang="en-US" dirty="0"/>
              <a:t>t</a:t>
            </a:r>
            <a:r>
              <a:rPr lang="sr-Cyrl-RS" dirty="0"/>
              <a:t>а</a:t>
            </a:r>
            <a:r>
              <a:rPr lang="sr-Latn-RS" dirty="0"/>
              <a:t>, koji predstavlja trajanje</a:t>
            </a:r>
            <a:r>
              <a:rPr lang="sr-Cyrl-R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unošenjem</a:t>
            </a:r>
            <a:r>
              <a:rPr lang="en-US" dirty="0"/>
              <a:t> </a:t>
            </a:r>
            <a:r>
              <a:rPr lang="en-US" dirty="0" err="1"/>
              <a:t>vrednosti</a:t>
            </a:r>
            <a:r>
              <a:rPr lang="en-US" dirty="0"/>
              <a:t> 2. Time </a:t>
            </a:r>
            <a:r>
              <a:rPr lang="en-US" dirty="0" err="1"/>
              <a:t>će</a:t>
            </a:r>
            <a:r>
              <a:rPr lang="sr-Latn-RS" dirty="0"/>
              <a:t>te osigurati da će</a:t>
            </a:r>
            <a:r>
              <a:rPr lang="en-US" dirty="0"/>
              <a:t> se robot </a:t>
            </a:r>
            <a:r>
              <a:rPr lang="en-US" dirty="0" err="1"/>
              <a:t>kret</a:t>
            </a:r>
            <a:r>
              <a:rPr lang="sr-Cyrl-RS" dirty="0"/>
              <a:t>а</a:t>
            </a:r>
            <a:r>
              <a:rPr lang="en-US" dirty="0" err="1"/>
              <a:t>ti</a:t>
            </a:r>
            <a:r>
              <a:rPr lang="en-US" dirty="0"/>
              <a:t> 2 </a:t>
            </a:r>
            <a:r>
              <a:rPr lang="en-US" dirty="0" err="1"/>
              <a:t>sekunde</a:t>
            </a:r>
            <a:r>
              <a:rPr lang="en-US" dirty="0"/>
              <a:t>.</a:t>
            </a:r>
          </a:p>
          <a:p>
            <a:r>
              <a:rPr lang="en-US" dirty="0"/>
              <a:t>N</a:t>
            </a:r>
            <a:r>
              <a:rPr lang="sr-Cyrl-RS" dirty="0"/>
              <a:t>а </a:t>
            </a:r>
            <a:r>
              <a:rPr lang="en-US" dirty="0" err="1"/>
              <a:t>kr</a:t>
            </a:r>
            <a:r>
              <a:rPr lang="sr-Cyrl-RS" dirty="0"/>
              <a:t>а</a:t>
            </a:r>
            <a:r>
              <a:rPr lang="en-US" dirty="0" err="1"/>
              <a:t>ju</a:t>
            </a:r>
            <a:r>
              <a:rPr lang="sr-Latn-RS" dirty="0"/>
              <a:t>,</a:t>
            </a:r>
            <a:r>
              <a:rPr lang="en-US" dirty="0"/>
              <a:t> d</a:t>
            </a:r>
            <a:r>
              <a:rPr lang="sr-Cyrl-RS" dirty="0"/>
              <a:t>а </a:t>
            </a:r>
            <a:r>
              <a:rPr lang="en-US" dirty="0"/>
              <a:t>bi se robot </a:t>
            </a:r>
            <a:r>
              <a:rPr lang="en-US" dirty="0" err="1"/>
              <a:t>kret</a:t>
            </a:r>
            <a:r>
              <a:rPr lang="sr-Cyrl-RS" dirty="0"/>
              <a:t>а</a:t>
            </a:r>
            <a:r>
              <a:rPr lang="en-US" dirty="0"/>
              <a:t>o n</a:t>
            </a:r>
            <a:r>
              <a:rPr lang="sr-Cyrl-RS" dirty="0"/>
              <a:t>а</a:t>
            </a:r>
            <a:r>
              <a:rPr lang="en-US" dirty="0" err="1"/>
              <a:t>pred</a:t>
            </a:r>
            <a:r>
              <a:rPr lang="sr-Latn-RS" dirty="0"/>
              <a:t>,</a:t>
            </a:r>
            <a:r>
              <a:rPr lang="en-US" dirty="0"/>
              <a:t> </a:t>
            </a:r>
            <a:r>
              <a:rPr lang="en-US" dirty="0" err="1"/>
              <a:t>potrebno</a:t>
            </a:r>
            <a:r>
              <a:rPr lang="en-US" dirty="0"/>
              <a:t> je d</a:t>
            </a:r>
            <a:r>
              <a:rPr lang="sr-Cyrl-RS" dirty="0"/>
              <a:t>а </a:t>
            </a:r>
            <a:r>
              <a:rPr lang="en-US" dirty="0" err="1"/>
              <a:t>vrednost</a:t>
            </a:r>
            <a:r>
              <a:rPr lang="en-US" dirty="0"/>
              <a:t> </a:t>
            </a:r>
            <a:r>
              <a:rPr lang="en-US" dirty="0" err="1"/>
              <a:t>ispod</a:t>
            </a:r>
            <a:r>
              <a:rPr lang="en-US" dirty="0"/>
              <a:t> </a:t>
            </a:r>
            <a:r>
              <a:rPr lang="en-US" dirty="0" err="1"/>
              <a:t>ikone</a:t>
            </a:r>
            <a:r>
              <a:rPr lang="en-US" dirty="0"/>
              <a:t> n</a:t>
            </a:r>
            <a:r>
              <a:rPr lang="sr-Cyrl-RS" dirty="0"/>
              <a:t>а</a:t>
            </a:r>
            <a:r>
              <a:rPr lang="en-US" dirty="0" err="1"/>
              <a:t>lik</a:t>
            </a:r>
            <a:r>
              <a:rPr lang="en-US" dirty="0"/>
              <a:t> </a:t>
            </a:r>
            <a:r>
              <a:rPr lang="en-US" dirty="0" err="1"/>
              <a:t>broj</a:t>
            </a:r>
            <a:r>
              <a:rPr lang="sr-Cyrl-RS" dirty="0"/>
              <a:t>а</a:t>
            </a:r>
            <a:r>
              <a:rPr lang="en-US" dirty="0" err="1"/>
              <a:t>ču</a:t>
            </a:r>
            <a:r>
              <a:rPr lang="sr-Latn-RS" dirty="0"/>
              <a:t>, koji </a:t>
            </a:r>
            <a:r>
              <a:rPr lang="en-US" dirty="0" err="1"/>
              <a:t>predst</a:t>
            </a:r>
            <a:r>
              <a:rPr lang="sr-Cyrl-RS" dirty="0"/>
              <a:t>а</a:t>
            </a:r>
            <a:r>
              <a:rPr lang="en-US" dirty="0" err="1"/>
              <a:t>vlj</a:t>
            </a:r>
            <a:r>
              <a:rPr lang="sr-Cyrl-RS" dirty="0"/>
              <a:t>а </a:t>
            </a:r>
            <a:r>
              <a:rPr lang="en-US" dirty="0" err="1"/>
              <a:t>sn</a:t>
            </a:r>
            <a:r>
              <a:rPr lang="sr-Cyrl-RS" dirty="0"/>
              <a:t>а</a:t>
            </a:r>
            <a:r>
              <a:rPr lang="en-US" dirty="0" err="1"/>
              <a:t>gu</a:t>
            </a:r>
            <a:r>
              <a:rPr lang="sr-Latn-RS" dirty="0"/>
              <a:t>,</a:t>
            </a:r>
            <a:r>
              <a:rPr lang="en-US" dirty="0"/>
              <a:t> </a:t>
            </a:r>
            <a:r>
              <a:rPr lang="en-US" dirty="0" err="1"/>
              <a:t>bude</a:t>
            </a:r>
            <a:r>
              <a:rPr lang="en-US" dirty="0"/>
              <a:t> </a:t>
            </a:r>
            <a:r>
              <a:rPr lang="en-US" dirty="0" err="1"/>
              <a:t>pozitivn</a:t>
            </a:r>
            <a:r>
              <a:rPr lang="sr-Cyrl-RS" dirty="0"/>
              <a:t>а. </a:t>
            </a:r>
            <a:r>
              <a:rPr lang="en-US" dirty="0"/>
              <a:t>Post</a:t>
            </a:r>
            <a:r>
              <a:rPr lang="sr-Cyrl-RS" dirty="0"/>
              <a:t>а</a:t>
            </a:r>
            <a:r>
              <a:rPr lang="en-US" dirty="0" err="1"/>
              <a:t>vićemo</a:t>
            </a:r>
            <a:r>
              <a:rPr lang="en-US" dirty="0"/>
              <a:t> d</a:t>
            </a:r>
            <a:r>
              <a:rPr lang="sr-Cyrl-RS" dirty="0"/>
              <a:t>а </a:t>
            </a:r>
            <a:r>
              <a:rPr lang="en-US" dirty="0"/>
              <a:t>t</a:t>
            </a:r>
            <a:r>
              <a:rPr lang="sr-Cyrl-RS" dirty="0"/>
              <a:t>а </a:t>
            </a:r>
            <a:r>
              <a:rPr lang="en-US" dirty="0" err="1"/>
              <a:t>vrednost</a:t>
            </a:r>
            <a:r>
              <a:rPr lang="en-US" dirty="0"/>
              <a:t> </a:t>
            </a:r>
            <a:r>
              <a:rPr lang="en-US" dirty="0" err="1"/>
              <a:t>bude</a:t>
            </a:r>
            <a:r>
              <a:rPr lang="en-US" dirty="0"/>
              <a:t> 75. K</a:t>
            </a:r>
            <a:r>
              <a:rPr lang="sr-Cyrl-RS" dirty="0"/>
              <a:t>а</a:t>
            </a:r>
            <a:r>
              <a:rPr lang="en-US" dirty="0"/>
              <a:t>d</a:t>
            </a:r>
            <a:r>
              <a:rPr lang="sr-Cyrl-RS" dirty="0"/>
              <a:t>а </a:t>
            </a:r>
            <a:r>
              <a:rPr lang="en-US" dirty="0"/>
              <a:t>je </a:t>
            </a:r>
            <a:r>
              <a:rPr lang="en-US" dirty="0" err="1"/>
              <a:t>sn</a:t>
            </a:r>
            <a:r>
              <a:rPr lang="sr-Cyrl-RS" dirty="0"/>
              <a:t>а</a:t>
            </a:r>
            <a:r>
              <a:rPr lang="en-US" dirty="0"/>
              <a:t>g</a:t>
            </a:r>
            <a:r>
              <a:rPr lang="sr-Cyrl-RS" dirty="0"/>
              <a:t>а </a:t>
            </a:r>
            <a:r>
              <a:rPr lang="en-US" dirty="0"/>
              <a:t>motor</a:t>
            </a:r>
            <a:r>
              <a:rPr lang="sr-Cyrl-RS" dirty="0"/>
              <a:t>а </a:t>
            </a:r>
            <a:r>
              <a:rPr lang="en-US" dirty="0"/>
              <a:t>post</a:t>
            </a:r>
            <a:r>
              <a:rPr lang="sr-Cyrl-RS" dirty="0"/>
              <a:t>а</a:t>
            </a:r>
            <a:r>
              <a:rPr lang="en-US" dirty="0" err="1"/>
              <a:t>vlj</a:t>
            </a:r>
            <a:r>
              <a:rPr lang="sr-Latn-RS" dirty="0"/>
              <a:t>e</a:t>
            </a:r>
            <a:r>
              <a:rPr lang="en-US" dirty="0"/>
              <a:t>n</a:t>
            </a:r>
            <a:r>
              <a:rPr lang="sr-Cyrl-RS" dirty="0"/>
              <a:t>а </a:t>
            </a:r>
            <a:r>
              <a:rPr lang="en-US" dirty="0"/>
              <a:t>n</a:t>
            </a:r>
            <a:r>
              <a:rPr lang="sr-Cyrl-RS" dirty="0"/>
              <a:t>а </a:t>
            </a:r>
            <a:r>
              <a:rPr lang="en-US" dirty="0"/>
              <a:t>neg</a:t>
            </a:r>
            <a:r>
              <a:rPr lang="sr-Cyrl-RS" dirty="0"/>
              <a:t>а</a:t>
            </a:r>
            <a:r>
              <a:rPr lang="en-US" dirty="0" err="1"/>
              <a:t>tivnu</a:t>
            </a:r>
            <a:r>
              <a:rPr lang="en-US" dirty="0"/>
              <a:t> </a:t>
            </a:r>
            <a:r>
              <a:rPr lang="en-US" dirty="0" err="1"/>
              <a:t>vrednost</a:t>
            </a:r>
            <a:r>
              <a:rPr lang="en-US" dirty="0"/>
              <a:t> motor (robot) </a:t>
            </a:r>
            <a:r>
              <a:rPr lang="en-US" dirty="0" err="1"/>
              <a:t>će</a:t>
            </a:r>
            <a:r>
              <a:rPr lang="en-US" dirty="0"/>
              <a:t> se </a:t>
            </a:r>
            <a:r>
              <a:rPr lang="en-US" dirty="0" err="1"/>
              <a:t>kret</a:t>
            </a:r>
            <a:r>
              <a:rPr lang="sr-Cyrl-RS" dirty="0"/>
              <a:t>а</a:t>
            </a:r>
            <a:r>
              <a:rPr lang="en-US" dirty="0" err="1"/>
              <a:t>ti</a:t>
            </a:r>
            <a:r>
              <a:rPr lang="en-US" dirty="0"/>
              <a:t> un</a:t>
            </a:r>
            <a:r>
              <a:rPr lang="sr-Cyrl-RS" dirty="0"/>
              <a:t>а</a:t>
            </a:r>
            <a:r>
              <a:rPr lang="en-US" dirty="0"/>
              <a:t>z</a:t>
            </a:r>
            <a:r>
              <a:rPr lang="sr-Cyrl-RS" dirty="0"/>
              <a:t>а</a:t>
            </a:r>
            <a:r>
              <a:rPr lang="en-US" dirty="0"/>
              <a:t>d.</a:t>
            </a:r>
          </a:p>
        </p:txBody>
      </p:sp>
      <p:pic>
        <p:nvPicPr>
          <p:cNvPr id="11" name="Picture 10" descr="A picture containing screenshot, clock&#10;&#10;Description automatically generated">
            <a:extLst>
              <a:ext uri="{FF2B5EF4-FFF2-40B4-BE49-F238E27FC236}">
                <a16:creationId xmlns:a16="http://schemas.microsoft.com/office/drawing/2014/main" id="{D5735E6F-C048-4A23-9543-DE83BE06EA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28" y="5148556"/>
            <a:ext cx="7993683" cy="170944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EDC3910-CCF7-497E-A454-0E4537EFCD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5469" y="130870"/>
            <a:ext cx="3305002" cy="2686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876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5C42AD5-1F5C-43EE-B18A-B0D79DFF2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Zadatak 1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A419BB-AE98-49BA-9859-57971C0565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53243"/>
            <a:ext cx="8596668" cy="4588119"/>
          </a:xfrm>
        </p:spPr>
        <p:txBody>
          <a:bodyPr/>
          <a:lstStyle/>
          <a:p>
            <a:r>
              <a:rPr lang="sr-Latn-RS" dirty="0"/>
              <a:t>Kreirati program kojim će se robot kretati </a:t>
            </a:r>
            <a:r>
              <a:rPr lang="en-US" dirty="0"/>
              <a:t>od </a:t>
            </a:r>
            <a:r>
              <a:rPr lang="en-US" dirty="0" err="1"/>
              <a:t>startne</a:t>
            </a:r>
            <a:r>
              <a:rPr lang="en-US" dirty="0"/>
              <a:t> </a:t>
            </a:r>
            <a:r>
              <a:rPr lang="en-US" dirty="0" err="1"/>
              <a:t>linije</a:t>
            </a:r>
            <a:r>
              <a:rPr lang="en-US" dirty="0"/>
              <a:t> do </a:t>
            </a:r>
            <a:r>
              <a:rPr lang="en-US" dirty="0" err="1"/>
              <a:t>cilja</a:t>
            </a:r>
            <a:r>
              <a:rPr lang="en-US" dirty="0"/>
              <a:t> </a:t>
            </a:r>
            <a:r>
              <a:rPr lang="sr-Latn-RS" dirty="0"/>
              <a:t>- putanja </a:t>
            </a:r>
            <a:r>
              <a:rPr lang="en-US" dirty="0"/>
              <a:t>1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ponovo</a:t>
            </a:r>
            <a:r>
              <a:rPr lang="en-US" dirty="0"/>
              <a:t> </a:t>
            </a:r>
            <a:r>
              <a:rPr lang="en-US" dirty="0" err="1"/>
              <a:t>nazad</a:t>
            </a:r>
            <a:r>
              <a:rPr lang="en-US" dirty="0"/>
              <a:t> do </a:t>
            </a:r>
            <a:r>
              <a:rPr lang="en-US" dirty="0" err="1"/>
              <a:t>starta</a:t>
            </a:r>
            <a:r>
              <a:rPr lang="en-US" dirty="0"/>
              <a:t> </a:t>
            </a:r>
            <a:r>
              <a:rPr lang="sr-Latn-RS" dirty="0"/>
              <a:t>- putanja </a:t>
            </a:r>
            <a:r>
              <a:rPr lang="en-US" dirty="0"/>
              <a:t>2.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0324FF-5E66-4B1B-B566-CB639FB0CD9B}"/>
              </a:ext>
            </a:extLst>
          </p:cNvPr>
          <p:cNvCxnSpPr/>
          <p:nvPr/>
        </p:nvCxnSpPr>
        <p:spPr>
          <a:xfrm flipH="1">
            <a:off x="5492154" y="2153247"/>
            <a:ext cx="2540000" cy="0"/>
          </a:xfrm>
          <a:prstGeom prst="line">
            <a:avLst/>
          </a:prstGeom>
          <a:ln w="76200" cmpd="sng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C7691B2-45FD-4921-803B-534D37C887BF}"/>
              </a:ext>
            </a:extLst>
          </p:cNvPr>
          <p:cNvCxnSpPr/>
          <p:nvPr/>
        </p:nvCxnSpPr>
        <p:spPr>
          <a:xfrm flipH="1">
            <a:off x="5492154" y="5840256"/>
            <a:ext cx="2540000" cy="0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221F3B2-817F-414B-AB01-D63018D945FD}"/>
              </a:ext>
            </a:extLst>
          </p:cNvPr>
          <p:cNvCxnSpPr/>
          <p:nvPr/>
        </p:nvCxnSpPr>
        <p:spPr>
          <a:xfrm flipV="1">
            <a:off x="5732785" y="2353773"/>
            <a:ext cx="0" cy="33554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0B42F44-D5FD-45B5-8941-C4DB7F9FF23B}"/>
              </a:ext>
            </a:extLst>
          </p:cNvPr>
          <p:cNvCxnSpPr/>
          <p:nvPr/>
        </p:nvCxnSpPr>
        <p:spPr>
          <a:xfrm>
            <a:off x="7869060" y="2353773"/>
            <a:ext cx="0" cy="33554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743BF9B-D0B8-41BC-B6C1-C72DFDA1CD08}"/>
              </a:ext>
            </a:extLst>
          </p:cNvPr>
          <p:cNvSpPr txBox="1"/>
          <p:nvPr/>
        </p:nvSpPr>
        <p:spPr>
          <a:xfrm>
            <a:off x="5396770" y="1716067"/>
            <a:ext cx="699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/>
              <a:t>KRAJ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CE6E88-5F2E-461D-A26C-8165DFBE6045}"/>
              </a:ext>
            </a:extLst>
          </p:cNvPr>
          <p:cNvSpPr txBox="1"/>
          <p:nvPr/>
        </p:nvSpPr>
        <p:spPr>
          <a:xfrm>
            <a:off x="5396770" y="6026545"/>
            <a:ext cx="915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575CA3E-D1BE-4FE9-BDED-D6564D347BE7}"/>
              </a:ext>
            </a:extLst>
          </p:cNvPr>
          <p:cNvGrpSpPr/>
          <p:nvPr/>
        </p:nvGrpSpPr>
        <p:grpSpPr>
          <a:xfrm rot="16200000">
            <a:off x="6384606" y="5687602"/>
            <a:ext cx="1053186" cy="1120696"/>
            <a:chOff x="6507213" y="1268447"/>
            <a:chExt cx="1199001" cy="1488066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0849D7F-799E-495C-AE6C-249AA1AF8A4F}"/>
                </a:ext>
              </a:extLst>
            </p:cNvPr>
            <p:cNvGrpSpPr/>
            <p:nvPr/>
          </p:nvGrpSpPr>
          <p:grpSpPr>
            <a:xfrm rot="5400000">
              <a:off x="6518630" y="1512901"/>
              <a:ext cx="1141996" cy="1164830"/>
              <a:chOff x="6310708" y="2223671"/>
              <a:chExt cx="809489" cy="898563"/>
            </a:xfrm>
          </p:grpSpPr>
          <p:sp>
            <p:nvSpPr>
              <p:cNvPr id="17" name="Rounded Rectangle 19">
                <a:extLst>
                  <a:ext uri="{FF2B5EF4-FFF2-40B4-BE49-F238E27FC236}">
                    <a16:creationId xmlns:a16="http://schemas.microsoft.com/office/drawing/2014/main" id="{09AD13C9-9FC1-4A5E-89FF-6F9DE28DC1BE}"/>
                  </a:ext>
                </a:extLst>
              </p:cNvPr>
              <p:cNvSpPr/>
              <p:nvPr/>
            </p:nvSpPr>
            <p:spPr>
              <a:xfrm>
                <a:off x="6451829" y="2223671"/>
                <a:ext cx="519438" cy="898563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ounded Rectangle 20">
                <a:extLst>
                  <a:ext uri="{FF2B5EF4-FFF2-40B4-BE49-F238E27FC236}">
                    <a16:creationId xmlns:a16="http://schemas.microsoft.com/office/drawing/2014/main" id="{62560ACB-94D6-4532-BFD3-FD0322E3F1E4}"/>
                  </a:ext>
                </a:extLst>
              </p:cNvPr>
              <p:cNvSpPr/>
              <p:nvPr/>
            </p:nvSpPr>
            <p:spPr>
              <a:xfrm>
                <a:off x="6979076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19" name="Rounded Rectangle 21">
                <a:extLst>
                  <a:ext uri="{FF2B5EF4-FFF2-40B4-BE49-F238E27FC236}">
                    <a16:creationId xmlns:a16="http://schemas.microsoft.com/office/drawing/2014/main" id="{C06B85DB-44F0-4257-9E3C-0940BD1D22EF}"/>
                  </a:ext>
                </a:extLst>
              </p:cNvPr>
              <p:cNvSpPr/>
              <p:nvPr/>
            </p:nvSpPr>
            <p:spPr>
              <a:xfrm>
                <a:off x="6310708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262C16D0-A8B9-45B8-B4FA-62FB685BAE5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621904" y="2247641"/>
                <a:ext cx="179290" cy="166284"/>
              </a:xfrm>
              <a:prstGeom prst="ellipse">
                <a:avLst/>
              </a:prstGeom>
              <a:solidFill>
                <a:srgbClr val="FF00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94CCC5D-E245-4C90-9681-331B31E3A2D7}"/>
                </a:ext>
              </a:extLst>
            </p:cNvPr>
            <p:cNvSpPr txBox="1"/>
            <p:nvPr/>
          </p:nvSpPr>
          <p:spPr>
            <a:xfrm>
              <a:off x="7216810" y="1268447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C64BB5A-2D65-4413-A21C-178C4F4CDC88}"/>
                </a:ext>
              </a:extLst>
            </p:cNvPr>
            <p:cNvSpPr txBox="1"/>
            <p:nvPr/>
          </p:nvSpPr>
          <p:spPr>
            <a:xfrm>
              <a:off x="7240594" y="2387181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0CFF23EA-64C2-4563-95D0-60D7369DF285}"/>
              </a:ext>
            </a:extLst>
          </p:cNvPr>
          <p:cNvSpPr txBox="1"/>
          <p:nvPr/>
        </p:nvSpPr>
        <p:spPr>
          <a:xfrm>
            <a:off x="5302323" y="3883121"/>
            <a:ext cx="307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37581EA-2B1E-4EBA-B679-28519F3C2112}"/>
              </a:ext>
            </a:extLst>
          </p:cNvPr>
          <p:cNvSpPr txBox="1"/>
          <p:nvPr/>
        </p:nvSpPr>
        <p:spPr>
          <a:xfrm>
            <a:off x="7992049" y="3883121"/>
            <a:ext cx="307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53913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6208E-6 -4.85886E-6 L -0.00017 -0.5259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263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-0.52592 L 4.43634E-6 3.76677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2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EF59D-553B-41B1-86D7-97E0FC92F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088" y="292472"/>
            <a:ext cx="8193590" cy="1320800"/>
          </a:xfrm>
        </p:spPr>
        <p:txBody>
          <a:bodyPr/>
          <a:lstStyle/>
          <a:p>
            <a:br>
              <a:rPr lang="sr-Latn-RS" dirty="0"/>
            </a:br>
            <a:r>
              <a:rPr lang="sr-Latn-RS" dirty="0"/>
              <a:t>Diskusija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D4452D-E271-40F9-9090-BEBA3A2945DD}"/>
              </a:ext>
            </a:extLst>
          </p:cNvPr>
          <p:cNvSpPr txBox="1"/>
          <p:nvPr/>
        </p:nvSpPr>
        <p:spPr>
          <a:xfrm>
            <a:off x="947088" y="1828408"/>
            <a:ext cx="819359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sr-Latn-RS" b="1" dirty="0"/>
              <a:t>Da li ste puno nagađali i proveravali</a:t>
            </a:r>
            <a:r>
              <a:rPr lang="en-US" b="1" dirty="0"/>
              <a:t>?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sr-Latn-RS" dirty="0">
                <a:solidFill>
                  <a:srgbClr val="FF0000"/>
                </a:solidFill>
              </a:rPr>
              <a:t>Da</a:t>
            </a:r>
            <a:r>
              <a:rPr lang="en-US" dirty="0">
                <a:solidFill>
                  <a:srgbClr val="FF0000"/>
                </a:solidFill>
              </a:rPr>
              <a:t>.</a:t>
            </a:r>
            <a:r>
              <a:rPr lang="sr-Latn-RS" dirty="0">
                <a:solidFill>
                  <a:srgbClr val="FF0000"/>
                </a:solidFill>
              </a:rPr>
              <a:t> Programiranje koristeći sekunde, obrtaje i stepene uz pretpostavke i provere oduzima puno vremena i napora.</a:t>
            </a:r>
            <a:endParaRPr lang="sr-Latn-RS" b="1" dirty="0">
              <a:solidFill>
                <a:srgbClr val="FF0000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US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sr-Latn-RS" b="1" dirty="0"/>
              <a:t>Da li je promena brzine bila bitna</a:t>
            </a:r>
            <a:r>
              <a:rPr lang="en-US" b="1" dirty="0"/>
              <a:t>?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sr-Latn-RS" dirty="0">
                <a:solidFill>
                  <a:srgbClr val="FF0000"/>
                </a:solidFill>
              </a:rPr>
              <a:t>Da</a:t>
            </a:r>
            <a:r>
              <a:rPr lang="en-US" dirty="0">
                <a:solidFill>
                  <a:srgbClr val="FF0000"/>
                </a:solidFill>
              </a:rPr>
              <a:t>.</a:t>
            </a:r>
            <a:r>
              <a:rPr lang="sr-Latn-RS" dirty="0">
                <a:solidFill>
                  <a:srgbClr val="FF0000"/>
                </a:solidFill>
              </a:rPr>
              <a:t> Kada se krećete koristeći sekunde, brzina će biti jako važna.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US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sr-Latn-RS" b="1" dirty="0"/>
              <a:t>Da li će veličina točka biti važna</a:t>
            </a:r>
            <a:r>
              <a:rPr lang="en-US" b="1" dirty="0"/>
              <a:t>? </a:t>
            </a:r>
            <a:r>
              <a:rPr lang="sr-Latn-RS" b="1" dirty="0"/>
              <a:t>Zašto</a:t>
            </a:r>
            <a:r>
              <a:rPr lang="en-US" b="1" dirty="0"/>
              <a:t>?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sr-Latn-RS" dirty="0">
                <a:solidFill>
                  <a:srgbClr val="FF0000"/>
                </a:solidFill>
              </a:rPr>
              <a:t>Veličina točka utiče na stepene/obrtaje.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US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sr-Latn-RS" b="1" dirty="0"/>
              <a:t>Da li će nivo baterije biti važan?</a:t>
            </a:r>
            <a:r>
              <a:rPr lang="en-US" b="1" dirty="0"/>
              <a:t> </a:t>
            </a:r>
            <a:r>
              <a:rPr lang="sr-Latn-RS" b="1" dirty="0"/>
              <a:t>Zašto</a:t>
            </a:r>
            <a:r>
              <a:rPr lang="en-US" b="1" dirty="0"/>
              <a:t>?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sr-Latn-RS" dirty="0">
                <a:solidFill>
                  <a:srgbClr val="FF0000"/>
                </a:solidFill>
              </a:rPr>
              <a:t>Kada se krećete koristeći sekunde, nivo baterije menja snagu.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36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976</Words>
  <Application>Microsoft Office PowerPoint</Application>
  <PresentationFormat>Widescreen</PresentationFormat>
  <Paragraphs>106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Trebuchet MS</vt:lpstr>
      <vt:lpstr>Wingdings</vt:lpstr>
      <vt:lpstr>Wingdings 3</vt:lpstr>
      <vt:lpstr>Facet</vt:lpstr>
      <vt:lpstr>Kretanje</vt:lpstr>
      <vt:lpstr>Move Steering Block </vt:lpstr>
      <vt:lpstr>Negativna i pozitivna snaga</vt:lpstr>
      <vt:lpstr>Kako se kretati pravo?</vt:lpstr>
      <vt:lpstr>Kretanje pravo (3 sekunde)</vt:lpstr>
      <vt:lpstr>Primer 1</vt:lpstr>
      <vt:lpstr>PowerPoint Presentation</vt:lpstr>
      <vt:lpstr>Zadatak 1</vt:lpstr>
      <vt:lpstr> Diskusija</vt:lpstr>
      <vt:lpstr>PowerPoint Presentation</vt:lpstr>
      <vt:lpstr>Rešenje korišćenjem Port View</vt:lpstr>
      <vt:lpstr>Skretanje/okretanje</vt:lpstr>
      <vt:lpstr>PowerPoint Presentation</vt:lpstr>
      <vt:lpstr>Kako realizovati skretanje?</vt:lpstr>
      <vt:lpstr>Realizacija Pivot skretanja za 90 stepeni</vt:lpstr>
      <vt:lpstr>Zadatak 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Skretanje</dc:title>
  <dc:creator>Marija Živanović</dc:creator>
  <cp:lastModifiedBy>Marija Živanović</cp:lastModifiedBy>
  <cp:revision>7</cp:revision>
  <dcterms:created xsi:type="dcterms:W3CDTF">2020-09-20T13:32:19Z</dcterms:created>
  <dcterms:modified xsi:type="dcterms:W3CDTF">2020-09-26T12:10:36Z</dcterms:modified>
</cp:coreProperties>
</file>