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sldIdLst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19" autoAdjust="0"/>
  </p:normalViewPr>
  <p:slideViewPr>
    <p:cSldViewPr snapToGrid="0">
      <p:cViewPr varScale="1">
        <p:scale>
          <a:sx n="54" d="100"/>
          <a:sy n="54" d="100"/>
        </p:scale>
        <p:origin x="79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11/11/2024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11/11/2024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11/11/2024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196"/>
            <a:ext cx="12192001" cy="6857990"/>
          </a:xfrm>
          <a:prstGeom prst="rect">
            <a:avLst/>
          </a:prstGeom>
        </p:spPr>
      </p:pic>
      <p:sp useBgFill="1">
        <p:nvSpPr>
          <p:cNvPr id="103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1683" y="816825"/>
            <a:ext cx="8704321" cy="3004870"/>
          </a:xfrm>
        </p:spPr>
        <p:txBody>
          <a:bodyPr>
            <a:normAutofit/>
          </a:bodyPr>
          <a:lstStyle/>
          <a:p>
            <a:pPr algn="l"/>
            <a:r>
              <a:rPr lang="en-US" sz="8000" b="1" u="sng" dirty="0" err="1">
                <a:solidFill>
                  <a:schemeClr val="bg1"/>
                </a:solidFill>
              </a:rPr>
              <a:t>Tekstualni</a:t>
            </a:r>
            <a:r>
              <a:rPr lang="en-US" sz="8000" b="1" u="sng" dirty="0"/>
              <a:t> </a:t>
            </a:r>
            <a:r>
              <a:rPr lang="en-US" sz="8000" b="1" u="sng" dirty="0" err="1"/>
              <a:t>zadaci</a:t>
            </a:r>
            <a:endParaRPr lang="en-US" sz="8000" b="1" u="s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9791" y="4924244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sz="2300" dirty="0"/>
              <a:t>Katarina </a:t>
            </a:r>
            <a:r>
              <a:rPr lang="sr-Latn-RS" sz="2300" dirty="0"/>
              <a:t>Stošić 19/2021</a:t>
            </a:r>
            <a:endParaRPr lang="en-US" sz="23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1DBED2-62E7-4F8C-3BD4-7DBCC07A1BFF}"/>
              </a:ext>
            </a:extLst>
          </p:cNvPr>
          <p:cNvSpPr txBox="1"/>
          <p:nvPr/>
        </p:nvSpPr>
        <p:spPr>
          <a:xfrm>
            <a:off x="3071101" y="489407"/>
            <a:ext cx="60497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Prirodno-matematički fakultet u Kragujevcu</a:t>
            </a:r>
            <a:endParaRPr lang="en-US" sz="2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6B49A8-6A1C-9C83-7A89-2D83A2D31821}"/>
              </a:ext>
            </a:extLst>
          </p:cNvPr>
          <p:cNvSpPr txBox="1"/>
          <p:nvPr/>
        </p:nvSpPr>
        <p:spPr>
          <a:xfrm>
            <a:off x="7712653" y="5505389"/>
            <a:ext cx="3573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prof. dr Slađana Dimitrijević</a:t>
            </a:r>
            <a:endParaRPr lang="en-U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20AAB7-8BDF-5F5D-72F7-4CBBADF1FF3A}"/>
              </a:ext>
            </a:extLst>
          </p:cNvPr>
          <p:cNvSpPr txBox="1"/>
          <p:nvPr/>
        </p:nvSpPr>
        <p:spPr>
          <a:xfrm>
            <a:off x="3168386" y="3689637"/>
            <a:ext cx="5525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Predmet: Modeliranje u nastavi </a:t>
            </a:r>
            <a:r>
              <a:rPr lang="sr-Latn-RS" sz="2000" dirty="0">
                <a:latin typeface="Arial Rounded MT Bold" panose="020F0704030504030204" pitchFamily="34" charset="0"/>
              </a:rPr>
              <a:t>matematike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4624" y="0"/>
            <a:ext cx="6095998" cy="4058752"/>
          </a:xfrm>
        </p:spPr>
        <p:txBody>
          <a:bodyPr anchor="t">
            <a:noAutofit/>
          </a:bodyPr>
          <a:lstStyle/>
          <a:p>
            <a:pPr marL="36900" lvl="0" indent="0" algn="just">
              <a:buNone/>
            </a:pPr>
            <a:r>
              <a:rPr lang="sr-Latn-RS" sz="2200" b="1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Tekstualni zadatak </a:t>
            </a:r>
            <a:r>
              <a:rPr lang="en-US" sz="2200" b="1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lang="en-US" sz="2200" b="1" i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vrsta</a:t>
            </a:r>
            <a:r>
              <a:rPr lang="en-US" sz="2200" b="1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matematičkog</a:t>
            </a:r>
            <a:r>
              <a:rPr lang="en-US" sz="2200" b="1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zadatka</a:t>
            </a:r>
            <a:r>
              <a:rPr lang="en-US" sz="2200" b="1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2200" b="1" i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kojem</a:t>
            </a:r>
            <a:r>
              <a:rPr lang="en-US" sz="2200" b="1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problem </a:t>
            </a:r>
            <a:r>
              <a:rPr lang="en-US" sz="2200" b="1" i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opisan</a:t>
            </a:r>
            <a:r>
              <a:rPr lang="en-US" sz="2200" b="1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200" b="1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rečima</a:t>
            </a:r>
            <a:r>
              <a:rPr lang="en-US" sz="2200" b="1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ne </a:t>
            </a:r>
            <a:r>
              <a:rPr lang="en-US" sz="2200" b="1" i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samo</a:t>
            </a:r>
            <a:r>
              <a:rPr lang="en-US" sz="2200" b="1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pomoću</a:t>
            </a:r>
            <a:r>
              <a:rPr lang="en-US" sz="2200" b="1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brojeva</a:t>
            </a:r>
            <a:r>
              <a:rPr lang="en-US" sz="2200" b="1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matematičkih</a:t>
            </a:r>
            <a:r>
              <a:rPr lang="en-US" sz="2200" b="1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simbola</a:t>
            </a:r>
            <a:r>
              <a:rPr lang="en-US" sz="2200" b="1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sr-Latn-RS" sz="2200" b="1" i="1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 algn="just">
              <a:buNone/>
            </a:pPr>
            <a:r>
              <a:rPr lang="en-US" sz="2200" kern="1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2200" kern="1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takvim</a:t>
            </a:r>
            <a:r>
              <a:rPr lang="en-US" sz="2200" kern="1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zadacima</a:t>
            </a:r>
            <a:r>
              <a:rPr lang="en-US" sz="2200" kern="1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kern="1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obično</a:t>
            </a:r>
            <a:r>
              <a:rPr lang="en-US" sz="2200" kern="1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2200" kern="1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potrebno</a:t>
            </a:r>
            <a:r>
              <a:rPr lang="en-US" sz="2200" kern="1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analizirati</a:t>
            </a:r>
            <a:r>
              <a:rPr lang="en-US" sz="2200" kern="1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situaciju</a:t>
            </a:r>
            <a:r>
              <a:rPr lang="en-US" sz="2200" kern="1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koja</a:t>
            </a:r>
            <a:r>
              <a:rPr lang="en-US" sz="2200" kern="1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2200" kern="1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opisana</a:t>
            </a:r>
            <a:r>
              <a:rPr lang="en-US" sz="2200" kern="1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2200" kern="1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tekstu</a:t>
            </a:r>
            <a:r>
              <a:rPr lang="en-US" sz="2200" kern="1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kern="1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identifikovati</a:t>
            </a:r>
            <a:r>
              <a:rPr lang="en-US" sz="2200" kern="1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relevantne</a:t>
            </a:r>
            <a:r>
              <a:rPr lang="en-US" sz="2200" kern="1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informacije</a:t>
            </a:r>
            <a:r>
              <a:rPr lang="en-US" sz="2200" kern="1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kern="1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zatim</a:t>
            </a:r>
            <a:r>
              <a:rPr lang="en-US" sz="2200" kern="1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rešiti</a:t>
            </a:r>
            <a:r>
              <a:rPr lang="en-US" sz="2200" kern="1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problem </a:t>
            </a:r>
            <a:r>
              <a:rPr lang="en-US" sz="2200" kern="1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koristeći</a:t>
            </a:r>
            <a:r>
              <a:rPr lang="en-US" sz="2200" kern="1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matematičke</a:t>
            </a:r>
            <a:r>
              <a:rPr lang="en-US" sz="2200" kern="1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veštine</a:t>
            </a:r>
            <a:r>
              <a:rPr lang="en-US" sz="2200" kern="1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6900" lvl="0" indent="0" algn="just">
              <a:buNone/>
            </a:pPr>
            <a:r>
              <a:rPr lang="sr-Latn-RS" sz="22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je definicija tekstualnog zadatka koju možete naći na wikipediji i ona nije potpuna.</a:t>
            </a:r>
          </a:p>
          <a:p>
            <a:pPr marL="36900" indent="0" algn="just">
              <a:buNone/>
            </a:pPr>
            <a:r>
              <a:rPr lang="sr-Latn-RS" sz="22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Zašto? </a:t>
            </a:r>
          </a:p>
          <a:p>
            <a:pPr marL="36900" indent="0" algn="just">
              <a:buNone/>
            </a:pPr>
            <a:r>
              <a:rPr lang="en-US" sz="2200" kern="1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primer, </a:t>
            </a:r>
            <a:r>
              <a:rPr lang="sr-Latn-RS" sz="2200" kern="1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zadatak </a:t>
            </a:r>
            <a:r>
              <a:rPr lang="en-US" sz="2200" kern="1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en-US" sz="2200" kern="1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Poka</a:t>
            </a:r>
            <a:r>
              <a:rPr lang="sr-Latn-RS" sz="2200" kern="1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zati</a:t>
            </a:r>
            <a:r>
              <a:rPr lang="en-US" sz="2200" kern="1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je </a:t>
            </a:r>
            <a:r>
              <a:rPr lang="en-US" sz="2200" kern="1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svaki</a:t>
            </a:r>
            <a:r>
              <a:rPr lang="en-US" sz="2200" kern="1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metrički</a:t>
            </a:r>
            <a:r>
              <a:rPr lang="en-US" sz="2200" kern="1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prostor</a:t>
            </a:r>
            <a:r>
              <a:rPr lang="en-US" sz="2200" kern="1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Hausdorff</a:t>
            </a:r>
            <a:r>
              <a:rPr lang="sr-Latn-RS" sz="2200" kern="1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</a:t>
            </a:r>
            <a:r>
              <a:rPr lang="en-US" sz="2200" kern="1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prostor</a:t>
            </a:r>
            <a:r>
              <a:rPr lang="en-US" sz="2200" kern="1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ne </a:t>
            </a:r>
            <a:r>
              <a:rPr lang="sr-Latn-RS" sz="2200" kern="1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bismo rekli da je tekstualni zadatak</a:t>
            </a:r>
            <a:r>
              <a:rPr lang="en-US" sz="2200" kern="1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kern="1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iako</a:t>
            </a:r>
            <a:r>
              <a:rPr lang="en-US" sz="2200" kern="1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200" kern="1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 po definiciji sa w</a:t>
            </a:r>
            <a:r>
              <a:rPr lang="en-US" sz="2200" kern="1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ikipedi</a:t>
            </a:r>
            <a:r>
              <a:rPr lang="sr-Latn-RS" sz="2200" kern="1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ovo bio tekstalni zadatak.</a:t>
            </a:r>
            <a:endParaRPr lang="en-US" sz="2200" dirty="0"/>
          </a:p>
          <a:p>
            <a:pPr marL="36900" lvl="0" indent="0" algn="just">
              <a:buNone/>
            </a:pPr>
            <a:endParaRPr lang="sr-Latn-RS" sz="20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000EBB-D1CF-6B88-8E09-C02512290461}"/>
              </a:ext>
            </a:extLst>
          </p:cNvPr>
          <p:cNvSpPr txBox="1"/>
          <p:nvPr/>
        </p:nvSpPr>
        <p:spPr>
          <a:xfrm>
            <a:off x="314325" y="382012"/>
            <a:ext cx="51006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1. Definicija tekstualnog zadatka u matematici</a:t>
            </a:r>
            <a:endParaRPr lang="en-US" sz="4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D0324-E009-DAF7-A328-876949E18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800" dirty="0">
                <a:latin typeface="Arial Rounded MT Bold" panose="020F0704030504030204" pitchFamily="34" charset="0"/>
              </a:rPr>
              <a:t>2. Proširena definicija problema</a:t>
            </a:r>
            <a:endParaRPr lang="en-US" sz="48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BA020-5ED1-5C16-F831-00535CF26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14" y="2033587"/>
            <a:ext cx="11061771" cy="421481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2600" dirty="0" err="1">
                <a:latin typeface="Arial Rounded MT Bold" panose="020F0704030504030204" pitchFamily="34" charset="0"/>
              </a:rPr>
              <a:t>Zato</a:t>
            </a:r>
            <a:r>
              <a:rPr lang="en-US" sz="2600" dirty="0">
                <a:latin typeface="Arial Rounded MT Bold" panose="020F0704030504030204" pitchFamily="34" charset="0"/>
              </a:rPr>
              <a:t> je </a:t>
            </a:r>
            <a:r>
              <a:rPr lang="en-US" sz="2600" dirty="0" err="1">
                <a:latin typeface="Arial Rounded MT Bold" panose="020F0704030504030204" pitchFamily="34" charset="0"/>
              </a:rPr>
              <a:t>autor</a:t>
            </a:r>
            <a:r>
              <a:rPr lang="sr-Latn-RS" sz="2600" dirty="0">
                <a:latin typeface="Arial Rounded MT Bold" panose="020F0704030504030204" pitchFamily="34" charset="0"/>
              </a:rPr>
              <a:t> knjige po kojoj radimo </a:t>
            </a:r>
            <a:r>
              <a:rPr lang="en-US" sz="2600" dirty="0" err="1">
                <a:latin typeface="Arial Rounded MT Bold" panose="020F0704030504030204" pitchFamily="34" charset="0"/>
              </a:rPr>
              <a:t>predložio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detaljniju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definiciju</a:t>
            </a:r>
            <a:r>
              <a:rPr lang="en-US" sz="2600" dirty="0">
                <a:latin typeface="Arial Rounded MT Bold" panose="020F0704030504030204" pitchFamily="34" charset="0"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Latn-RS" sz="2600" b="1" dirty="0">
                <a:latin typeface="Arial Rounded MT Bold" panose="020F0704030504030204" pitchFamily="34" charset="0"/>
              </a:rPr>
              <a:t>Tekstualni zadatak </a:t>
            </a:r>
            <a:r>
              <a:rPr lang="en-US" sz="2600" dirty="0">
                <a:latin typeface="Arial Rounded MT Bold" panose="020F0704030504030204" pitchFamily="34" charset="0"/>
              </a:rPr>
              <a:t>je </a:t>
            </a:r>
            <a:r>
              <a:rPr lang="en-US" sz="2600" dirty="0" err="1">
                <a:latin typeface="Arial Rounded MT Bold" panose="020F0704030504030204" pitchFamily="34" charset="0"/>
              </a:rPr>
              <a:t>zadatak</a:t>
            </a:r>
            <a:r>
              <a:rPr lang="en-US" sz="2600" dirty="0">
                <a:latin typeface="Arial Rounded MT Bold" panose="020F0704030504030204" pitchFamily="34" charset="0"/>
              </a:rPr>
              <a:t> koji </a:t>
            </a:r>
            <a:r>
              <a:rPr lang="en-US" sz="2600" dirty="0" err="1">
                <a:latin typeface="Arial Rounded MT Bold" panose="020F0704030504030204" pitchFamily="34" charset="0"/>
              </a:rPr>
              <a:t>postavlja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pitanje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vezano</a:t>
            </a:r>
            <a:r>
              <a:rPr lang="en-US" sz="2600" dirty="0">
                <a:latin typeface="Arial Rounded MT Bold" panose="020F0704030504030204" pitchFamily="34" charset="0"/>
              </a:rPr>
              <a:t> za </a:t>
            </a:r>
            <a:r>
              <a:rPr lang="en-US" sz="2600" dirty="0" err="1">
                <a:latin typeface="Arial Rounded MT Bold" panose="020F0704030504030204" pitchFamily="34" charset="0"/>
              </a:rPr>
              <a:t>neku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stvarnu</a:t>
            </a:r>
            <a:r>
              <a:rPr lang="en-US" sz="2600" dirty="0">
                <a:latin typeface="Arial Rounded MT Bold" panose="020F0704030504030204" pitchFamily="34" charset="0"/>
              </a:rPr>
              <a:t>, </a:t>
            </a:r>
            <a:r>
              <a:rPr lang="en-US" sz="2600" dirty="0" err="1">
                <a:latin typeface="Arial Rounded MT Bold" panose="020F0704030504030204" pitchFamily="34" charset="0"/>
              </a:rPr>
              <a:t>idealizovanu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ili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imaginaranu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situaciju</a:t>
            </a:r>
            <a:r>
              <a:rPr lang="en-US" sz="2600" dirty="0">
                <a:latin typeface="Arial Rounded MT Bold" panose="020F0704030504030204" pitchFamily="34" charset="0"/>
              </a:rPr>
              <a:t> van </a:t>
            </a:r>
            <a:r>
              <a:rPr lang="en-US" sz="2600" dirty="0" err="1">
                <a:latin typeface="Arial Rounded MT Bold" panose="020F0704030504030204" pitchFamily="34" charset="0"/>
              </a:rPr>
              <a:t>matematike</a:t>
            </a:r>
            <a:r>
              <a:rPr lang="en-US" sz="2600" dirty="0">
                <a:latin typeface="Arial Rounded MT Bold" panose="020F0704030504030204" pitchFamily="34" charset="0"/>
              </a:rPr>
              <a:t> (</a:t>
            </a:r>
            <a:r>
              <a:rPr lang="en-US" sz="2600" dirty="0" err="1">
                <a:latin typeface="Arial Rounded MT Bold" panose="020F0704030504030204" pitchFamily="34" charset="0"/>
              </a:rPr>
              <a:t>tzv</a:t>
            </a:r>
            <a:r>
              <a:rPr lang="en-US" sz="2600" dirty="0">
                <a:latin typeface="Arial Rounded MT Bold" panose="020F0704030504030204" pitchFamily="34" charset="0"/>
              </a:rPr>
              <a:t>. </a:t>
            </a:r>
            <a:r>
              <a:rPr lang="en-US" sz="2600" i="1" dirty="0">
                <a:latin typeface="Arial Rounded MT Bold" panose="020F0704030504030204" pitchFamily="34" charset="0"/>
              </a:rPr>
              <a:t>extra-mathematical context</a:t>
            </a:r>
            <a:r>
              <a:rPr lang="en-US" sz="2600" dirty="0">
                <a:latin typeface="Arial Rounded MT Bold" panose="020F0704030504030204" pitchFamily="34" charset="0"/>
              </a:rPr>
              <a:t>). </a:t>
            </a:r>
            <a:endParaRPr lang="sr-Latn-RS" sz="2600" dirty="0">
              <a:latin typeface="Arial Rounded MT Bold" panose="020F07040305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600" dirty="0" err="1">
                <a:latin typeface="Arial Rounded MT Bold" panose="020F0704030504030204" pitchFamily="34" charset="0"/>
              </a:rPr>
              <a:t>Odgovor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na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sr-Latn-RS" sz="2600" dirty="0">
                <a:latin typeface="Arial Rounded MT Bold" panose="020F0704030504030204" pitchFamily="34" charset="0"/>
              </a:rPr>
              <a:t>tekstualni </a:t>
            </a:r>
            <a:r>
              <a:rPr lang="en-US" sz="2600" dirty="0" err="1">
                <a:latin typeface="Arial Rounded MT Bold" panose="020F0704030504030204" pitchFamily="34" charset="0"/>
              </a:rPr>
              <a:t>zadatak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treba</a:t>
            </a:r>
            <a:r>
              <a:rPr lang="en-US" sz="2600" dirty="0">
                <a:latin typeface="Arial Rounded MT Bold" panose="020F0704030504030204" pitchFamily="34" charset="0"/>
              </a:rPr>
              <a:t> da </a:t>
            </a:r>
            <a:r>
              <a:rPr lang="en-US" sz="2600" dirty="0" err="1">
                <a:latin typeface="Arial Rounded MT Bold" panose="020F0704030504030204" pitchFamily="34" charset="0"/>
              </a:rPr>
              <a:t>bude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jedinstven</a:t>
            </a:r>
            <a:r>
              <a:rPr lang="en-US" sz="2600" dirty="0">
                <a:latin typeface="Arial Rounded MT Bold" panose="020F0704030504030204" pitchFamily="34" charset="0"/>
              </a:rPr>
              <a:t>, </a:t>
            </a:r>
            <a:r>
              <a:rPr lang="en-US" sz="2600" dirty="0" err="1">
                <a:latin typeface="Arial Rounded MT Bold" panose="020F0704030504030204" pitchFamily="34" charset="0"/>
              </a:rPr>
              <a:t>ali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način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rešavanja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može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varirati</a:t>
            </a:r>
            <a:r>
              <a:rPr lang="en-US" sz="2600" dirty="0">
                <a:latin typeface="Arial Rounded MT Bold" panose="020F0704030504030204" pitchFamily="34" charset="0"/>
              </a:rPr>
              <a:t>. </a:t>
            </a:r>
            <a:r>
              <a:rPr lang="sr-Latn-RS" sz="2600" dirty="0">
                <a:latin typeface="Arial Rounded MT Bold" panose="020F0704030504030204" pitchFamily="34" charset="0"/>
              </a:rPr>
              <a:t>Problem, uključujući njegove osnovne informacije, predstavljen je u nekoliko redova teksta na maternjem jeziku, koji je dopunjen brojevima i mernim jedinicama.</a:t>
            </a:r>
            <a:endParaRPr lang="en-US" sz="2600" dirty="0">
              <a:latin typeface="Arial Rounded MT Bold" panose="020F07040305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600" b="1" dirty="0" err="1">
                <a:latin typeface="Arial Rounded MT Bold" panose="020F0704030504030204" pitchFamily="34" charset="0"/>
              </a:rPr>
              <a:t>Cilj</a:t>
            </a:r>
            <a:r>
              <a:rPr lang="en-US" sz="2600" b="1" dirty="0">
                <a:latin typeface="Arial Rounded MT Bold" panose="020F0704030504030204" pitchFamily="34" charset="0"/>
              </a:rPr>
              <a:t> </a:t>
            </a:r>
            <a:r>
              <a:rPr lang="sr-Latn-RS" sz="2600" b="1" dirty="0">
                <a:latin typeface="Arial Rounded MT Bold" panose="020F0704030504030204" pitchFamily="34" charset="0"/>
              </a:rPr>
              <a:t>tekstualnog zadatka </a:t>
            </a:r>
            <a:r>
              <a:rPr lang="en-US" sz="2600" dirty="0" err="1">
                <a:latin typeface="Arial Rounded MT Bold" panose="020F0704030504030204" pitchFamily="34" charset="0"/>
              </a:rPr>
              <a:t>nije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razumevanje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konteksta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kroz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matematiku</a:t>
            </a:r>
            <a:r>
              <a:rPr lang="en-US" sz="2600" dirty="0">
                <a:latin typeface="Arial Rounded MT Bold" panose="020F0704030504030204" pitchFamily="34" charset="0"/>
              </a:rPr>
              <a:t>, </a:t>
            </a:r>
            <a:r>
              <a:rPr lang="en-US" sz="2600" dirty="0" err="1">
                <a:latin typeface="Arial Rounded MT Bold" panose="020F0704030504030204" pitchFamily="34" charset="0"/>
              </a:rPr>
              <a:t>već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prikazivanje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osnovnog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matematičkog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problema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na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interesantan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sr-Latn-RS" sz="2600" dirty="0">
                <a:latin typeface="Arial Rounded MT Bold" panose="020F0704030504030204" pitchFamily="34" charset="0"/>
              </a:rPr>
              <a:t>način i način koji će više motivisati učenike.</a:t>
            </a:r>
            <a:endParaRPr lang="en-US" sz="2600" dirty="0">
              <a:latin typeface="Arial Rounded MT Bold" panose="020F0704030504030204" pitchFamily="34" charset="0"/>
            </a:endParaRPr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730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EBE38-7D90-CC89-FBEB-17F31D3CD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819150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en-US" sz="5300" b="1" dirty="0">
                <a:latin typeface="Arial Rounded MT Bold" panose="020F0704030504030204" pitchFamily="34" charset="0"/>
              </a:rPr>
              <a:t>3. </a:t>
            </a:r>
            <a:r>
              <a:rPr lang="en-US" sz="5300" b="1" dirty="0" err="1">
                <a:latin typeface="Arial Rounded MT Bold" panose="020F0704030504030204" pitchFamily="34" charset="0"/>
              </a:rPr>
              <a:t>Spektar</a:t>
            </a:r>
            <a:r>
              <a:rPr lang="en-US" sz="5300" b="1" dirty="0">
                <a:latin typeface="Arial Rounded MT Bold" panose="020F0704030504030204" pitchFamily="34" charset="0"/>
              </a:rPr>
              <a:t> </a:t>
            </a:r>
            <a:r>
              <a:rPr lang="sr-Latn-RS" sz="5300" b="1" dirty="0">
                <a:latin typeface="Arial Rounded MT Bold" panose="020F0704030504030204" pitchFamily="34" charset="0"/>
              </a:rPr>
              <a:t>tekstualnih </a:t>
            </a:r>
            <a:r>
              <a:rPr lang="en-US" sz="5300" b="1" dirty="0" err="1">
                <a:latin typeface="Arial Rounded MT Bold" panose="020F0704030504030204" pitchFamily="34" charset="0"/>
              </a:rPr>
              <a:t>zadataka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D21A0-4403-E23B-3C30-181E54CB9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sz="2400" dirty="0" err="1">
                <a:latin typeface="Arial Rounded MT Bold" panose="020F0704030504030204" pitchFamily="34" charset="0"/>
              </a:rPr>
              <a:t>Zadatak</a:t>
            </a:r>
            <a:r>
              <a:rPr lang="en-US" sz="2400" dirty="0">
                <a:latin typeface="Arial Rounded MT Bold" panose="020F0704030504030204" pitchFamily="34" charset="0"/>
              </a:rPr>
              <a:t> se </a:t>
            </a:r>
            <a:r>
              <a:rPr lang="en-US" sz="2400" dirty="0" err="1">
                <a:latin typeface="Arial Rounded MT Bold" panose="020F0704030504030204" pitchFamily="34" charset="0"/>
              </a:rPr>
              <a:t>može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kretati</a:t>
            </a:r>
            <a:r>
              <a:rPr lang="en-US" sz="2400" dirty="0">
                <a:latin typeface="Arial Rounded MT Bold" panose="020F0704030504030204" pitchFamily="34" charset="0"/>
              </a:rPr>
              <a:t> u </a:t>
            </a:r>
            <a:r>
              <a:rPr lang="en-US" sz="2400" dirty="0" err="1">
                <a:latin typeface="Arial Rounded MT Bold" panose="020F0704030504030204" pitchFamily="34" charset="0"/>
              </a:rPr>
              <a:t>različitim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pravcima</a:t>
            </a:r>
            <a:r>
              <a:rPr lang="en-US" sz="2400" dirty="0">
                <a:latin typeface="Arial Rounded MT Bold" panose="020F0704030504030204" pitchFamily="34" charset="0"/>
              </a:rPr>
              <a:t> u </a:t>
            </a:r>
            <a:r>
              <a:rPr lang="en-US" sz="2400" dirty="0" err="1">
                <a:latin typeface="Arial Rounded MT Bold" panose="020F0704030504030204" pitchFamily="34" charset="0"/>
              </a:rPr>
              <a:t>odnosu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na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značaj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konteksta</a:t>
            </a:r>
            <a:r>
              <a:rPr lang="en-US" sz="2400" dirty="0">
                <a:latin typeface="Arial Rounded MT Bold" panose="020F0704030504030204" pitchFamily="34" charset="0"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Arial Rounded MT Bold" panose="020F0704030504030204" pitchFamily="34" charset="0"/>
              </a:rPr>
              <a:t>Jedan</a:t>
            </a:r>
            <a:r>
              <a:rPr lang="en-US" sz="2400" b="1" dirty="0">
                <a:latin typeface="Arial Rounded MT Bold" panose="020F0704030504030204" pitchFamily="34" charset="0"/>
              </a:rPr>
              <a:t> </a:t>
            </a:r>
            <a:r>
              <a:rPr lang="en-US" sz="2400" b="1" dirty="0" err="1">
                <a:latin typeface="Arial Rounded MT Bold" panose="020F0704030504030204" pitchFamily="34" charset="0"/>
              </a:rPr>
              <a:t>kraj</a:t>
            </a:r>
            <a:r>
              <a:rPr lang="en-US" sz="2400" b="1" dirty="0">
                <a:latin typeface="Arial Rounded MT Bold" panose="020F0704030504030204" pitchFamily="34" charset="0"/>
              </a:rPr>
              <a:t> </a:t>
            </a:r>
            <a:r>
              <a:rPr lang="en-US" sz="2400" b="1" dirty="0" err="1">
                <a:latin typeface="Arial Rounded MT Bold" panose="020F0704030504030204" pitchFamily="34" charset="0"/>
              </a:rPr>
              <a:t>spektra</a:t>
            </a:r>
            <a:r>
              <a:rPr lang="en-US" sz="2400" dirty="0">
                <a:latin typeface="Arial Rounded MT Bold" panose="020F0704030504030204" pitchFamily="34" charset="0"/>
              </a:rPr>
              <a:t>: Ekstra-</a:t>
            </a:r>
            <a:r>
              <a:rPr lang="en-US" sz="2400" dirty="0" err="1">
                <a:latin typeface="Arial Rounded MT Bold" panose="020F0704030504030204" pitchFamily="34" charset="0"/>
              </a:rPr>
              <a:t>matematički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kontekst</a:t>
            </a:r>
            <a:r>
              <a:rPr lang="en-US" sz="2400" dirty="0">
                <a:latin typeface="Arial Rounded MT Bold" panose="020F0704030504030204" pitchFamily="34" charset="0"/>
              </a:rPr>
              <a:t> je </a:t>
            </a:r>
            <a:r>
              <a:rPr lang="en-US" sz="2400" dirty="0" err="1">
                <a:latin typeface="Arial Rounded MT Bold" panose="020F0704030504030204" pitchFamily="34" charset="0"/>
              </a:rPr>
              <a:t>irelevantan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i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samo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služi</a:t>
            </a:r>
            <a:r>
              <a:rPr lang="en-US" sz="2400" dirty="0">
                <a:latin typeface="Arial Rounded MT Bold" panose="020F0704030504030204" pitchFamily="34" charset="0"/>
              </a:rPr>
              <a:t> da "</a:t>
            </a:r>
            <a:r>
              <a:rPr lang="en-US" sz="2400" dirty="0" err="1">
                <a:latin typeface="Arial Rounded MT Bold" panose="020F0704030504030204" pitchFamily="34" charset="0"/>
              </a:rPr>
              <a:t>maskira</a:t>
            </a:r>
            <a:r>
              <a:rPr lang="en-US" sz="2400" dirty="0">
                <a:latin typeface="Arial Rounded MT Bold" panose="020F0704030504030204" pitchFamily="34" charset="0"/>
              </a:rPr>
              <a:t>" </a:t>
            </a:r>
            <a:r>
              <a:rPr lang="en-US" sz="2400" dirty="0" err="1">
                <a:latin typeface="Arial Rounded MT Bold" panose="020F0704030504030204" pitchFamily="34" charset="0"/>
              </a:rPr>
              <a:t>čist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matematički</a:t>
            </a:r>
            <a:r>
              <a:rPr lang="en-US" sz="2400" dirty="0">
                <a:latin typeface="Arial Rounded MT Bold" panose="020F0704030504030204" pitchFamily="34" charset="0"/>
              </a:rPr>
              <a:t> problem. U </a:t>
            </a:r>
            <a:r>
              <a:rPr lang="en-US" sz="2400" dirty="0" err="1">
                <a:latin typeface="Arial Rounded MT Bold" panose="020F0704030504030204" pitchFamily="34" charset="0"/>
              </a:rPr>
              <a:t>ovom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slučaju</a:t>
            </a:r>
            <a:r>
              <a:rPr lang="en-US" sz="2400" dirty="0">
                <a:latin typeface="Arial Rounded MT Bold" panose="020F0704030504030204" pitchFamily="34" charset="0"/>
              </a:rPr>
              <a:t>, </a:t>
            </a:r>
            <a:r>
              <a:rPr lang="en-US" sz="2400" dirty="0" err="1">
                <a:latin typeface="Arial Rounded MT Bold" panose="020F0704030504030204" pitchFamily="34" charset="0"/>
              </a:rPr>
              <a:t>rešenje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problema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podrazumeva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razotkrivanje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suštine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zadatka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kroz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matematičke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operacije</a:t>
            </a:r>
            <a:r>
              <a:rPr lang="en-US" sz="2400" dirty="0">
                <a:latin typeface="Arial Rounded MT Bold" panose="020F0704030504030204" pitchFamily="34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Arial Rounded MT Bold" panose="020F0704030504030204" pitchFamily="34" charset="0"/>
              </a:rPr>
              <a:t>Drugi</a:t>
            </a:r>
            <a:r>
              <a:rPr lang="en-US" sz="2400" b="1" dirty="0">
                <a:latin typeface="Arial Rounded MT Bold" panose="020F0704030504030204" pitchFamily="34" charset="0"/>
              </a:rPr>
              <a:t> </a:t>
            </a:r>
            <a:r>
              <a:rPr lang="en-US" sz="2400" b="1" dirty="0" err="1">
                <a:latin typeface="Arial Rounded MT Bold" panose="020F0704030504030204" pitchFamily="34" charset="0"/>
              </a:rPr>
              <a:t>kraj</a:t>
            </a:r>
            <a:r>
              <a:rPr lang="en-US" sz="2400" b="1" dirty="0">
                <a:latin typeface="Arial Rounded MT Bold" panose="020F0704030504030204" pitchFamily="34" charset="0"/>
              </a:rPr>
              <a:t> </a:t>
            </a:r>
            <a:r>
              <a:rPr lang="en-US" sz="2400" b="1" dirty="0" err="1">
                <a:latin typeface="Arial Rounded MT Bold" panose="020F0704030504030204" pitchFamily="34" charset="0"/>
              </a:rPr>
              <a:t>spektra</a:t>
            </a:r>
            <a:r>
              <a:rPr lang="en-US" sz="2400" dirty="0">
                <a:latin typeface="Arial Rounded MT Bold" panose="020F0704030504030204" pitchFamily="34" charset="0"/>
              </a:rPr>
              <a:t>: Ekstra-</a:t>
            </a:r>
            <a:r>
              <a:rPr lang="en-US" sz="2400" dirty="0" err="1">
                <a:latin typeface="Arial Rounded MT Bold" panose="020F0704030504030204" pitchFamily="34" charset="0"/>
              </a:rPr>
              <a:t>matematički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kontekst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ima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važnu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ulogu</a:t>
            </a:r>
            <a:r>
              <a:rPr lang="en-US" sz="2400" dirty="0">
                <a:latin typeface="Arial Rounded MT Bold" panose="020F0704030504030204" pitchFamily="34" charset="0"/>
              </a:rPr>
              <a:t>, </a:t>
            </a:r>
            <a:r>
              <a:rPr lang="en-US" sz="2400" dirty="0" err="1">
                <a:latin typeface="Arial Rounded MT Bold" panose="020F0704030504030204" pitchFamily="34" charset="0"/>
              </a:rPr>
              <a:t>i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nije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dozvoljeno</a:t>
            </a:r>
            <a:r>
              <a:rPr lang="en-US" sz="2400" dirty="0">
                <a:latin typeface="Arial Rounded MT Bold" panose="020F0704030504030204" pitchFamily="34" charset="0"/>
              </a:rPr>
              <a:t> da se </a:t>
            </a:r>
            <a:r>
              <a:rPr lang="en-US" sz="2400" dirty="0" err="1">
                <a:latin typeface="Arial Rounded MT Bold" panose="020F0704030504030204" pitchFamily="34" charset="0"/>
              </a:rPr>
              <a:t>bilo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šta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pretpostavlja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ili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pojednostavljuje</a:t>
            </a:r>
            <a:r>
              <a:rPr lang="en-US" sz="2400" dirty="0">
                <a:latin typeface="Arial Rounded MT Bold" panose="020F0704030504030204" pitchFamily="34" charset="0"/>
              </a:rPr>
              <a:t> van </a:t>
            </a:r>
            <a:r>
              <a:rPr lang="en-US" sz="2400" dirty="0" err="1">
                <a:latin typeface="Arial Rounded MT Bold" panose="020F0704030504030204" pitchFamily="34" charset="0"/>
              </a:rPr>
              <a:t>informacija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koje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su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već</a:t>
            </a:r>
            <a:r>
              <a:rPr lang="en-US" sz="2400" dirty="0">
                <a:latin typeface="Arial Rounded MT Bold" panose="020F0704030504030204" pitchFamily="34" charset="0"/>
              </a:rPr>
              <a:t> date u </a:t>
            </a:r>
            <a:r>
              <a:rPr lang="en-US" sz="2400" dirty="0" err="1">
                <a:latin typeface="Arial Rounded MT Bold" panose="020F0704030504030204" pitchFamily="34" charset="0"/>
              </a:rPr>
              <a:t>zadatku</a:t>
            </a:r>
            <a:r>
              <a:rPr lang="en-US" sz="2400" dirty="0">
                <a:latin typeface="Arial Rounded MT Bold" panose="020F0704030504030204" pitchFamily="34" charset="0"/>
              </a:rPr>
              <a:t>. </a:t>
            </a:r>
            <a:r>
              <a:rPr lang="en-US" sz="2400" dirty="0" err="1">
                <a:latin typeface="Arial Rounded MT Bold" panose="020F0704030504030204" pitchFamily="34" charset="0"/>
              </a:rPr>
              <a:t>Rešavanje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problema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zahteva</a:t>
            </a:r>
            <a:r>
              <a:rPr lang="sr-Latn-RS" sz="2400" dirty="0">
                <a:latin typeface="Arial Rounded MT Bold" panose="020F0704030504030204" pitchFamily="34" charset="0"/>
              </a:rPr>
              <a:t> da se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striktno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pridržava</a:t>
            </a:r>
            <a:r>
              <a:rPr lang="sr-Latn-RS" sz="2400" dirty="0">
                <a:latin typeface="Arial Rounded MT Bold" panose="020F0704030504030204" pitchFamily="34" charset="0"/>
              </a:rPr>
              <a:t>mo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ti</a:t>
            </a:r>
            <a:r>
              <a:rPr lang="sr-Latn-RS" sz="2400" dirty="0">
                <a:latin typeface="Arial Rounded MT Bold" panose="020F0704030504030204" pitchFamily="34" charset="0"/>
              </a:rPr>
              <a:t>h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informacija</a:t>
            </a:r>
            <a:r>
              <a:rPr lang="sr-Latn-R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i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njihovi</a:t>
            </a:r>
            <a:r>
              <a:rPr lang="sr-Latn-RS" sz="2400" dirty="0">
                <a:latin typeface="Arial Rounded MT Bold" panose="020F0704030504030204" pitchFamily="34" charset="0"/>
              </a:rPr>
              <a:t>h </a:t>
            </a:r>
            <a:r>
              <a:rPr lang="en-US" sz="2400" dirty="0" err="1">
                <a:latin typeface="Arial Rounded MT Bold" panose="020F0704030504030204" pitchFamily="34" charset="0"/>
              </a:rPr>
              <a:t>relacija</a:t>
            </a:r>
            <a:r>
              <a:rPr lang="en-US" sz="2400" dirty="0">
                <a:latin typeface="Arial Rounded MT Bold" panose="020F0704030504030204" pitchFamily="34" charset="0"/>
              </a:rPr>
              <a:t>.</a:t>
            </a:r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178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39F78-2D0B-0F86-D6A4-57A423CD2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738188"/>
            <a:ext cx="10353762" cy="1257300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Arial Rounded MT Bold" panose="020F0704030504030204" pitchFamily="34" charset="0"/>
              </a:rPr>
              <a:t>4. </a:t>
            </a:r>
            <a:r>
              <a:rPr lang="en-US" sz="4800" b="1" dirty="0" err="1">
                <a:latin typeface="Arial Rounded MT Bold" panose="020F0704030504030204" pitchFamily="34" charset="0"/>
              </a:rPr>
              <a:t>Realnost</a:t>
            </a:r>
            <a:r>
              <a:rPr lang="en-US" sz="4800" b="1" dirty="0">
                <a:latin typeface="Arial Rounded MT Bold" panose="020F0704030504030204" pitchFamily="34" charset="0"/>
              </a:rPr>
              <a:t> </a:t>
            </a:r>
            <a:r>
              <a:rPr lang="en-US" sz="4800" b="1" dirty="0" err="1">
                <a:latin typeface="Arial Rounded MT Bold" panose="020F0704030504030204" pitchFamily="34" charset="0"/>
              </a:rPr>
              <a:t>konteksta</a:t>
            </a:r>
            <a:br>
              <a:rPr lang="en-US" sz="4800" b="1" dirty="0">
                <a:latin typeface="Arial Rounded MT Bold" panose="020F0704030504030204" pitchFamily="34" charset="0"/>
              </a:rPr>
            </a:b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B4343-6237-1805-07D3-5E1B31A72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995488"/>
            <a:ext cx="10353762" cy="3714749"/>
          </a:xfrm>
        </p:spPr>
        <p:txBody>
          <a:bodyPr>
            <a:normAutofit fontScale="85000" lnSpcReduction="20000"/>
          </a:bodyPr>
          <a:lstStyle/>
          <a:p>
            <a:r>
              <a:rPr lang="sr-Latn-RS" sz="2600" dirty="0">
                <a:latin typeface="Arial Rounded MT Bold" panose="020F0704030504030204" pitchFamily="34" charset="0"/>
              </a:rPr>
              <a:t>Tekstualni zadaci </a:t>
            </a:r>
            <a:r>
              <a:rPr lang="en-US" sz="2600" dirty="0">
                <a:latin typeface="Arial Rounded MT Bold" panose="020F0704030504030204" pitchFamily="34" charset="0"/>
              </a:rPr>
              <a:t>se </a:t>
            </a:r>
            <a:r>
              <a:rPr lang="en-US" sz="2600" dirty="0" err="1">
                <a:latin typeface="Arial Rounded MT Bold" panose="020F0704030504030204" pitchFamily="34" charset="0"/>
              </a:rPr>
              <a:t>mogu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razlikovati</a:t>
            </a:r>
            <a:r>
              <a:rPr lang="en-US" sz="2600" dirty="0">
                <a:latin typeface="Arial Rounded MT Bold" panose="020F0704030504030204" pitchFamily="34" charset="0"/>
              </a:rPr>
              <a:t> u </a:t>
            </a:r>
            <a:r>
              <a:rPr lang="sr-Latn-RS" sz="2600" dirty="0">
                <a:latin typeface="Arial Rounded MT Bold" panose="020F0704030504030204" pitchFamily="34" charset="0"/>
              </a:rPr>
              <a:t>tome</a:t>
            </a:r>
            <a:r>
              <a:rPr lang="en-US" sz="2600" dirty="0">
                <a:latin typeface="Arial Rounded MT Bold" panose="020F0704030504030204" pitchFamily="34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latin typeface="Arial Rounded MT Bold" panose="020F0704030504030204" pitchFamily="34" charset="0"/>
              </a:rPr>
              <a:t>Da li se problem </a:t>
            </a:r>
            <a:r>
              <a:rPr lang="en-US" sz="2600" dirty="0" err="1">
                <a:latin typeface="Arial Rounded MT Bold" panose="020F0704030504030204" pitchFamily="34" charset="0"/>
              </a:rPr>
              <a:t>odnosi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na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stvarni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svet</a:t>
            </a:r>
            <a:r>
              <a:rPr lang="en-US" sz="2600" dirty="0">
                <a:latin typeface="Arial Rounded MT Bold" panose="020F0704030504030204" pitchFamily="34" charset="0"/>
              </a:rPr>
              <a:t> (</a:t>
            </a:r>
            <a:r>
              <a:rPr lang="en-US" sz="2600" dirty="0" err="1">
                <a:latin typeface="Arial Rounded MT Bold" panose="020F0704030504030204" pitchFamily="34" charset="0"/>
              </a:rPr>
              <a:t>realn</a:t>
            </a:r>
            <a:r>
              <a:rPr lang="sr-Latn-RS" sz="2600" dirty="0">
                <a:latin typeface="Arial Rounded MT Bold" panose="020F0704030504030204" pitchFamily="34" charset="0"/>
              </a:rPr>
              <a:t>i </a:t>
            </a:r>
            <a:r>
              <a:rPr lang="en-US" sz="2600" dirty="0" err="1">
                <a:latin typeface="Arial Rounded MT Bold" panose="020F0704030504030204" pitchFamily="34" charset="0"/>
              </a:rPr>
              <a:t>domen</a:t>
            </a:r>
            <a:r>
              <a:rPr lang="en-US" sz="2600" dirty="0">
                <a:latin typeface="Arial Rounded MT Bold" panose="020F0704030504030204" pitchFamily="34" charset="0"/>
              </a:rPr>
              <a:t>)?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latin typeface="Arial Rounded MT Bold" panose="020F0704030504030204" pitchFamily="34" charset="0"/>
              </a:rPr>
              <a:t>Da li je problem </a:t>
            </a:r>
            <a:r>
              <a:rPr lang="en-US" sz="2600" dirty="0" err="1">
                <a:latin typeface="Arial Rounded MT Bold" panose="020F0704030504030204" pitchFamily="34" charset="0"/>
              </a:rPr>
              <a:t>potpuno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idealizovan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ili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izmišljen</a:t>
            </a:r>
            <a:r>
              <a:rPr lang="en-US" sz="2600" dirty="0">
                <a:latin typeface="Arial Rounded MT Bold" panose="020F0704030504030204" pitchFamily="34" charset="0"/>
              </a:rPr>
              <a:t>?</a:t>
            </a:r>
          </a:p>
          <a:p>
            <a:pPr algn="just"/>
            <a:r>
              <a:rPr lang="en-US" sz="2600" dirty="0">
                <a:latin typeface="Arial Rounded MT Bold" panose="020F0704030504030204" pitchFamily="34" charset="0"/>
              </a:rPr>
              <a:t>Na primer, </a:t>
            </a:r>
            <a:r>
              <a:rPr lang="en-US" sz="2600" b="1" dirty="0" err="1">
                <a:latin typeface="Arial Rounded MT Bold" panose="020F0704030504030204" pitchFamily="34" charset="0"/>
              </a:rPr>
              <a:t>poznata</a:t>
            </a:r>
            <a:r>
              <a:rPr lang="en-US" sz="2600" b="1" dirty="0">
                <a:latin typeface="Arial Rounded MT Bold" panose="020F0704030504030204" pitchFamily="34" charset="0"/>
              </a:rPr>
              <a:t> </a:t>
            </a:r>
            <a:r>
              <a:rPr lang="en-US" sz="2600" b="1" dirty="0" err="1">
                <a:latin typeface="Arial Rounded MT Bold" panose="020F0704030504030204" pitchFamily="34" charset="0"/>
              </a:rPr>
              <a:t>kritika</a:t>
            </a:r>
            <a:r>
              <a:rPr lang="en-US" sz="2600" b="1" dirty="0">
                <a:latin typeface="Arial Rounded MT Bold" panose="020F0704030504030204" pitchFamily="34" charset="0"/>
              </a:rPr>
              <a:t> </a:t>
            </a:r>
            <a:r>
              <a:rPr lang="sr-Latn-RS" sz="2600" b="1" dirty="0">
                <a:latin typeface="Arial Rounded MT Bold" panose="020F0704030504030204" pitchFamily="34" charset="0"/>
              </a:rPr>
              <a:t>tekstualnih</a:t>
            </a:r>
            <a:r>
              <a:rPr lang="en-US" sz="2600" b="1" dirty="0">
                <a:latin typeface="Arial Rounded MT Bold" panose="020F0704030504030204" pitchFamily="34" charset="0"/>
              </a:rPr>
              <a:t> </a:t>
            </a:r>
            <a:r>
              <a:rPr lang="en-US" sz="2600" b="1" dirty="0" err="1">
                <a:latin typeface="Arial Rounded MT Bold" panose="020F0704030504030204" pitchFamily="34" charset="0"/>
              </a:rPr>
              <a:t>zadataka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dolazi</a:t>
            </a:r>
            <a:r>
              <a:rPr lang="en-US" sz="2600" dirty="0">
                <a:latin typeface="Arial Rounded MT Bold" panose="020F0704030504030204" pitchFamily="34" charset="0"/>
              </a:rPr>
              <a:t> od </a:t>
            </a:r>
            <a:r>
              <a:rPr lang="en-US" sz="2600" dirty="0" err="1">
                <a:latin typeface="Arial Rounded MT Bold" panose="020F0704030504030204" pitchFamily="34" charset="0"/>
              </a:rPr>
              <a:t>francuskog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pisca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Gustava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Flobera</a:t>
            </a:r>
            <a:r>
              <a:rPr lang="en-US" sz="2600" dirty="0">
                <a:latin typeface="Arial Rounded MT Bold" panose="020F0704030504030204" pitchFamily="34" charset="0"/>
              </a:rPr>
              <a:t>, koji je u </a:t>
            </a:r>
            <a:r>
              <a:rPr lang="en-US" sz="2600" dirty="0" err="1">
                <a:latin typeface="Arial Rounded MT Bold" panose="020F0704030504030204" pitchFamily="34" charset="0"/>
              </a:rPr>
              <a:t>jednom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pismu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svojoj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sestri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spomenuo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zadatak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iz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trigonometrije</a:t>
            </a:r>
            <a:r>
              <a:rPr lang="en-US" sz="2600" dirty="0">
                <a:latin typeface="Arial Rounded MT Bold" panose="020F0704030504030204" pitchFamily="34" charset="0"/>
              </a:rPr>
              <a:t> koji se </a:t>
            </a:r>
            <a:r>
              <a:rPr lang="en-US" sz="2600" dirty="0" err="1">
                <a:latin typeface="Arial Rounded MT Bold" panose="020F0704030504030204" pitchFamily="34" charset="0"/>
              </a:rPr>
              <a:t>sastoji</a:t>
            </a:r>
            <a:r>
              <a:rPr lang="en-US" sz="2600" dirty="0">
                <a:latin typeface="Arial Rounded MT Bold" panose="020F0704030504030204" pitchFamily="34" charset="0"/>
              </a:rPr>
              <a:t> od </a:t>
            </a:r>
            <a:r>
              <a:rPr lang="sr-Latn-RS" sz="2600" dirty="0">
                <a:latin typeface="Arial Rounded MT Bold" panose="020F0704030504030204" pitchFamily="34" charset="0"/>
              </a:rPr>
              <a:t>nekih informacija koje nisu bitne za rešavanje zadatka</a:t>
            </a:r>
            <a:r>
              <a:rPr lang="en-US" sz="2600" dirty="0">
                <a:latin typeface="Arial Rounded MT Bold" panose="020F0704030504030204" pitchFamily="34" charset="0"/>
              </a:rPr>
              <a:t>, </a:t>
            </a:r>
            <a:r>
              <a:rPr lang="en-US" sz="2600" dirty="0" err="1">
                <a:latin typeface="Arial Rounded MT Bold" panose="020F0704030504030204" pitchFamily="34" charset="0"/>
              </a:rPr>
              <a:t>kao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što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su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smer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vetra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i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vreme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na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satu</a:t>
            </a:r>
            <a:r>
              <a:rPr lang="en-US" sz="2600" dirty="0">
                <a:latin typeface="Arial Rounded MT Bold" panose="020F0704030504030204" pitchFamily="34" charset="0"/>
              </a:rPr>
              <a:t>, a </a:t>
            </a:r>
            <a:r>
              <a:rPr lang="en-US" sz="2600" dirty="0" err="1">
                <a:latin typeface="Arial Rounded MT Bold" panose="020F0704030504030204" pitchFamily="34" charset="0"/>
              </a:rPr>
              <a:t>pitanje</a:t>
            </a:r>
            <a:r>
              <a:rPr lang="en-US" sz="2600" dirty="0">
                <a:latin typeface="Arial Rounded MT Bold" panose="020F0704030504030204" pitchFamily="34" charset="0"/>
              </a:rPr>
              <a:t> je </a:t>
            </a:r>
            <a:r>
              <a:rPr lang="en-US" sz="2600" dirty="0" err="1">
                <a:latin typeface="Arial Rounded MT Bold" panose="020F0704030504030204" pitchFamily="34" charset="0"/>
              </a:rPr>
              <a:t>bilo</a:t>
            </a:r>
            <a:r>
              <a:rPr lang="en-US" sz="2600" dirty="0">
                <a:latin typeface="Arial Rounded MT Bold" panose="020F0704030504030204" pitchFamily="34" charset="0"/>
              </a:rPr>
              <a:t>: „Koliko </a:t>
            </a:r>
            <a:r>
              <a:rPr lang="en-US" sz="2600" dirty="0" err="1">
                <a:latin typeface="Arial Rounded MT Bold" panose="020F0704030504030204" pitchFamily="34" charset="0"/>
              </a:rPr>
              <a:t>godina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ima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kapetan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broda</a:t>
            </a:r>
            <a:r>
              <a:rPr lang="en-US" sz="2600" dirty="0">
                <a:latin typeface="Arial Rounded MT Bold" panose="020F0704030504030204" pitchFamily="34" charset="0"/>
              </a:rPr>
              <a:t>?“</a:t>
            </a:r>
            <a:r>
              <a:rPr lang="sr-Latn-RS" sz="2600" dirty="0">
                <a:latin typeface="Arial Rounded MT Bold" panose="020F0704030504030204" pitchFamily="34" charset="0"/>
              </a:rPr>
              <a:t>.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Ovaj</a:t>
            </a:r>
            <a:r>
              <a:rPr lang="en-US" sz="2600" dirty="0">
                <a:latin typeface="Arial Rounded MT Bold" panose="020F0704030504030204" pitchFamily="34" charset="0"/>
              </a:rPr>
              <a:t> tip </a:t>
            </a:r>
            <a:r>
              <a:rPr lang="en-US" sz="2600" dirty="0" err="1">
                <a:latin typeface="Arial Rounded MT Bold" panose="020F0704030504030204" pitchFamily="34" charset="0"/>
              </a:rPr>
              <a:t>zadatka</a:t>
            </a:r>
            <a:r>
              <a:rPr lang="en-US" sz="2600" dirty="0">
                <a:latin typeface="Arial Rounded MT Bold" panose="020F0704030504030204" pitchFamily="34" charset="0"/>
              </a:rPr>
              <a:t>, koji se </a:t>
            </a:r>
            <a:r>
              <a:rPr lang="en-US" sz="2600" dirty="0" err="1">
                <a:latin typeface="Arial Rounded MT Bold" panose="020F0704030504030204" pitchFamily="34" charset="0"/>
              </a:rPr>
              <a:t>koristi</a:t>
            </a:r>
            <a:r>
              <a:rPr lang="en-US" sz="2600" dirty="0">
                <a:latin typeface="Arial Rounded MT Bold" panose="020F0704030504030204" pitchFamily="34" charset="0"/>
              </a:rPr>
              <a:t> za </a:t>
            </a:r>
            <a:r>
              <a:rPr lang="en-US" sz="2600" dirty="0" err="1">
                <a:latin typeface="Arial Rounded MT Bold" panose="020F0704030504030204" pitchFamily="34" charset="0"/>
              </a:rPr>
              <a:t>testiranje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matematičkih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veština</a:t>
            </a:r>
            <a:r>
              <a:rPr lang="en-US" sz="2600" dirty="0">
                <a:latin typeface="Arial Rounded MT Bold" panose="020F0704030504030204" pitchFamily="34" charset="0"/>
              </a:rPr>
              <a:t>, </a:t>
            </a:r>
            <a:r>
              <a:rPr lang="en-US" sz="2600" dirty="0" err="1">
                <a:latin typeface="Arial Rounded MT Bold" panose="020F0704030504030204" pitchFamily="34" charset="0"/>
              </a:rPr>
              <a:t>ali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sa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mnogo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nebitnih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informacija</a:t>
            </a:r>
            <a:r>
              <a:rPr lang="en-US" sz="2600" dirty="0">
                <a:latin typeface="Arial Rounded MT Bold" panose="020F0704030504030204" pitchFamily="34" charset="0"/>
              </a:rPr>
              <a:t>, </a:t>
            </a:r>
            <a:r>
              <a:rPr lang="en-US" sz="2600" dirty="0" err="1">
                <a:latin typeface="Arial Rounded MT Bold" panose="020F0704030504030204" pitchFamily="34" charset="0"/>
              </a:rPr>
              <a:t>često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izaziva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kritike</a:t>
            </a:r>
            <a:r>
              <a:rPr lang="en-US" sz="2600" dirty="0">
                <a:latin typeface="Arial Rounded MT Bold" panose="020F070403050403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88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D9B66-12E5-7866-5C28-9FD4F4C35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800" dirty="0">
                <a:latin typeface="Arial Rounded MT Bold" panose="020F0704030504030204" pitchFamily="34" charset="0"/>
              </a:rPr>
              <a:t>5. </a:t>
            </a:r>
            <a:r>
              <a:rPr lang="pl-PL" sz="4800" b="1" dirty="0">
                <a:latin typeface="Arial Rounded MT Bold" panose="020F0704030504030204" pitchFamily="34" charset="0"/>
              </a:rPr>
              <a:t>Istraživanja i stavovi o tekstualnim zadacima</a:t>
            </a:r>
            <a:endParaRPr lang="en-US" sz="48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32D30-5E14-8190-B769-92A0E569B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390775"/>
            <a:ext cx="10353762" cy="3714749"/>
          </a:xfrm>
        </p:spPr>
        <p:txBody>
          <a:bodyPr/>
          <a:lstStyle/>
          <a:p>
            <a:pPr algn="just"/>
            <a:r>
              <a:rPr lang="en-US" dirty="0">
                <a:latin typeface="Arial Rounded MT Bold" panose="020F0704030504030204" pitchFamily="34" charset="0"/>
              </a:rPr>
              <a:t>Neka </a:t>
            </a:r>
            <a:r>
              <a:rPr lang="en-US" dirty="0" err="1">
                <a:latin typeface="Arial Rounded MT Bold" panose="020F0704030504030204" pitchFamily="34" charset="0"/>
              </a:rPr>
              <a:t>istraživanja</a:t>
            </a:r>
            <a:r>
              <a:rPr lang="en-US" dirty="0">
                <a:latin typeface="Arial Rounded MT Bold" panose="020F0704030504030204" pitchFamily="34" charset="0"/>
              </a:rPr>
              <a:t> (</a:t>
            </a:r>
            <a:r>
              <a:rPr lang="en-US" dirty="0" err="1">
                <a:latin typeface="Arial Rounded MT Bold" panose="020F0704030504030204" pitchFamily="34" charset="0"/>
              </a:rPr>
              <a:t>npr</a:t>
            </a:r>
            <a:r>
              <a:rPr lang="en-US" dirty="0">
                <a:latin typeface="Arial Rounded MT Bold" panose="020F0704030504030204" pitchFamily="34" charset="0"/>
              </a:rPr>
              <a:t>. </a:t>
            </a:r>
            <a:r>
              <a:rPr lang="en-US" dirty="0" err="1">
                <a:latin typeface="Arial Rounded MT Bold" panose="020F0704030504030204" pitchFamily="34" charset="0"/>
              </a:rPr>
              <a:t>Verschaffel</a:t>
            </a:r>
            <a:r>
              <a:rPr lang="en-US" dirty="0">
                <a:latin typeface="Arial Rounded MT Bold" panose="020F0704030504030204" pitchFamily="34" charset="0"/>
              </a:rPr>
              <a:t> et al., 2000; 2010) </a:t>
            </a:r>
            <a:r>
              <a:rPr lang="en-US" dirty="0" err="1">
                <a:latin typeface="Arial Rounded MT Bold" panose="020F0704030504030204" pitchFamily="34" charset="0"/>
              </a:rPr>
              <a:t>ukazuju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na</a:t>
            </a:r>
            <a:r>
              <a:rPr lang="en-US" dirty="0">
                <a:latin typeface="Arial Rounded MT Bold" panose="020F0704030504030204" pitchFamily="34" charset="0"/>
              </a:rPr>
              <a:t> to da </a:t>
            </a:r>
            <a:r>
              <a:rPr lang="en-US" dirty="0" err="1">
                <a:latin typeface="Arial Rounded MT Bold" panose="020F0704030504030204" pitchFamily="34" charset="0"/>
              </a:rPr>
              <a:t>mnogi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učenici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rešavaju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sr-Latn-RS" dirty="0">
                <a:latin typeface="Arial Rounded MT Bold" panose="020F0704030504030204" pitchFamily="34" charset="0"/>
              </a:rPr>
              <a:t>tekstualne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zadatke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tako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što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ignorišu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kontekst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samo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sr-Latn-RS" dirty="0">
                <a:latin typeface="Arial Rounded MT Bold" panose="020F0704030504030204" pitchFamily="34" charset="0"/>
              </a:rPr>
              <a:t>rade sa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brojevima</a:t>
            </a:r>
            <a:r>
              <a:rPr lang="en-US" dirty="0">
                <a:latin typeface="Arial Rounded MT Bold" panose="020F0704030504030204" pitchFamily="34" charset="0"/>
              </a:rPr>
              <a:t>. </a:t>
            </a:r>
            <a:r>
              <a:rPr lang="en-US" dirty="0" err="1">
                <a:latin typeface="Arial Rounded MT Bold" panose="020F0704030504030204" pitchFamily="34" charset="0"/>
              </a:rPr>
              <a:t>Takav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pristup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često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dovodi</a:t>
            </a:r>
            <a:r>
              <a:rPr lang="en-US" dirty="0">
                <a:latin typeface="Arial Rounded MT Bold" panose="020F0704030504030204" pitchFamily="34" charset="0"/>
              </a:rPr>
              <a:t> do toga da </a:t>
            </a:r>
            <a:r>
              <a:rPr lang="sr-Latn-RS" dirty="0">
                <a:latin typeface="Arial Rounded MT Bold" panose="020F0704030504030204" pitchFamily="34" charset="0"/>
              </a:rPr>
              <a:t>učenici </a:t>
            </a:r>
            <a:r>
              <a:rPr lang="en-US" dirty="0">
                <a:latin typeface="Arial Rounded MT Bold" panose="020F0704030504030204" pitchFamily="34" charset="0"/>
              </a:rPr>
              <a:t>ne </a:t>
            </a:r>
            <a:r>
              <a:rPr lang="en-US" dirty="0" err="1">
                <a:latin typeface="Arial Rounded MT Bold" panose="020F0704030504030204" pitchFamily="34" charset="0"/>
              </a:rPr>
              <a:t>razmišljaju</a:t>
            </a:r>
            <a:r>
              <a:rPr lang="en-US" dirty="0">
                <a:latin typeface="Arial Rounded MT Bold" panose="020F0704030504030204" pitchFamily="34" charset="0"/>
              </a:rPr>
              <a:t> o </a:t>
            </a:r>
            <a:r>
              <a:rPr lang="en-US" dirty="0" err="1">
                <a:latin typeface="Arial Rounded MT Bold" panose="020F0704030504030204" pitchFamily="34" charset="0"/>
              </a:rPr>
              <a:t>stvarnom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značenju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situacije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koju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zadatak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prikazuje</a:t>
            </a:r>
            <a:r>
              <a:rPr lang="en-US" dirty="0">
                <a:latin typeface="Arial Rounded MT Bold" panose="020F0704030504030204" pitchFamily="34" charset="0"/>
              </a:rPr>
              <a:t>. Da bi se </a:t>
            </a:r>
            <a:r>
              <a:rPr lang="en-US" dirty="0" err="1">
                <a:latin typeface="Arial Rounded MT Bold" panose="020F0704030504030204" pitchFamily="34" charset="0"/>
              </a:rPr>
              <a:t>ovaj</a:t>
            </a:r>
            <a:r>
              <a:rPr lang="en-US" dirty="0">
                <a:latin typeface="Arial Rounded MT Bold" panose="020F0704030504030204" pitchFamily="34" charset="0"/>
              </a:rPr>
              <a:t> problem </a:t>
            </a:r>
            <a:r>
              <a:rPr lang="en-US" dirty="0" err="1">
                <a:latin typeface="Arial Rounded MT Bold" panose="020F0704030504030204" pitchFamily="34" charset="0"/>
              </a:rPr>
              <a:t>rešio</a:t>
            </a:r>
            <a:r>
              <a:rPr lang="en-US" dirty="0">
                <a:latin typeface="Arial Rounded MT Bold" panose="020F0704030504030204" pitchFamily="34" charset="0"/>
              </a:rPr>
              <a:t>, </a:t>
            </a:r>
            <a:r>
              <a:rPr lang="en-US" dirty="0" err="1">
                <a:latin typeface="Arial Rounded MT Bold" panose="020F0704030504030204" pitchFamily="34" charset="0"/>
              </a:rPr>
              <a:t>neki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istraživači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pozivaju</a:t>
            </a:r>
            <a:r>
              <a:rPr lang="en-US" dirty="0">
                <a:latin typeface="Arial Rounded MT Bold" panose="020F0704030504030204" pitchFamily="34" charset="0"/>
              </a:rPr>
              <a:t> da se </a:t>
            </a:r>
            <a:r>
              <a:rPr lang="sr-Latn-RS" dirty="0">
                <a:latin typeface="Arial Rounded MT Bold" panose="020F0704030504030204" pitchFamily="34" charset="0"/>
              </a:rPr>
              <a:t>tekstualni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zadaci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tretiraju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kao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b="1" i="1" dirty="0">
                <a:latin typeface="Arial Rounded MT Bold" panose="020F0704030504030204" pitchFamily="34" charset="0"/>
              </a:rPr>
              <a:t>"modeling problems" </a:t>
            </a:r>
            <a:r>
              <a:rPr lang="en-US" dirty="0">
                <a:latin typeface="Arial Rounded MT Bold" panose="020F0704030504030204" pitchFamily="34" charset="0"/>
              </a:rPr>
              <a:t>(</a:t>
            </a:r>
            <a:r>
              <a:rPr lang="en-US" dirty="0" err="1">
                <a:latin typeface="Arial Rounded MT Bold" panose="020F0704030504030204" pitchFamily="34" charset="0"/>
              </a:rPr>
              <a:t>problemi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modeliranja</a:t>
            </a:r>
            <a:r>
              <a:rPr lang="sr-Latn-RS" dirty="0">
                <a:latin typeface="Arial Rounded MT Bold" panose="020F0704030504030204" pitchFamily="34" charset="0"/>
              </a:rPr>
              <a:t> ili zadaci modeliranja</a:t>
            </a:r>
            <a:r>
              <a:rPr lang="en-US" dirty="0">
                <a:latin typeface="Arial Rounded MT Bold" panose="020F0704030504030204" pitchFamily="34" charset="0"/>
              </a:rPr>
              <a:t>), </a:t>
            </a:r>
            <a:r>
              <a:rPr lang="en-US" dirty="0" err="1">
                <a:latin typeface="Arial Rounded MT Bold" panose="020F0704030504030204" pitchFamily="34" charset="0"/>
              </a:rPr>
              <a:t>jer</a:t>
            </a:r>
            <a:r>
              <a:rPr lang="en-US" dirty="0">
                <a:latin typeface="Arial Rounded MT Bold" panose="020F0704030504030204" pitchFamily="34" charset="0"/>
              </a:rPr>
              <a:t> se u </a:t>
            </a:r>
            <a:r>
              <a:rPr lang="en-US" dirty="0" err="1">
                <a:latin typeface="Arial Rounded MT Bold" panose="020F0704030504030204" pitchFamily="34" charset="0"/>
              </a:rPr>
              <a:t>njima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često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radi</a:t>
            </a:r>
            <a:r>
              <a:rPr lang="en-US" dirty="0">
                <a:latin typeface="Arial Rounded MT Bold" panose="020F0704030504030204" pitchFamily="34" charset="0"/>
              </a:rPr>
              <a:t> o </a:t>
            </a:r>
            <a:r>
              <a:rPr lang="en-US" dirty="0" err="1">
                <a:latin typeface="Arial Rounded MT Bold" panose="020F0704030504030204" pitchFamily="34" charset="0"/>
              </a:rPr>
              <a:t>primeni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matematičkog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modela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na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stvarnu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ili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zamišljenu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situaciju</a:t>
            </a:r>
            <a:r>
              <a:rPr lang="en-US" dirty="0">
                <a:latin typeface="Arial Rounded MT Bold" panose="020F07040305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101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AA4BC-C413-CCBD-2473-ED97EE012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3" y="819150"/>
            <a:ext cx="10353762" cy="1257300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Arial Rounded MT Bold" panose="020F0704030504030204" pitchFamily="34" charset="0"/>
              </a:rPr>
              <a:t>6. </a:t>
            </a:r>
            <a:r>
              <a:rPr lang="en-US" sz="4800" b="1" dirty="0" err="1">
                <a:latin typeface="Arial Rounded MT Bold" panose="020F0704030504030204" pitchFamily="34" charset="0"/>
              </a:rPr>
              <a:t>Razlika</a:t>
            </a:r>
            <a:r>
              <a:rPr lang="en-US" sz="4800" b="1" dirty="0">
                <a:latin typeface="Arial Rounded MT Bold" panose="020F0704030504030204" pitchFamily="34" charset="0"/>
              </a:rPr>
              <a:t> </a:t>
            </a:r>
            <a:r>
              <a:rPr lang="en-US" sz="4800" b="1" dirty="0" err="1">
                <a:latin typeface="Arial Rounded MT Bold" panose="020F0704030504030204" pitchFamily="34" charset="0"/>
              </a:rPr>
              <a:t>između</a:t>
            </a:r>
            <a:r>
              <a:rPr lang="en-US" sz="4800" b="1" dirty="0">
                <a:latin typeface="Arial Rounded MT Bold" panose="020F0704030504030204" pitchFamily="34" charset="0"/>
              </a:rPr>
              <a:t> </a:t>
            </a:r>
            <a:r>
              <a:rPr lang="en-US" sz="4800" b="1" dirty="0" err="1">
                <a:latin typeface="Arial Rounded MT Bold" panose="020F0704030504030204" pitchFamily="34" charset="0"/>
              </a:rPr>
              <a:t>problemskih</a:t>
            </a:r>
            <a:r>
              <a:rPr lang="en-US" sz="4800" b="1" dirty="0">
                <a:latin typeface="Arial Rounded MT Bold" panose="020F0704030504030204" pitchFamily="34" charset="0"/>
              </a:rPr>
              <a:t> </a:t>
            </a:r>
            <a:r>
              <a:rPr lang="en-US" sz="4800" b="1" dirty="0" err="1">
                <a:latin typeface="Arial Rounded MT Bold" panose="020F0704030504030204" pitchFamily="34" charset="0"/>
              </a:rPr>
              <a:t>zadataka</a:t>
            </a:r>
            <a:r>
              <a:rPr lang="en-US" sz="4800" b="1" dirty="0">
                <a:latin typeface="Arial Rounded MT Bold" panose="020F0704030504030204" pitchFamily="34" charset="0"/>
              </a:rPr>
              <a:t> </a:t>
            </a:r>
            <a:r>
              <a:rPr lang="en-US" sz="4800" b="1" dirty="0" err="1">
                <a:latin typeface="Arial Rounded MT Bold" panose="020F0704030504030204" pitchFamily="34" charset="0"/>
              </a:rPr>
              <a:t>i</a:t>
            </a:r>
            <a:r>
              <a:rPr lang="en-US" sz="4800" b="1" dirty="0">
                <a:latin typeface="Arial Rounded MT Bold" panose="020F0704030504030204" pitchFamily="34" charset="0"/>
              </a:rPr>
              <a:t> </a:t>
            </a:r>
            <a:r>
              <a:rPr lang="en-US" sz="4800" b="1" dirty="0" err="1">
                <a:latin typeface="Arial Rounded MT Bold" panose="020F0704030504030204" pitchFamily="34" charset="0"/>
              </a:rPr>
              <a:t>problema</a:t>
            </a:r>
            <a:r>
              <a:rPr lang="en-US" sz="4800" b="1" dirty="0">
                <a:latin typeface="Arial Rounded MT Bold" panose="020F0704030504030204" pitchFamily="34" charset="0"/>
              </a:rPr>
              <a:t> </a:t>
            </a:r>
            <a:r>
              <a:rPr lang="en-US" sz="4800" b="1" dirty="0" err="1">
                <a:latin typeface="Arial Rounded MT Bold" panose="020F0704030504030204" pitchFamily="34" charset="0"/>
              </a:rPr>
              <a:t>modeliranja</a:t>
            </a:r>
            <a:br>
              <a:rPr lang="en-US" sz="4800" b="1" dirty="0">
                <a:latin typeface="Arial Rounded MT Bold" panose="020F0704030504030204" pitchFamily="34" charset="0"/>
              </a:rPr>
            </a:br>
            <a:endParaRPr lang="en-US" sz="48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B2095-88E6-F848-E7E7-38BFFF811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2324101"/>
            <a:ext cx="10353762" cy="3714749"/>
          </a:xfrm>
        </p:spPr>
        <p:txBody>
          <a:bodyPr>
            <a:normAutofit fontScale="92500" lnSpcReduction="10000"/>
          </a:bodyPr>
          <a:lstStyle/>
          <a:p>
            <a:r>
              <a:rPr lang="en-US" sz="2500" dirty="0">
                <a:latin typeface="Arial Rounded MT Bold" panose="020F0704030504030204" pitchFamily="34" charset="0"/>
              </a:rPr>
              <a:t>Autor se </a:t>
            </a:r>
            <a:r>
              <a:rPr lang="en-US" sz="2500" dirty="0" err="1">
                <a:latin typeface="Arial Rounded MT Bold" panose="020F0704030504030204" pitchFamily="34" charset="0"/>
              </a:rPr>
              <a:t>slaže</a:t>
            </a:r>
            <a:r>
              <a:rPr lang="en-US" sz="2500" dirty="0">
                <a:latin typeface="Arial Rounded MT Bold" panose="020F0704030504030204" pitchFamily="34" charset="0"/>
              </a:rPr>
              <a:t> </a:t>
            </a:r>
            <a:r>
              <a:rPr lang="en-US" sz="2500" dirty="0" err="1">
                <a:latin typeface="Arial Rounded MT Bold" panose="020F0704030504030204" pitchFamily="34" charset="0"/>
              </a:rPr>
              <a:t>sa</a:t>
            </a:r>
            <a:r>
              <a:rPr lang="en-US" sz="2500" dirty="0">
                <a:latin typeface="Arial Rounded MT Bold" panose="020F0704030504030204" pitchFamily="34" charset="0"/>
              </a:rPr>
              <a:t> </a:t>
            </a:r>
            <a:r>
              <a:rPr lang="en-US" sz="2500" dirty="0" err="1">
                <a:latin typeface="Arial Rounded MT Bold" panose="020F0704030504030204" pitchFamily="34" charset="0"/>
              </a:rPr>
              <a:t>stavom</a:t>
            </a:r>
            <a:r>
              <a:rPr lang="en-US" sz="2500" dirty="0">
                <a:latin typeface="Arial Rounded MT Bold" panose="020F0704030504030204" pitchFamily="34" charset="0"/>
              </a:rPr>
              <a:t> da </a:t>
            </a:r>
            <a:r>
              <a:rPr lang="en-US" sz="2500" dirty="0" err="1">
                <a:latin typeface="Arial Rounded MT Bold" panose="020F0704030504030204" pitchFamily="34" charset="0"/>
              </a:rPr>
              <a:t>problemi</a:t>
            </a:r>
            <a:r>
              <a:rPr lang="sr-Latn-RS" sz="2500" dirty="0">
                <a:latin typeface="Arial Rounded MT Bold" panose="020F0704030504030204" pitchFamily="34" charset="0"/>
              </a:rPr>
              <a:t> (zadaci)</a:t>
            </a:r>
            <a:r>
              <a:rPr lang="en-US" sz="2500" dirty="0">
                <a:latin typeface="Arial Rounded MT Bold" panose="020F0704030504030204" pitchFamily="34" charset="0"/>
              </a:rPr>
              <a:t> </a:t>
            </a:r>
            <a:r>
              <a:rPr lang="en-US" sz="2500" dirty="0" err="1">
                <a:latin typeface="Arial Rounded MT Bold" panose="020F0704030504030204" pitchFamily="34" charset="0"/>
              </a:rPr>
              <a:t>modeliranja</a:t>
            </a:r>
            <a:r>
              <a:rPr lang="en-US" sz="2500" dirty="0">
                <a:latin typeface="Arial Rounded MT Bold" panose="020F0704030504030204" pitchFamily="34" charset="0"/>
              </a:rPr>
              <a:t> </a:t>
            </a:r>
            <a:r>
              <a:rPr lang="en-US" sz="2500" dirty="0" err="1">
                <a:latin typeface="Arial Rounded MT Bold" panose="020F0704030504030204" pitchFamily="34" charset="0"/>
              </a:rPr>
              <a:t>mogu</a:t>
            </a:r>
            <a:r>
              <a:rPr lang="en-US" sz="2500" dirty="0">
                <a:latin typeface="Arial Rounded MT Bold" panose="020F0704030504030204" pitchFamily="34" charset="0"/>
              </a:rPr>
              <a:t> </a:t>
            </a:r>
            <a:r>
              <a:rPr lang="en-US" sz="2500" dirty="0" err="1">
                <a:latin typeface="Arial Rounded MT Bold" panose="020F0704030504030204" pitchFamily="34" charset="0"/>
              </a:rPr>
              <a:t>biti</a:t>
            </a:r>
            <a:r>
              <a:rPr lang="en-US" sz="2500" dirty="0">
                <a:latin typeface="Arial Rounded MT Bold" panose="020F0704030504030204" pitchFamily="34" charset="0"/>
              </a:rPr>
              <a:t> </a:t>
            </a:r>
            <a:r>
              <a:rPr lang="en-US" sz="2500" dirty="0" err="1">
                <a:latin typeface="Arial Rounded MT Bold" panose="020F0704030504030204" pitchFamily="34" charset="0"/>
              </a:rPr>
              <a:t>korisni</a:t>
            </a:r>
            <a:r>
              <a:rPr lang="en-US" sz="2500" dirty="0">
                <a:latin typeface="Arial Rounded MT Bold" panose="020F0704030504030204" pitchFamily="34" charset="0"/>
              </a:rPr>
              <a:t>, </a:t>
            </a:r>
            <a:r>
              <a:rPr lang="en-US" sz="2500" dirty="0" err="1">
                <a:latin typeface="Arial Rounded MT Bold" panose="020F0704030504030204" pitchFamily="34" charset="0"/>
              </a:rPr>
              <a:t>ali</a:t>
            </a:r>
            <a:r>
              <a:rPr lang="en-US" sz="2500" dirty="0">
                <a:latin typeface="Arial Rounded MT Bold" panose="020F0704030504030204" pitchFamily="34" charset="0"/>
              </a:rPr>
              <a:t> </a:t>
            </a:r>
            <a:r>
              <a:rPr lang="en-US" sz="2500" dirty="0" err="1">
                <a:latin typeface="Arial Rounded MT Bold" panose="020F0704030504030204" pitchFamily="34" charset="0"/>
              </a:rPr>
              <a:t>insistira</a:t>
            </a:r>
            <a:r>
              <a:rPr lang="en-US" sz="2500" dirty="0">
                <a:latin typeface="Arial Rounded MT Bold" panose="020F0704030504030204" pitchFamily="34" charset="0"/>
              </a:rPr>
              <a:t> </a:t>
            </a:r>
            <a:r>
              <a:rPr lang="en-US" sz="2500" dirty="0" err="1">
                <a:latin typeface="Arial Rounded MT Bold" panose="020F0704030504030204" pitchFamily="34" charset="0"/>
              </a:rPr>
              <a:t>na</a:t>
            </a:r>
            <a:r>
              <a:rPr lang="en-US" sz="2500" dirty="0">
                <a:latin typeface="Arial Rounded MT Bold" panose="020F0704030504030204" pitchFamily="34" charset="0"/>
              </a:rPr>
              <a:t> </a:t>
            </a:r>
            <a:r>
              <a:rPr lang="en-US" sz="2500" dirty="0" err="1">
                <a:latin typeface="Arial Rounded MT Bold" panose="020F0704030504030204" pitchFamily="34" charset="0"/>
              </a:rPr>
              <a:t>jasnoj</a:t>
            </a:r>
            <a:r>
              <a:rPr lang="en-US" sz="2500" dirty="0">
                <a:latin typeface="Arial Rounded MT Bold" panose="020F0704030504030204" pitchFamily="34" charset="0"/>
              </a:rPr>
              <a:t> </a:t>
            </a:r>
            <a:r>
              <a:rPr lang="en-US" sz="2500" dirty="0" err="1">
                <a:latin typeface="Arial Rounded MT Bold" panose="020F0704030504030204" pitchFamily="34" charset="0"/>
              </a:rPr>
              <a:t>razlici</a:t>
            </a:r>
            <a:r>
              <a:rPr lang="en-US" sz="2500" dirty="0">
                <a:latin typeface="Arial Rounded MT Bold" panose="020F0704030504030204" pitchFamily="34" charset="0"/>
              </a:rPr>
              <a:t> </a:t>
            </a:r>
            <a:r>
              <a:rPr lang="en-US" sz="2500" dirty="0" err="1">
                <a:latin typeface="Arial Rounded MT Bold" panose="020F0704030504030204" pitchFamily="34" charset="0"/>
              </a:rPr>
              <a:t>između</a:t>
            </a:r>
            <a:r>
              <a:rPr lang="en-US" sz="2500" dirty="0">
                <a:latin typeface="Arial Rounded MT Bold" panose="020F0704030504030204" pitchFamily="34" charset="0"/>
              </a:rPr>
              <a:t> "word problems" </a:t>
            </a:r>
            <a:r>
              <a:rPr lang="en-US" sz="2500" dirty="0" err="1">
                <a:latin typeface="Arial Rounded MT Bold" panose="020F0704030504030204" pitchFamily="34" charset="0"/>
              </a:rPr>
              <a:t>i</a:t>
            </a:r>
            <a:r>
              <a:rPr lang="en-US" sz="2500" dirty="0">
                <a:latin typeface="Arial Rounded MT Bold" panose="020F0704030504030204" pitchFamily="34" charset="0"/>
              </a:rPr>
              <a:t> "full-fledged modeling problems":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500" b="1" dirty="0">
                <a:latin typeface="Arial Rounded MT Bold" panose="020F0704030504030204" pitchFamily="34" charset="0"/>
              </a:rPr>
              <a:t>Word problem</a:t>
            </a:r>
            <a:r>
              <a:rPr lang="en-US" sz="2500" dirty="0">
                <a:latin typeface="Arial Rounded MT Bold" panose="020F0704030504030204" pitchFamily="34" charset="0"/>
              </a:rPr>
              <a:t>: </a:t>
            </a:r>
            <a:r>
              <a:rPr lang="en-US" sz="2500" dirty="0" err="1">
                <a:latin typeface="Arial Rounded MT Bold" panose="020F0704030504030204" pitchFamily="34" charset="0"/>
              </a:rPr>
              <a:t>Sastoji</a:t>
            </a:r>
            <a:r>
              <a:rPr lang="en-US" sz="2500" dirty="0">
                <a:latin typeface="Arial Rounded MT Bold" panose="020F0704030504030204" pitchFamily="34" charset="0"/>
              </a:rPr>
              <a:t> se od </a:t>
            </a:r>
            <a:r>
              <a:rPr lang="en-US" sz="2500" dirty="0" err="1">
                <a:latin typeface="Arial Rounded MT Bold" panose="020F0704030504030204" pitchFamily="34" charset="0"/>
              </a:rPr>
              <a:t>četiri</a:t>
            </a:r>
            <a:r>
              <a:rPr lang="en-US" sz="2500" dirty="0">
                <a:latin typeface="Arial Rounded MT Bold" panose="020F0704030504030204" pitchFamily="34" charset="0"/>
              </a:rPr>
              <a:t> faze: </a:t>
            </a:r>
            <a:r>
              <a:rPr lang="en-US" sz="2500" dirty="0" err="1">
                <a:latin typeface="Arial Rounded MT Bold" panose="020F0704030504030204" pitchFamily="34" charset="0"/>
              </a:rPr>
              <a:t>razumevanje</a:t>
            </a:r>
            <a:r>
              <a:rPr lang="en-US" sz="2500" dirty="0">
                <a:latin typeface="Arial Rounded MT Bold" panose="020F0704030504030204" pitchFamily="34" charset="0"/>
              </a:rPr>
              <a:t> </a:t>
            </a:r>
            <a:r>
              <a:rPr lang="en-US" sz="2500" dirty="0" err="1">
                <a:latin typeface="Arial Rounded MT Bold" panose="020F0704030504030204" pitchFamily="34" charset="0"/>
              </a:rPr>
              <a:t>zadatka</a:t>
            </a:r>
            <a:r>
              <a:rPr lang="en-US" sz="2500" dirty="0">
                <a:latin typeface="Arial Rounded MT Bold" panose="020F0704030504030204" pitchFamily="34" charset="0"/>
              </a:rPr>
              <a:t>, </a:t>
            </a:r>
            <a:r>
              <a:rPr lang="en-US" sz="2500" dirty="0" err="1">
                <a:latin typeface="Arial Rounded MT Bold" panose="020F0704030504030204" pitchFamily="34" charset="0"/>
              </a:rPr>
              <a:t>prepoznavanje</a:t>
            </a:r>
            <a:r>
              <a:rPr lang="en-US" sz="2500" dirty="0">
                <a:latin typeface="Arial Rounded MT Bold" panose="020F0704030504030204" pitchFamily="34" charset="0"/>
              </a:rPr>
              <a:t> </a:t>
            </a:r>
            <a:r>
              <a:rPr lang="en-US" sz="2500" dirty="0" err="1">
                <a:latin typeface="Arial Rounded MT Bold" panose="020F0704030504030204" pitchFamily="34" charset="0"/>
              </a:rPr>
              <a:t>matematičkog</a:t>
            </a:r>
            <a:r>
              <a:rPr lang="en-US" sz="2500" dirty="0">
                <a:latin typeface="Arial Rounded MT Bold" panose="020F0704030504030204" pitchFamily="34" charset="0"/>
              </a:rPr>
              <a:t> </a:t>
            </a:r>
            <a:r>
              <a:rPr lang="en-US" sz="2500" dirty="0" err="1">
                <a:latin typeface="Arial Rounded MT Bold" panose="020F0704030504030204" pitchFamily="34" charset="0"/>
              </a:rPr>
              <a:t>problema</a:t>
            </a:r>
            <a:r>
              <a:rPr lang="en-US" sz="2500" dirty="0">
                <a:latin typeface="Arial Rounded MT Bold" panose="020F0704030504030204" pitchFamily="34" charset="0"/>
              </a:rPr>
              <a:t>, </a:t>
            </a:r>
            <a:r>
              <a:rPr lang="en-US" sz="2500" dirty="0" err="1">
                <a:latin typeface="Arial Rounded MT Bold" panose="020F0704030504030204" pitchFamily="34" charset="0"/>
              </a:rPr>
              <a:t>rešavanje</a:t>
            </a:r>
            <a:r>
              <a:rPr lang="en-US" sz="2500" dirty="0">
                <a:latin typeface="Arial Rounded MT Bold" panose="020F0704030504030204" pitchFamily="34" charset="0"/>
              </a:rPr>
              <a:t> tog </a:t>
            </a:r>
            <a:r>
              <a:rPr lang="en-US" sz="2500" dirty="0" err="1">
                <a:latin typeface="Arial Rounded MT Bold" panose="020F0704030504030204" pitchFamily="34" charset="0"/>
              </a:rPr>
              <a:t>problema</a:t>
            </a:r>
            <a:r>
              <a:rPr lang="en-US" sz="2500" dirty="0">
                <a:latin typeface="Arial Rounded MT Bold" panose="020F0704030504030204" pitchFamily="34" charset="0"/>
              </a:rPr>
              <a:t> </a:t>
            </a:r>
            <a:r>
              <a:rPr lang="en-US" sz="2500" dirty="0" err="1">
                <a:latin typeface="Arial Rounded MT Bold" panose="020F0704030504030204" pitchFamily="34" charset="0"/>
              </a:rPr>
              <a:t>i</a:t>
            </a:r>
            <a:r>
              <a:rPr lang="en-US" sz="2500" dirty="0">
                <a:latin typeface="Arial Rounded MT Bold" panose="020F0704030504030204" pitchFamily="34" charset="0"/>
              </a:rPr>
              <a:t> </a:t>
            </a:r>
            <a:r>
              <a:rPr lang="en-US" sz="2500" dirty="0" err="1">
                <a:latin typeface="Arial Rounded MT Bold" panose="020F0704030504030204" pitchFamily="34" charset="0"/>
              </a:rPr>
              <a:t>iznošenje</a:t>
            </a:r>
            <a:r>
              <a:rPr lang="en-US" sz="2500" dirty="0">
                <a:latin typeface="Arial Rounded MT Bold" panose="020F0704030504030204" pitchFamily="34" charset="0"/>
              </a:rPr>
              <a:t> </a:t>
            </a:r>
            <a:r>
              <a:rPr lang="en-US" sz="2500" dirty="0" err="1">
                <a:latin typeface="Arial Rounded MT Bold" panose="020F0704030504030204" pitchFamily="34" charset="0"/>
              </a:rPr>
              <a:t>rešenja</a:t>
            </a:r>
            <a:r>
              <a:rPr lang="en-US" sz="2500" dirty="0">
                <a:latin typeface="Arial Rounded MT Bold" panose="020F07040305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500" b="1" dirty="0">
                <a:latin typeface="Arial Rounded MT Bold" panose="020F0704030504030204" pitchFamily="34" charset="0"/>
              </a:rPr>
              <a:t>Modeling problem</a:t>
            </a:r>
            <a:r>
              <a:rPr lang="en-US" sz="2500" dirty="0">
                <a:latin typeface="Arial Rounded MT Bold" panose="020F0704030504030204" pitchFamily="34" charset="0"/>
              </a:rPr>
              <a:t>: </a:t>
            </a:r>
            <a:r>
              <a:rPr lang="en-US" sz="2500" dirty="0" err="1">
                <a:latin typeface="Arial Rounded MT Bold" panose="020F0704030504030204" pitchFamily="34" charset="0"/>
              </a:rPr>
              <a:t>Obuhvata</a:t>
            </a:r>
            <a:r>
              <a:rPr lang="en-US" sz="2500" dirty="0">
                <a:latin typeface="Arial Rounded MT Bold" panose="020F0704030504030204" pitchFamily="34" charset="0"/>
              </a:rPr>
              <a:t> </a:t>
            </a:r>
            <a:r>
              <a:rPr lang="en-US" sz="2500" dirty="0" err="1">
                <a:latin typeface="Arial Rounded MT Bold" panose="020F0704030504030204" pitchFamily="34" charset="0"/>
              </a:rPr>
              <a:t>širi</a:t>
            </a:r>
            <a:r>
              <a:rPr lang="en-US" sz="2500" dirty="0">
                <a:latin typeface="Arial Rounded MT Bold" panose="020F0704030504030204" pitchFamily="34" charset="0"/>
              </a:rPr>
              <a:t> </a:t>
            </a:r>
            <a:r>
              <a:rPr lang="en-US" sz="2500" dirty="0" err="1">
                <a:latin typeface="Arial Rounded MT Bold" panose="020F0704030504030204" pitchFamily="34" charset="0"/>
              </a:rPr>
              <a:t>ciklus</a:t>
            </a:r>
            <a:r>
              <a:rPr lang="en-US" sz="2500" dirty="0">
                <a:latin typeface="Arial Rounded MT Bold" panose="020F0704030504030204" pitchFamily="34" charset="0"/>
              </a:rPr>
              <a:t>, </a:t>
            </a:r>
            <a:r>
              <a:rPr lang="en-US" sz="2500" dirty="0" err="1">
                <a:latin typeface="Arial Rounded MT Bold" panose="020F0704030504030204" pitchFamily="34" charset="0"/>
              </a:rPr>
              <a:t>uključujući</a:t>
            </a:r>
            <a:r>
              <a:rPr lang="en-US" sz="2500" dirty="0">
                <a:latin typeface="Arial Rounded MT Bold" panose="020F0704030504030204" pitchFamily="34" charset="0"/>
              </a:rPr>
              <a:t> </a:t>
            </a:r>
            <a:r>
              <a:rPr lang="sr-Latn-RS" sz="2500" dirty="0">
                <a:latin typeface="Arial Rounded MT Bold" panose="020F0704030504030204" pitchFamily="34" charset="0"/>
              </a:rPr>
              <a:t>sve </a:t>
            </a:r>
            <a:r>
              <a:rPr lang="en-US" sz="2500" dirty="0">
                <a:latin typeface="Arial Rounded MT Bold" panose="020F0704030504030204" pitchFamily="34" charset="0"/>
              </a:rPr>
              <a:t>faze </a:t>
            </a:r>
            <a:r>
              <a:rPr lang="sr-Latn-RS" sz="2500" dirty="0">
                <a:latin typeface="Arial Rounded MT Bold" panose="020F0704030504030204" pitchFamily="34" charset="0"/>
              </a:rPr>
              <a:t>ciklusa modeliranja (</a:t>
            </a:r>
            <a:r>
              <a:rPr lang="en-US" sz="2500" dirty="0" err="1">
                <a:latin typeface="Arial Rounded MT Bold" panose="020F0704030504030204" pitchFamily="34" charset="0"/>
              </a:rPr>
              <a:t>poput</a:t>
            </a:r>
            <a:r>
              <a:rPr lang="en-US" sz="2500" dirty="0">
                <a:latin typeface="Arial Rounded MT Bold" panose="020F0704030504030204" pitchFamily="34" charset="0"/>
              </a:rPr>
              <a:t> </a:t>
            </a:r>
            <a:r>
              <a:rPr lang="en-US" sz="2500" i="1" dirty="0">
                <a:latin typeface="Arial Rounded MT Bold" panose="020F0704030504030204" pitchFamily="34" charset="0"/>
              </a:rPr>
              <a:t>pre-</a:t>
            </a:r>
            <a:r>
              <a:rPr lang="en-US" sz="2500" i="1" dirty="0" err="1">
                <a:latin typeface="Arial Rounded MT Bold" panose="020F0704030504030204" pitchFamily="34" charset="0"/>
              </a:rPr>
              <a:t>mathematisation</a:t>
            </a:r>
            <a:r>
              <a:rPr lang="en-US" sz="2500" dirty="0">
                <a:latin typeface="Arial Rounded MT Bold" panose="020F0704030504030204" pitchFamily="34" charset="0"/>
              </a:rPr>
              <a:t> (</a:t>
            </a:r>
            <a:r>
              <a:rPr lang="en-US" sz="2500" dirty="0" err="1">
                <a:latin typeface="Arial Rounded MT Bold" panose="020F0704030504030204" pitchFamily="34" charset="0"/>
              </a:rPr>
              <a:t>priprema</a:t>
            </a:r>
            <a:r>
              <a:rPr lang="en-US" sz="2500" dirty="0">
                <a:latin typeface="Arial Rounded MT Bold" panose="020F0704030504030204" pitchFamily="34" charset="0"/>
              </a:rPr>
              <a:t> za </a:t>
            </a:r>
            <a:r>
              <a:rPr lang="en-US" sz="2500" dirty="0" err="1">
                <a:latin typeface="Arial Rounded MT Bold" panose="020F0704030504030204" pitchFamily="34" charset="0"/>
              </a:rPr>
              <a:t>matematičko</a:t>
            </a:r>
            <a:r>
              <a:rPr lang="en-US" sz="2500" dirty="0">
                <a:latin typeface="Arial Rounded MT Bold" panose="020F0704030504030204" pitchFamily="34" charset="0"/>
              </a:rPr>
              <a:t> </a:t>
            </a:r>
            <a:r>
              <a:rPr lang="en-US" sz="2500" dirty="0" err="1">
                <a:latin typeface="Arial Rounded MT Bold" panose="020F0704030504030204" pitchFamily="34" charset="0"/>
              </a:rPr>
              <a:t>modeliranje</a:t>
            </a:r>
            <a:r>
              <a:rPr lang="en-US" sz="2500" dirty="0">
                <a:latin typeface="Arial Rounded MT Bold" panose="020F0704030504030204" pitchFamily="34" charset="0"/>
              </a:rPr>
              <a:t>)</a:t>
            </a:r>
            <a:r>
              <a:rPr lang="sr-Latn-RS" sz="2500" dirty="0">
                <a:latin typeface="Arial Rounded MT Bold" panose="020F0704030504030204" pitchFamily="34" charset="0"/>
              </a:rPr>
              <a:t> , </a:t>
            </a:r>
            <a:r>
              <a:rPr lang="en-US" sz="2500" dirty="0" err="1">
                <a:latin typeface="Arial Rounded MT Bold" panose="020F0704030504030204" pitchFamily="34" charset="0"/>
              </a:rPr>
              <a:t>validacije</a:t>
            </a:r>
            <a:r>
              <a:rPr lang="en-US" sz="2500" dirty="0">
                <a:latin typeface="Arial Rounded MT Bold" panose="020F0704030504030204" pitchFamily="34" charset="0"/>
              </a:rPr>
              <a:t> </a:t>
            </a:r>
            <a:r>
              <a:rPr lang="en-US" sz="2500" dirty="0" err="1">
                <a:latin typeface="Arial Rounded MT Bold" panose="020F0704030504030204" pitchFamily="34" charset="0"/>
              </a:rPr>
              <a:t>modela</a:t>
            </a:r>
            <a:r>
              <a:rPr lang="en-US" sz="2500" dirty="0">
                <a:latin typeface="Arial Rounded MT Bold" panose="020F0704030504030204" pitchFamily="34" charset="0"/>
              </a:rPr>
              <a:t> </a:t>
            </a:r>
            <a:r>
              <a:rPr lang="sr-Latn-RS" sz="2500" dirty="0">
                <a:latin typeface="Arial Rounded MT Bold" panose="020F0704030504030204" pitchFamily="34" charset="0"/>
              </a:rPr>
              <a:t>, </a:t>
            </a:r>
            <a:r>
              <a:rPr lang="en-US" sz="2500" dirty="0" err="1">
                <a:latin typeface="Arial Rounded MT Bold" panose="020F0704030504030204" pitchFamily="34" charset="0"/>
              </a:rPr>
              <a:t>evaluacije</a:t>
            </a:r>
            <a:r>
              <a:rPr lang="en-US" sz="2500" dirty="0">
                <a:latin typeface="Arial Rounded MT Bold" panose="020F0704030504030204" pitchFamily="34" charset="0"/>
              </a:rPr>
              <a:t> </a:t>
            </a:r>
            <a:r>
              <a:rPr lang="en-US" sz="2500" dirty="0" err="1">
                <a:latin typeface="Arial Rounded MT Bold" panose="020F0704030504030204" pitchFamily="34" charset="0"/>
              </a:rPr>
              <a:t>celokupnog</a:t>
            </a:r>
            <a:r>
              <a:rPr lang="en-US" sz="2500" dirty="0">
                <a:latin typeface="Arial Rounded MT Bold" panose="020F0704030504030204" pitchFamily="34" charset="0"/>
              </a:rPr>
              <a:t> </a:t>
            </a:r>
            <a:r>
              <a:rPr lang="en-US" sz="2500" dirty="0" err="1">
                <a:latin typeface="Arial Rounded MT Bold" panose="020F0704030504030204" pitchFamily="34" charset="0"/>
              </a:rPr>
              <a:t>modela</a:t>
            </a:r>
            <a:r>
              <a:rPr lang="sr-Latn-RS" sz="2500" dirty="0">
                <a:latin typeface="Arial Rounded MT Bold" panose="020F0704030504030204" pitchFamily="34" charset="0"/>
              </a:rPr>
              <a:t>)</a:t>
            </a:r>
            <a:r>
              <a:rPr lang="en-US" sz="2500" dirty="0">
                <a:latin typeface="Arial Rounded MT Bold" panose="020F070403050403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921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29AEA-91C4-8A9B-BB76-1F670C619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800" dirty="0">
                <a:latin typeface="Arial Rounded MT Bold" panose="020F0704030504030204" pitchFamily="34" charset="0"/>
              </a:rPr>
              <a:t>Zaključak</a:t>
            </a:r>
            <a:endParaRPr lang="en-US" sz="48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19013-200C-5EE2-606A-1E2E4338F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847975"/>
            <a:ext cx="10353762" cy="3714749"/>
          </a:xfrm>
        </p:spPr>
        <p:txBody>
          <a:bodyPr>
            <a:normAutofit/>
          </a:bodyPr>
          <a:lstStyle/>
          <a:p>
            <a:pPr algn="just"/>
            <a:r>
              <a:rPr lang="sr-Latn-RS" sz="2800" dirty="0">
                <a:latin typeface="Arial Rounded MT Bold" panose="020F0704030504030204" pitchFamily="34" charset="0"/>
              </a:rPr>
              <a:t>Dok </a:t>
            </a:r>
            <a:r>
              <a:rPr lang="en-US" sz="2800" dirty="0" err="1">
                <a:latin typeface="Arial Rounded MT Bold" panose="020F0704030504030204" pitchFamily="34" charset="0"/>
              </a:rPr>
              <a:t>su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sr-Latn-RS" sz="2800" dirty="0">
                <a:latin typeface="Arial Rounded MT Bold" panose="020F0704030504030204" pitchFamily="34" charset="0"/>
              </a:rPr>
              <a:t>tekstualni </a:t>
            </a:r>
            <a:r>
              <a:rPr lang="en-US" sz="2800" dirty="0" err="1">
                <a:latin typeface="Arial Rounded MT Bold" panose="020F0704030504030204" pitchFamily="34" charset="0"/>
              </a:rPr>
              <a:t>zadaci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korisni</a:t>
            </a:r>
            <a:r>
              <a:rPr lang="en-US" sz="2800" dirty="0">
                <a:latin typeface="Arial Rounded MT Bold" panose="020F0704030504030204" pitchFamily="34" charset="0"/>
              </a:rPr>
              <a:t> u </a:t>
            </a:r>
            <a:r>
              <a:rPr lang="en-US" sz="2800" dirty="0" err="1">
                <a:latin typeface="Arial Rounded MT Bold" panose="020F0704030504030204" pitchFamily="34" charset="0"/>
              </a:rPr>
              <a:t>obrazovanju</a:t>
            </a:r>
            <a:r>
              <a:rPr lang="en-US" sz="2800" dirty="0">
                <a:latin typeface="Arial Rounded MT Bold" panose="020F0704030504030204" pitchFamily="34" charset="0"/>
              </a:rPr>
              <a:t>, oni se </a:t>
            </a:r>
            <a:r>
              <a:rPr lang="en-US" sz="2800" dirty="0" err="1">
                <a:latin typeface="Arial Rounded MT Bold" panose="020F0704030504030204" pitchFamily="34" charset="0"/>
              </a:rPr>
              <a:t>razlikuju</a:t>
            </a:r>
            <a:r>
              <a:rPr lang="en-US" sz="2800" dirty="0">
                <a:latin typeface="Arial Rounded MT Bold" panose="020F0704030504030204" pitchFamily="34" charset="0"/>
              </a:rPr>
              <a:t> od </a:t>
            </a:r>
            <a:r>
              <a:rPr lang="en-US" sz="2800" dirty="0" err="1">
                <a:latin typeface="Arial Rounded MT Bold" panose="020F0704030504030204" pitchFamily="34" charset="0"/>
              </a:rPr>
              <a:t>složenijih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problema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modeliranja</a:t>
            </a:r>
            <a:r>
              <a:rPr lang="en-US" sz="2800" dirty="0">
                <a:latin typeface="Arial Rounded MT Bold" panose="020F0704030504030204" pitchFamily="34" charset="0"/>
              </a:rPr>
              <a:t> koji </a:t>
            </a:r>
            <a:r>
              <a:rPr lang="en-US" sz="2800" dirty="0" err="1">
                <a:latin typeface="Arial Rounded MT Bold" panose="020F0704030504030204" pitchFamily="34" charset="0"/>
              </a:rPr>
              <a:t>obuhvataju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širi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skup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aktivnosti</a:t>
            </a:r>
            <a:r>
              <a:rPr lang="en-US" sz="2800" dirty="0">
                <a:latin typeface="Arial Rounded MT Bold" panose="020F0704030504030204" pitchFamily="34" charset="0"/>
              </a:rPr>
              <a:t>, od </a:t>
            </a:r>
            <a:r>
              <a:rPr lang="en-US" sz="2800" dirty="0" err="1">
                <a:latin typeface="Arial Rounded MT Bold" panose="020F0704030504030204" pitchFamily="34" charset="0"/>
              </a:rPr>
              <a:t>inicijalnog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prepoznavanja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problema</a:t>
            </a:r>
            <a:r>
              <a:rPr lang="en-US" sz="2800" dirty="0">
                <a:latin typeface="Arial Rounded MT Bold" panose="020F0704030504030204" pitchFamily="34" charset="0"/>
              </a:rPr>
              <a:t> do </a:t>
            </a:r>
            <a:r>
              <a:rPr lang="en-US" sz="2800" dirty="0" err="1">
                <a:latin typeface="Arial Rounded MT Bold" panose="020F0704030504030204" pitchFamily="34" charset="0"/>
              </a:rPr>
              <a:t>validacije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konačnog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rešenja</a:t>
            </a:r>
            <a:r>
              <a:rPr lang="en-US" sz="2800" dirty="0">
                <a:latin typeface="Arial Rounded MT Bold" panose="020F07040305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3324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6213F-AD7D-0727-C9F2-7EAB13EE0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dirty="0"/>
              <a:t>Literatura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6B93A-ACD4-B244-BF56-BD487F286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sr-Latn-RS" dirty="0"/>
              <a:t>,,</a:t>
            </a:r>
            <a:r>
              <a:rPr lang="en-US" dirty="0"/>
              <a:t>The Learning and Teaching of Mathematical Modelling</a:t>
            </a:r>
            <a:r>
              <a:rPr lang="sr-Latn-RS" dirty="0"/>
              <a:t>“</a:t>
            </a:r>
            <a:r>
              <a:rPr lang="en-US" dirty="0"/>
              <a:t> </a:t>
            </a:r>
            <a:r>
              <a:rPr lang="en-US" dirty="0" err="1"/>
              <a:t>Mogens</a:t>
            </a:r>
            <a:r>
              <a:rPr lang="en-US" dirty="0"/>
              <a:t> </a:t>
            </a:r>
            <a:r>
              <a:rPr lang="en-US" dirty="0" err="1"/>
              <a:t>Niss</a:t>
            </a:r>
            <a:r>
              <a:rPr lang="en-US" dirty="0"/>
              <a:t> and Werner Blum</a:t>
            </a:r>
            <a:r>
              <a:rPr lang="sr-Latn-RS" dirty="0"/>
              <a:t> (2.9 Word problems)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2599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{BEF1B600-24FB-4C7A-A3AE-A57797B922AA}tf55705232_win32</Template>
  <TotalTime>155</TotalTime>
  <Words>697</Words>
  <Application>Microsoft Office PowerPoint</Application>
  <PresentationFormat>Widescreen</PresentationFormat>
  <Paragraphs>36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Rounded MT Bold</vt:lpstr>
      <vt:lpstr>Calibri</vt:lpstr>
      <vt:lpstr>Goudy Old Style</vt:lpstr>
      <vt:lpstr>Wingdings 2</vt:lpstr>
      <vt:lpstr>SlateVTI</vt:lpstr>
      <vt:lpstr>Tekstualni zadaci</vt:lpstr>
      <vt:lpstr>PowerPoint Presentation</vt:lpstr>
      <vt:lpstr>2. Proširena definicija problema</vt:lpstr>
      <vt:lpstr>3. Spektar tekstualnih zadataka </vt:lpstr>
      <vt:lpstr>4. Realnost konteksta </vt:lpstr>
      <vt:lpstr>5. Istraživanja i stavovi o tekstualnim zadacima</vt:lpstr>
      <vt:lpstr>6. Razlika između problemskih zadataka i problema modeliranja </vt:lpstr>
      <vt:lpstr>Zaključak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Katarina Stosic</dc:creator>
  <cp:lastModifiedBy>Katarina Stosic</cp:lastModifiedBy>
  <cp:revision>1</cp:revision>
  <dcterms:created xsi:type="dcterms:W3CDTF">2024-11-11T11:15:25Z</dcterms:created>
  <dcterms:modified xsi:type="dcterms:W3CDTF">2024-11-11T13:50:56Z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