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38180CB-602A-4860-B6BB-BDF704F94BA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418AE39-D274-4B98-8D6A-9CDFC482FAF2}" type="datetimeFigureOut">
              <a:rPr lang="sr-Latn-RS" smtClean="0"/>
              <a:t>30.11.2024.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9913" y="5589240"/>
            <a:ext cx="3799696" cy="625624"/>
          </a:xfrm>
        </p:spPr>
        <p:txBody>
          <a:bodyPr/>
          <a:lstStyle/>
          <a:p>
            <a:r>
              <a:rPr lang="sr-Cyrl-RS" dirty="0"/>
              <a:t>Даница Стевановић 16/2020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624"/>
            <a:ext cx="1714500" cy="17145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755576" y="1628800"/>
            <a:ext cx="6192688" cy="24482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600" spc="-100" dirty="0">
                <a:solidFill>
                  <a:srgbClr val="67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+mj-cs"/>
              </a:rPr>
              <a:t>Проблем  светионика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242887"/>
            <a:ext cx="6172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/>
              <a:t>Предмет: Моделирање у настави математике</a:t>
            </a:r>
            <a:endParaRPr lang="sr-Latn-R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034968"/>
            <a:ext cx="344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Проф. Др Слађана Димитријевић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2110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Закључне напомене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Овај проблем илуструје како математичко моделирање захтева примену реалног знања (нпр. сферни облик Земље).</a:t>
            </a:r>
          </a:p>
          <a:p>
            <a:r>
              <a:rPr lang="ru-RU" dirty="0"/>
              <a:t>Студенти често грешком користе модел троугла са равном Земљом, што не одражава реалност, јер закривљеност Земље ограничава видљивост.</a:t>
            </a:r>
          </a:p>
          <a:p>
            <a:r>
              <a:rPr lang="ru-RU" dirty="0"/>
              <a:t>Овај пример показује како се постојећи модели могу проширити за сложеније ситуације (од једног троугла ка два) .</a:t>
            </a:r>
          </a:p>
        </p:txBody>
      </p:sp>
    </p:spTree>
    <p:extLst>
      <p:ext uri="{BB962C8B-B14F-4D97-AF65-F5344CB8AC3E}">
        <p14:creationId xmlns:p14="http://schemas.microsoft.com/office/powerpoint/2010/main" val="68475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 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,,The Learning and Teaching of Mathematical </a:t>
            </a:r>
            <a:r>
              <a:rPr lang="en-US" sz="1800" dirty="0" err="1"/>
              <a:t>Modelling</a:t>
            </a:r>
            <a:r>
              <a:rPr lang="en-US" sz="1800" dirty="0"/>
              <a:t> “ </a:t>
            </a:r>
            <a:r>
              <a:rPr lang="en-US" sz="1800" dirty="0" err="1"/>
              <a:t>Mogens</a:t>
            </a:r>
            <a:r>
              <a:rPr lang="en-US" sz="1800" dirty="0"/>
              <a:t> </a:t>
            </a:r>
            <a:r>
              <a:rPr lang="en-US" sz="1800" dirty="0" err="1"/>
              <a:t>Niss</a:t>
            </a:r>
            <a:r>
              <a:rPr lang="en-US" sz="1800" dirty="0"/>
              <a:t> and Werner Blum(the lighthouse problem)</a:t>
            </a:r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346798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Опис проблема: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28192"/>
            <a:ext cx="6347048" cy="16847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Светионци су у прошлости упозоравали бродове да се приближавају обали. Пример овог проблема је </a:t>
            </a:r>
            <a:r>
              <a:rPr lang="ru-RU" b="1" dirty="0"/>
              <a:t>светионик </a:t>
            </a:r>
            <a:r>
              <a:rPr lang="pt-BR" b="1" dirty="0"/>
              <a:t>Faro do Cabo de São Vicente</a:t>
            </a:r>
            <a:r>
              <a:rPr lang="sr-Cyrl-RS" dirty="0"/>
              <a:t> </a:t>
            </a:r>
            <a:r>
              <a:rPr lang="ru-RU" dirty="0"/>
              <a:t>на јужној обали Португала, </a:t>
            </a:r>
            <a:r>
              <a:rPr lang="ru-RU" dirty="0">
                <a:solidFill>
                  <a:srgbClr val="C00000"/>
                </a:solidFill>
              </a:rPr>
              <a:t>висок 28 метара</a:t>
            </a:r>
            <a:r>
              <a:rPr lang="ru-RU" dirty="0"/>
              <a:t>, а смештен на стени, тако да је светло светионка укупно </a:t>
            </a:r>
            <a:r>
              <a:rPr lang="ru-RU" dirty="0">
                <a:solidFill>
                  <a:srgbClr val="C00000"/>
                </a:solidFill>
              </a:rPr>
              <a:t>86 метара изнад нивоа мора</a:t>
            </a:r>
            <a:r>
              <a:rPr lang="ru-RU" dirty="0"/>
              <a:t>.</a:t>
            </a: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49685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3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2818656" cy="2866330"/>
          </a:xfrm>
        </p:spPr>
        <p:txBody>
          <a:bodyPr/>
          <a:lstStyle/>
          <a:p>
            <a:r>
              <a:rPr lang="ru-RU" sz="2000" b="1" dirty="0"/>
              <a:t>Питање:</a:t>
            </a:r>
            <a:br>
              <a:rPr lang="ru-RU" sz="2000" dirty="0"/>
            </a:br>
            <a:r>
              <a:rPr lang="ru-RU" sz="2000" dirty="0"/>
              <a:t>Колико је далеко брод од светионика  када  посада на броду први пут угледа светло  светионика?</a:t>
            </a:r>
            <a:endParaRPr lang="sr-Latn-R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4836876" cy="4800600"/>
          </a:xfrm>
        </p:spPr>
      </p:pic>
    </p:spTree>
    <p:extLst>
      <p:ext uri="{BB962C8B-B14F-4D97-AF65-F5344CB8AC3E}">
        <p14:creationId xmlns:p14="http://schemas.microsoft.com/office/powerpoint/2010/main" val="307770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Приступ решењу</a:t>
            </a:r>
            <a:r>
              <a:rPr lang="sr-Latn-R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3034680" cy="4772000"/>
              </a:xfrm>
            </p:spPr>
            <p:txBody>
              <a:bodyPr/>
              <a:lstStyle/>
              <a:p>
                <a:r>
                  <a:rPr lang="ru-RU" dirty="0"/>
                  <a:t>Формула за удаљеност видљивости је</a:t>
                </a:r>
                <a:r>
                  <a:rPr lang="en-US" dirty="0"/>
                  <a:t>:</a:t>
                </a:r>
                <a:r>
                  <a:rPr lang="sr-Cyrl-RS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𝑑</m:t>
                    </m:r>
                    <m:r>
                      <a:rPr lang="en-US" sz="1800" i="1">
                        <a:latin typeface="Cambria Math"/>
                      </a:rPr>
                      <m:t>=3,57∗</m:t>
                    </m:r>
                    <m:rad>
                      <m:radPr>
                        <m:degHide m:val="on"/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/>
                          </a:rPr>
                          <m:t>𝐻</m:t>
                        </m:r>
                      </m:e>
                    </m:rad>
                  </m:oMath>
                </a14:m>
                <a:endParaRPr lang="sr-Cyrl-RS" sz="1800" dirty="0"/>
              </a:p>
              <a:p>
                <a:endParaRPr lang="sr-Cyrl-RS" sz="1800" dirty="0"/>
              </a:p>
              <a:p>
                <a:r>
                  <a:rPr lang="sr-Cyrl-RS" sz="1800" dirty="0"/>
                  <a:t>Удаљеност од светионика до </a:t>
                </a:r>
                <a:r>
                  <a:rPr lang="sr-Cyrl-RS" sz="1800" dirty="0">
                    <a:solidFill>
                      <a:srgbClr val="FF0000"/>
                    </a:solidFill>
                  </a:rPr>
                  <a:t>хоризонта</a:t>
                </a:r>
                <a:r>
                  <a:rPr lang="sr-Cyrl-RS" sz="1800" dirty="0"/>
                  <a:t> је онда 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𝒅</m:t>
                      </m:r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sr-Cyrl-RS" sz="1800" b="1" i="1" smtClean="0">
                          <a:latin typeface="Cambria Math"/>
                        </a:rPr>
                        <m:t>𝟑</m:t>
                      </m:r>
                      <m:r>
                        <a:rPr lang="sr-Cyrl-RS" sz="1800" b="1" i="1" smtClean="0">
                          <a:latin typeface="Cambria Math"/>
                        </a:rPr>
                        <m:t>,</m:t>
                      </m:r>
                      <m:r>
                        <a:rPr lang="sr-Cyrl-RS" sz="1800" b="1" i="1" smtClean="0">
                          <a:latin typeface="Cambria Math"/>
                        </a:rPr>
                        <m:t>𝟓𝟕</m:t>
                      </m:r>
                      <m:r>
                        <a:rPr lang="sr-Cyrl-RS" sz="1800" b="1" i="1" smtClean="0">
                          <a:latin typeface="Cambria Math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sr-Cyrl-RS" sz="1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sr-Cyrl-RS" sz="1800" b="1" i="1" smtClean="0">
                              <a:latin typeface="Cambria Math"/>
                              <a:ea typeface="Cambria Math"/>
                            </a:rPr>
                            <m:t>𝟖𝟔</m:t>
                          </m:r>
                        </m:e>
                      </m:rad>
                      <m:r>
                        <a:rPr lang="sr-Cyrl-RS" sz="18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sr-Cyrl-RS" sz="1800" b="1" i="1" smtClean="0">
                          <a:latin typeface="Cambria Math"/>
                          <a:ea typeface="Cambria Math"/>
                        </a:rPr>
                        <m:t>𝟑𝟑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𝒌𝒎</m:t>
                      </m:r>
                    </m:oMath>
                  </m:oMathPara>
                </a14:m>
                <a:endParaRPr lang="en-US" sz="1800" b="1" dirty="0"/>
              </a:p>
              <a:p>
                <a:pPr marL="114300" indent="0">
                  <a:buNone/>
                </a:pPr>
                <a:endParaRPr lang="sr-Cyrl-RS" sz="1800" b="1" dirty="0"/>
              </a:p>
              <a:p>
                <a:pPr marL="114300" indent="0">
                  <a:buNone/>
                </a:pPr>
                <a:r>
                  <a:rPr lang="sr-Cyrl-RS" sz="1800" dirty="0"/>
                  <a:t>Али ми посматрамо човека који је 15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sr-Cyrl-RS" sz="1800" b="1" dirty="0"/>
                  <a:t> </a:t>
                </a:r>
                <a:r>
                  <a:rPr lang="sr-Cyrl-RS" sz="1800" dirty="0"/>
                  <a:t>изнад нивоа мора, па нам се ово своди на проблем са Ајфеловим торњем.</a:t>
                </a:r>
                <a:endParaRPr lang="en-US" sz="1800" b="1" dirty="0"/>
              </a:p>
              <a:p>
                <a:pPr marL="114300" indent="0">
                  <a:buNone/>
                </a:pPr>
                <a:endParaRPr lang="sr-Cyrl-RS" sz="1800" dirty="0"/>
              </a:p>
              <a:p>
                <a:pPr marL="114300" indent="0">
                  <a:buNone/>
                </a:pPr>
                <a:endParaRPr lang="sr-Latn-RS" sz="1800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3034680" cy="4772000"/>
              </a:xfrm>
              <a:blipFill rotWithShape="1">
                <a:blip r:embed="rId2"/>
                <a:stretch>
                  <a:fillRect t="-766" r="-100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0808"/>
            <a:ext cx="4869160" cy="450912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 rot="10800000">
            <a:off x="3779912" y="3717032"/>
            <a:ext cx="576064" cy="144016"/>
          </a:xfrm>
          <a:prstGeom prst="trapezoi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23928" y="335699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/>
        </p:nvSpPr>
        <p:spPr>
          <a:xfrm rot="2093373">
            <a:off x="3844464" y="3383030"/>
            <a:ext cx="158925" cy="2160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Flowchart: Sort 10"/>
          <p:cNvSpPr/>
          <p:nvPr/>
        </p:nvSpPr>
        <p:spPr>
          <a:xfrm>
            <a:off x="4067944" y="3573016"/>
            <a:ext cx="72008" cy="144016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03948" y="2996952"/>
            <a:ext cx="3636404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8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Постављање модела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Светионик је висине 86 метара</a:t>
            </a:r>
          </a:p>
          <a:p>
            <a:r>
              <a:rPr lang="sr-Cyrl-RS" dirty="0"/>
              <a:t>Земља је сфера </a:t>
            </a:r>
          </a:p>
          <a:p>
            <a:r>
              <a:rPr lang="ru-RU" dirty="0"/>
              <a:t>Брод се не посматра као тачка на води, већ се узима висина човека на броду од 15 метара изнад нивоа мора.</a:t>
            </a:r>
          </a:p>
          <a:p>
            <a:endParaRPr lang="ru-RU" dirty="0"/>
          </a:p>
          <a:p>
            <a:r>
              <a:rPr lang="ru-RU" dirty="0"/>
              <a:t>Временски услови су повољни и нема таласа</a:t>
            </a:r>
          </a:p>
        </p:txBody>
      </p:sp>
    </p:spTree>
    <p:extLst>
      <p:ext uri="{BB962C8B-B14F-4D97-AF65-F5344CB8AC3E}">
        <p14:creationId xmlns:p14="http://schemas.microsoft.com/office/powerpoint/2010/main" val="84944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7620000" cy="4800600"/>
          </a:xfrm>
        </p:spPr>
        <p:txBody>
          <a:bodyPr/>
          <a:lstStyle/>
          <a:p>
            <a:r>
              <a:rPr lang="ru-RU" dirty="0"/>
              <a:t>Користе се два суседна правоугла троугла са заједничком тангентом:</a:t>
            </a:r>
          </a:p>
          <a:p>
            <a:r>
              <a:rPr lang="ru-RU" dirty="0"/>
              <a:t>H- висина светионка (86 м),</a:t>
            </a:r>
          </a:p>
          <a:p>
            <a:r>
              <a:rPr lang="ru-RU" dirty="0"/>
              <a:t>h- висина посматрача на броду (15 м),</a:t>
            </a:r>
          </a:p>
          <a:p>
            <a:r>
              <a:rPr lang="ru-RU" dirty="0"/>
              <a:t>S- удаљеност од светионка до хоризонта,</a:t>
            </a:r>
          </a:p>
          <a:p>
            <a:r>
              <a:rPr lang="en-US" dirty="0"/>
              <a:t>s</a:t>
            </a:r>
            <a:r>
              <a:rPr lang="ru-RU" dirty="0"/>
              <a:t> - удаљеност од брода до истог хоризонта.</a:t>
            </a:r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1462533" y="2492896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>
                <a:solidFill>
                  <a:srgbClr val="002060"/>
                </a:solidFill>
              </a:rPr>
              <a:t>светионик</a:t>
            </a:r>
            <a:endParaRPr lang="sr-Latn-RS" i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04912"/>
            <a:ext cx="4435224" cy="4054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8224" y="580526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>
                <a:solidFill>
                  <a:srgbClr val="002060"/>
                </a:solidFill>
              </a:rPr>
              <a:t>брод</a:t>
            </a:r>
            <a:endParaRPr lang="sr-Latn-RS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3212976"/>
                <a:ext cx="18722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dirty="0">
                    <a:solidFill>
                      <a:srgbClr val="002060"/>
                    </a:solidFill>
                  </a:rPr>
                  <a:t>Полупречник планете Земље је </a:t>
                </a:r>
                <a:r>
                  <a:rPr lang="en-US" dirty="0">
                    <a:solidFill>
                      <a:srgbClr val="C00000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sr-Cyrl-RS" dirty="0">
                    <a:solidFill>
                      <a:srgbClr val="C00000"/>
                    </a:solidFill>
                  </a:rPr>
                  <a:t>6371км</a:t>
                </a:r>
                <a:endParaRPr lang="sr-Latn-R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12976"/>
                <a:ext cx="1872208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932" t="-3289" b="-92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68145" y="328498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Раздаљина од светионика до брода је </a:t>
            </a:r>
            <a:r>
              <a:rPr lang="sr-Cyrl-RS" dirty="0">
                <a:solidFill>
                  <a:srgbClr val="C00000"/>
                </a:solidFill>
              </a:rPr>
              <a:t>тангента</a:t>
            </a:r>
            <a:r>
              <a:rPr lang="sr-Cyrl-RS" dirty="0"/>
              <a:t> на Земљу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4274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7620000" cy="4800600"/>
          </a:xfrm>
        </p:spPr>
        <p:txBody>
          <a:bodyPr/>
          <a:lstStyle/>
          <a:p>
            <a:r>
              <a:rPr lang="sr-Cyrl-RS" dirty="0"/>
              <a:t>Применићемо Питагорину теорему на оба троугла :</a:t>
            </a:r>
          </a:p>
          <a:p>
            <a:endParaRPr lang="sr-Cyrl-RS" dirty="0"/>
          </a:p>
          <a:p>
            <a:pPr marL="11430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425630" cy="2610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3768" y="1196752"/>
            <a:ext cx="288032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3672408" cy="2448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6515665" cy="1470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" y="5760656"/>
                <a:ext cx="8460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sr-Cyrl-RS" b="0" i="1" smtClean="0">
                          <a:latin typeface="Cambria Math"/>
                        </a:rPr>
                        <m:t>занемарујемо јер је висина светионика занемарљива у </m:t>
                      </m:r>
                    </m:oMath>
                  </m:oMathPara>
                </a14:m>
                <a:endParaRPr lang="sr-Cyrl-R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b="0" i="1" smtClean="0">
                          <a:latin typeface="Cambria Math"/>
                        </a:rPr>
                        <m:t>односу на полупречник Земље</m:t>
                      </m:r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760656"/>
                <a:ext cx="8460432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03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7620000" cy="4800600"/>
              </a:xfrm>
            </p:spPr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dirty="0"/>
                  <a:t>D – </a:t>
                </a:r>
                <a:r>
                  <a:rPr lang="sr-Cyrl-RS" dirty="0"/>
                  <a:t>укупна удаљеност између светионика и брода</a:t>
                </a:r>
              </a:p>
              <a:p>
                <a:pPr marL="114300" indent="0">
                  <a:buNone/>
                </a:pPr>
                <a:endParaRPr lang="sr-Cyrl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𝐻𝑅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h𝑅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2∗86∗6371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2∗15∗6371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sr-Cyrl-RS" sz="2800" dirty="0">
                    <a:solidFill>
                      <a:srgbClr val="002060"/>
                    </a:solidFill>
                  </a:rPr>
                  <a:t>Можемо да приметимо да је</a:t>
                </a:r>
                <a:r>
                  <a:rPr lang="en-US" sz="2800" dirty="0">
                    <a:solidFill>
                      <a:srgbClr val="002060"/>
                    </a:solidFill>
                  </a:rPr>
                  <a:t> S</a:t>
                </a:r>
                <a:r>
                  <a:rPr lang="sr-Cyrl-RS" sz="2800" dirty="0">
                    <a:solidFill>
                      <a:srgbClr val="002060"/>
                    </a:solidFill>
                  </a:rPr>
                  <a:t> укупна удаљеност од светионика до хоризонта, што смо претходно израчунали као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d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≈33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km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:endParaRPr lang="en-US" sz="1600" i="1" dirty="0">
                  <a:solidFill>
                    <a:srgbClr val="002060"/>
                  </a:solidFill>
                </a:endParaRPr>
              </a:p>
              <a:p>
                <a:pPr marL="114300" indent="0">
                  <a:buNone/>
                </a:pPr>
                <a:endParaRPr lang="sr-Cyrl-RS" sz="2800" b="0" i="0" dirty="0">
                  <a:solidFill>
                    <a:srgbClr val="C00000"/>
                  </a:solidFill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≈33+14≈47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km</m:t>
                      </m:r>
                    </m:oMath>
                  </m:oMathPara>
                </a14:m>
                <a:endParaRPr lang="sr-Latn-R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7620000" cy="4800600"/>
              </a:xfrm>
              <a:blipFill rotWithShape="1">
                <a:blip r:embed="rId2"/>
                <a:stretch>
                  <a:fillRect l="-160" t="-152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81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Закључак: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Брод са посматрачем на висини од 15 метара први пут види светионик када је удаљен приближно 47 километара.</a:t>
            </a:r>
            <a:endParaRPr lang="sr-Latn-R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11716"/>
            <a:ext cx="4656539" cy="420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C00000"/>
                </a:solidFill>
              </a:rPr>
              <a:t>47км</a:t>
            </a:r>
            <a:endParaRPr lang="sr-Latn-R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26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190</TotalTime>
  <Words>412</Words>
  <Application>Microsoft Office PowerPoint</Application>
  <PresentationFormat>Projekcija na ekranu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Adjacency</vt:lpstr>
      <vt:lpstr>PowerPoint prezentacija</vt:lpstr>
      <vt:lpstr>Опис проблема:</vt:lpstr>
      <vt:lpstr>Питање: Колико је далеко брод од светионика  када  посада на броду први пут угледа светло  светионика?</vt:lpstr>
      <vt:lpstr>Приступ решењу:</vt:lpstr>
      <vt:lpstr>Постављање модела</vt:lpstr>
      <vt:lpstr>PowerPoint prezentacija</vt:lpstr>
      <vt:lpstr>PowerPoint prezentacija</vt:lpstr>
      <vt:lpstr>PowerPoint prezentacija</vt:lpstr>
      <vt:lpstr>Закључак:</vt:lpstr>
      <vt:lpstr>Закључне напомене</vt:lpstr>
      <vt:lpstr>Литература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  ,,Светионик“</dc:title>
  <dc:creator>Danica Stevanovic</dc:creator>
  <cp:lastModifiedBy>stevanovicdanica7@gmail.com</cp:lastModifiedBy>
  <cp:revision>19</cp:revision>
  <dcterms:created xsi:type="dcterms:W3CDTF">2024-11-23T09:49:30Z</dcterms:created>
  <dcterms:modified xsi:type="dcterms:W3CDTF">2024-11-30T08:34:40Z</dcterms:modified>
</cp:coreProperties>
</file>