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10" r:id="rId3"/>
    <p:sldId id="297" r:id="rId4"/>
    <p:sldId id="299" r:id="rId5"/>
    <p:sldId id="284" r:id="rId6"/>
    <p:sldId id="315" r:id="rId7"/>
    <p:sldId id="316" r:id="rId8"/>
    <p:sldId id="328" r:id="rId9"/>
    <p:sldId id="329" r:id="rId10"/>
    <p:sldId id="331" r:id="rId11"/>
    <p:sldId id="330" r:id="rId12"/>
    <p:sldId id="332" r:id="rId13"/>
    <p:sldId id="314" r:id="rId14"/>
    <p:sldId id="300" r:id="rId15"/>
    <p:sldId id="301" r:id="rId16"/>
    <p:sldId id="302" r:id="rId17"/>
    <p:sldId id="303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38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42FE5C-A33D-4794-958E-DD78FD5F842E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5C74F7-71D6-4BB9-92B8-9C74952AD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94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B65BF2-611A-446E-A834-40AEB11180A7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FD6385-DEEA-42B5-BA44-282CC58658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776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CE405-C6BF-45F8-93BC-9C0EF762C53F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610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D962C-96B6-2AA5-1B3A-8156D2743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2C20AC2F-53FF-020D-050E-622A008C86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19C49453-A924-56BA-1978-3FE6300972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8E17B195-51F0-BF1F-BBC8-AF1BA15B8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71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CE405-C6BF-45F8-93BC-9C0EF762C53F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673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CE405-C6BF-45F8-93BC-9C0EF762C53F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68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CE405-C6BF-45F8-93BC-9C0EF762C53F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605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00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366BA7-1EE4-4353-8B46-47FB50FBE40E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76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CE405-C6BF-45F8-93BC-9C0EF762C53F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99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18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004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150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911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443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5D6C4-0497-4543-9CB6-D8B0E4889A24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57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295400" y="5294313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710365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AD89F-02D4-4BB6-A63B-A137F87828BC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B8F97-E101-436A-A53D-4B5D7B1692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35794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8D2B0-C3BA-4192-8E57-D18BB8DD6352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BEF13-7853-4842-941D-010E26D7DF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39148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4E1FC-660A-4364-9492-D4A30166D6F3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6CBF5-F087-4F60-82F4-41330C6B52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26908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-1" y="0"/>
            <a:chExt cx="12192002" cy="6858000"/>
          </a:xfrm>
        </p:grpSpPr>
        <p:cxnSp>
          <p:nvCxnSpPr>
            <p:cNvPr id="5" name="Straight Connector 4"/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30479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3174" y="38576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3174" y="161131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3174" y="283527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3174" y="406082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3174" y="528478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3174" y="651033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4"/>
            <p:cNvGrpSpPr>
              <a:grpSpLocks/>
            </p:cNvGrpSpPr>
            <p:nvPr userDrawn="1"/>
          </p:nvGrpSpPr>
          <p:grpSpPr bwMode="auto">
            <a:xfrm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39" name="Straight Connector 38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 bwMode="hidden">
              <a:xfrm>
                <a:off x="1449387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 bwMode="hidden">
              <a:xfrm>
                <a:off x="26654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3884613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5106988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7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50" name="Straight Connector 49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 bwMode="hidden">
                <a:xfrm>
                  <a:off x="7548563" y="0"/>
                  <a:ext cx="4643438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 flipH="1" flipV="1">
                <a:off x="-1" y="2227263"/>
                <a:ext cx="461486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3432175"/>
                <a:ext cx="3398839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5"/>
            <p:cNvGrpSpPr>
              <a:grpSpLocks/>
            </p:cNvGrpSpPr>
            <p:nvPr userDrawn="1"/>
          </p:nvGrpSpPr>
          <p:grpSpPr bwMode="auto">
            <a:xfrm flipH="1"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23" name="Straight Connector 22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 bwMode="hidden">
              <a:xfrm>
                <a:off x="1449386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 bwMode="hidden">
              <a:xfrm>
                <a:off x="2665411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38846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5151437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31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34" name="Straight Connector 33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 bwMode="hidden">
                <a:xfrm>
                  <a:off x="7548562" y="0"/>
                  <a:ext cx="4643439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 flipH="1" flipV="1">
                <a:off x="-1" y="2227263"/>
                <a:ext cx="4614863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3432175"/>
                <a:ext cx="3398838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Straight Connector 54"/>
          <p:cNvCxnSpPr/>
          <p:nvPr userDrawn="1"/>
        </p:nvCxnSpPr>
        <p:spPr>
          <a:xfrm>
            <a:off x="1295400" y="5294313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909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FA0F-9737-4E9A-BA36-DAC0F4387747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2AD08-696F-4649-9B54-E3C681A5D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15789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EC05-6BA8-408B-8783-2CCB2FCC4FA6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57C94-D41B-454E-B60B-30BA1C227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4237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6741-3B6F-4E2A-83E6-1CA78EB173F7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EE1D9-C4A7-4AA4-8F67-E4A2307281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18897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0EE0B-4F96-40E0-A402-D460E1BB9C99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25102-0433-4FFD-BB40-4E457EDAF4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0739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hidden">
            <a:xfrm>
              <a:off x="30479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3174" y="38576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3174" y="161131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3174" y="283527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3174" y="406082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3174" y="528478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3174" y="651033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4"/>
            <p:cNvGrpSpPr>
              <a:grpSpLocks/>
            </p:cNvGrpSpPr>
            <p:nvPr userDrawn="1"/>
          </p:nvGrpSpPr>
          <p:grpSpPr bwMode="auto">
            <a:xfrm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40" name="Straight Connector 39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 bwMode="hidden">
              <a:xfrm>
                <a:off x="1449387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26654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3884613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5106988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7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51" name="Straight Connector 50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7548563" y="0"/>
                  <a:ext cx="4643438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2227263"/>
                <a:ext cx="461486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3432175"/>
                <a:ext cx="3398839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5"/>
            <p:cNvGrpSpPr>
              <a:grpSpLocks/>
            </p:cNvGrpSpPr>
            <p:nvPr userDrawn="1"/>
          </p:nvGrpSpPr>
          <p:grpSpPr bwMode="auto">
            <a:xfrm flipH="1"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24" name="Straight Connector 23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 bwMode="hidden">
              <a:xfrm>
                <a:off x="1449386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2665411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38846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5151437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1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35" name="Straight Connector 34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7548562" y="0"/>
                  <a:ext cx="4643439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2227263"/>
                <a:ext cx="4614863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3432175"/>
                <a:ext cx="3398838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7" name="Straight Connector 56"/>
          <p:cNvCxnSpPr/>
          <p:nvPr userDrawn="1"/>
        </p:nvCxnSpPr>
        <p:spPr>
          <a:xfrm>
            <a:off x="7923213" y="2895600"/>
            <a:ext cx="36591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D307E-3937-47E5-8B5C-0FC8FE0FF74F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26B77-1A9A-4C08-BE76-B010FBA92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61426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hidden">
            <a:xfrm>
              <a:off x="30479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3174" y="38576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3174" y="1611313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3174" y="283527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3174" y="4060825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3174" y="528478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3174" y="6510338"/>
              <a:ext cx="12188827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4"/>
            <p:cNvGrpSpPr>
              <a:grpSpLocks/>
            </p:cNvGrpSpPr>
            <p:nvPr/>
          </p:nvGrpSpPr>
          <p:grpSpPr bwMode="auto">
            <a:xfrm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40" name="Straight Connector 39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 bwMode="hidden">
              <a:xfrm>
                <a:off x="1449387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26654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3884613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5106988" y="0"/>
                <a:ext cx="681513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7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51" name="Straight Connector 50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7548563" y="0"/>
                  <a:ext cx="4643438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2227263"/>
                <a:ext cx="461486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3432175"/>
                <a:ext cx="3398839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5"/>
            <p:cNvGrpSpPr>
              <a:grpSpLocks/>
            </p:cNvGrpSpPr>
            <p:nvPr/>
          </p:nvGrpSpPr>
          <p:grpSpPr bwMode="auto">
            <a:xfrm flipH="1">
              <a:off x="-1" y="0"/>
              <a:ext cx="12192002" cy="6858000"/>
              <a:chOff x="-1" y="0"/>
              <a:chExt cx="12192002" cy="6858000"/>
            </a:xfrm>
          </p:grpSpPr>
          <p:cxnSp>
            <p:nvCxnSpPr>
              <p:cNvPr id="24" name="Straight Connector 23"/>
              <p:cNvCxnSpPr/>
              <p:nvPr/>
            </p:nvCxnSpPr>
            <p:spPr bwMode="hidden">
              <a:xfrm>
                <a:off x="225424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 bwMode="hidden">
              <a:xfrm>
                <a:off x="1449386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2665411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3884612" y="0"/>
                <a:ext cx="6816726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5151437" y="0"/>
                <a:ext cx="6815139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1"/>
              <p:cNvGrpSpPr>
                <a:grpSpLocks/>
              </p:cNvGrpSpPr>
              <p:nvPr/>
            </p:nvGrpSpPr>
            <p:grpSpPr bwMode="auto">
              <a:xfrm>
                <a:off x="6327775" y="0"/>
                <a:ext cx="5864226" cy="5899150"/>
                <a:chOff x="6327775" y="0"/>
                <a:chExt cx="5864226" cy="5899150"/>
              </a:xfrm>
            </p:grpSpPr>
            <p:cxnSp>
              <p:nvCxnSpPr>
                <p:cNvPr id="35" name="Straight Connector 34"/>
                <p:cNvCxnSpPr/>
                <p:nvPr/>
              </p:nvCxnSpPr>
              <p:spPr bwMode="hidden">
                <a:xfrm>
                  <a:off x="6327775" y="0"/>
                  <a:ext cx="5864226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7548562" y="0"/>
                  <a:ext cx="4643439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8772525" y="0"/>
                  <a:ext cx="3419476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9982201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11198226" y="0"/>
                  <a:ext cx="993775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/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2227263"/>
                <a:ext cx="4614863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3432175"/>
                <a:ext cx="3398838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5864225"/>
                <a:ext cx="987425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7923213" y="2895600"/>
            <a:ext cx="36591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152406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3000">
              <a:srgbClr val="FFFFFF">
                <a:alpha val="81450"/>
              </a:srgbClr>
            </a:gs>
            <a:gs pos="100000">
              <a:srgbClr val="F2F2F2">
                <a:alpha val="6499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503238"/>
            <a:ext cx="960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95400" y="1981200"/>
            <a:ext cx="9601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813" y="6289675"/>
            <a:ext cx="965200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693AA-0687-478E-8FCD-3077DC70B17A}" type="datetime1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289675"/>
            <a:ext cx="6127750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4825" y="6289675"/>
            <a:ext cx="919163" cy="222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959795"/>
                </a:solidFill>
              </a:defRPr>
            </a:lvl1pPr>
          </a:lstStyle>
          <a:p>
            <a:fld id="{AB4976DB-772B-495E-8098-A7045BB731B1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1" r:id="rId2"/>
    <p:sldLayoutId id="2147483698" r:id="rId3"/>
    <p:sldLayoutId id="2147483692" r:id="rId4"/>
    <p:sldLayoutId id="2147483693" r:id="rId5"/>
    <p:sldLayoutId id="2147483694" r:id="rId6"/>
    <p:sldLayoutId id="2147483699" r:id="rId7"/>
    <p:sldLayoutId id="2147483700" r:id="rId8"/>
    <p:sldLayoutId id="2147483701" r:id="rId9"/>
    <p:sldLayoutId id="2147483695" r:id="rId10"/>
    <p:sldLayoutId id="2147483696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295400" y="2541588"/>
            <a:ext cx="9601200" cy="2743200"/>
          </a:xfrm>
        </p:spPr>
        <p:txBody>
          <a:bodyPr>
            <a:normAutofit/>
          </a:bodyPr>
          <a:lstStyle/>
          <a:p>
            <a:pPr eaLnBrk="1" hangingPunct="1"/>
            <a:r>
              <a:rPr lang="sr-Latn-RS" altLang="en-US" sz="4800" b="0" dirty="0"/>
              <a:t>DBMS </a:t>
            </a:r>
            <a:r>
              <a:rPr lang="en-US" altLang="en-US" sz="4800" b="0" dirty="0"/>
              <a:t>‘</a:t>
            </a:r>
            <a:r>
              <a:rPr lang="en-US" altLang="en-US" sz="4800" b="0" dirty="0" err="1"/>
              <a:t>virtuelni</a:t>
            </a:r>
            <a:r>
              <a:rPr lang="en-US" altLang="en-US" sz="4800" b="0" dirty="0"/>
              <a:t>’ </a:t>
            </a:r>
            <a:r>
              <a:rPr lang="sr-Latn-RS" altLang="en-US" sz="4800" b="0" dirty="0"/>
              <a:t>fajlovi</a:t>
            </a:r>
            <a:endParaRPr lang="en-US" altLang="en-US" sz="4800" b="0" dirty="0"/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0838"/>
            <a:ext cx="9601200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File of records</a:t>
            </a:r>
          </a:p>
        </p:txBody>
      </p:sp>
    </p:spTree>
    <p:extLst>
      <p:ext uri="{BB962C8B-B14F-4D97-AF65-F5344CB8AC3E}">
        <p14:creationId xmlns:p14="http://schemas.microsoft.com/office/powerpoint/2010/main" val="178526394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i="1" dirty="0" err="1"/>
              <a:t>Multitable</a:t>
            </a:r>
            <a:r>
              <a:rPr lang="sr-Latn-RS" altLang="en-US" b="0" i="1" dirty="0"/>
              <a:t> </a:t>
            </a:r>
            <a:r>
              <a:rPr lang="sr-Latn-RS" altLang="en-US" b="0" dirty="0" err="1"/>
              <a:t>klasterovana</a:t>
            </a:r>
            <a:r>
              <a:rPr lang="sr-Latn-RS" altLang="en-US" b="0" dirty="0"/>
              <a:t> fajl organizacija</a:t>
            </a:r>
            <a:endParaRPr lang="en-US" altLang="en-US" b="0" dirty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1295399" y="1858713"/>
            <a:ext cx="10126287" cy="401007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800" dirty="0"/>
              <a:t>Dobra za upite koji zahtevaju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sr-Latn-RS" altLang="en-US" sz="1800" i="1" dirty="0"/>
              <a:t>department      instructor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sr-Latn-RS" altLang="en-US" sz="1800" dirty="0"/>
              <a:t>Dobijanje jednog departmana i njegovih instruktora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800" dirty="0"/>
              <a:t>Loša za upite koji koriste samo </a:t>
            </a:r>
            <a:r>
              <a:rPr lang="sr-Latn-RS" altLang="en-US" sz="1800" i="1" dirty="0"/>
              <a:t>department</a:t>
            </a:r>
            <a:r>
              <a:rPr lang="sr-Latn-RS" altLang="en-US" sz="1800" dirty="0"/>
              <a:t>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800" dirty="0"/>
              <a:t>Moguće dodavanje lanca pokazivača među slogovima iste relacije.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0364" y="4328161"/>
            <a:ext cx="6248400" cy="15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28"/>
          <p:cNvSpPr>
            <a:spLocks noChangeArrowheads="1"/>
          </p:cNvSpPr>
          <p:nvPr/>
        </p:nvSpPr>
        <p:spPr bwMode="auto">
          <a:xfrm rot="5400000">
            <a:off x="3114147" y="2338682"/>
            <a:ext cx="136525" cy="192087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711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Organizacija fajlova zasnovana na B+-stablu</a:t>
            </a:r>
            <a:endParaRPr lang="en-US" altLang="en-US" b="0" dirty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1295399" y="2074842"/>
            <a:ext cx="10143931" cy="3893692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Sekvencijalna organizacija fajla nije efikasna kada je broj dodavanja i brisanja veliki.</a:t>
            </a: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Organizacija fajlova zasnovana na B+-stablu je povezana sa strukturom B+ indeksnog stabla </a:t>
            </a: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Može omogućiti efikasan uređen pristup zapisima čak i kada ima mnogo umetanja, brisanja ili ažuriranja. </a:t>
            </a: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Omogućava veoma efikasan pristup specifičnim zapisima na osnovu ključa za pretragu.</a:t>
            </a:r>
          </a:p>
        </p:txBody>
      </p:sp>
    </p:spTree>
    <p:extLst>
      <p:ext uri="{BB962C8B-B14F-4D97-AF65-F5344CB8AC3E}">
        <p14:creationId xmlns:p14="http://schemas.microsoft.com/office/powerpoint/2010/main" val="138582744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BBA5C-04A5-5A57-90B6-820783936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A1A835B-30F6-BD8D-4301-7DA87B14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Hash fajl organizacija	</a:t>
            </a:r>
            <a:endParaRPr lang="en-US" altLang="en-US" b="0" dirty="0"/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BF24F510-F245-9E68-06DC-DA5D7ECA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2074842"/>
            <a:ext cx="10143931" cy="3893692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Nad domenom nekog atributa relacije se definiše hash funkcija.</a:t>
            </a: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Na osnovu vrednosti hash funkcije za atribut konkretne n-torke se određuje u koji blok će torka biti smeštena.</a:t>
            </a: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r-Latn-RS" altLang="en-US" sz="1800" dirty="0"/>
              <a:t>Organizacija blisko vezana sa </a:t>
            </a:r>
            <a:r>
              <a:rPr lang="sr-Latn-RS" altLang="en-US" sz="1800" dirty="0" err="1"/>
              <a:t>hash</a:t>
            </a:r>
            <a:r>
              <a:rPr lang="sr-Latn-RS" altLang="en-US" sz="1800" dirty="0"/>
              <a:t> indeksnim strukturama.</a:t>
            </a:r>
          </a:p>
        </p:txBody>
      </p:sp>
    </p:spTree>
    <p:extLst>
      <p:ext uri="{BB962C8B-B14F-4D97-AF65-F5344CB8AC3E}">
        <p14:creationId xmlns:p14="http://schemas.microsoft.com/office/powerpoint/2010/main" val="2534569804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F3C91-07E7-0600-9CA1-281652B04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557210DF-FD60-DB58-0FFA-EFA4239C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41588"/>
            <a:ext cx="9601200" cy="2743200"/>
          </a:xfrm>
        </p:spPr>
        <p:txBody>
          <a:bodyPr>
            <a:normAutofit/>
          </a:bodyPr>
          <a:lstStyle/>
          <a:p>
            <a:pPr eaLnBrk="1" hangingPunct="1"/>
            <a:r>
              <a:rPr lang="sr-Latn-RS" altLang="en-US" sz="4800" b="0" dirty="0" err="1"/>
              <a:t>Heap</a:t>
            </a:r>
            <a:r>
              <a:rPr lang="sr-Latn-RS" altLang="en-US" sz="4800" b="0" dirty="0"/>
              <a:t> file arhitektura</a:t>
            </a:r>
            <a:endParaRPr lang="en-US" altLang="en-US" sz="4800" b="0" dirty="0"/>
          </a:p>
        </p:txBody>
      </p:sp>
      <p:sp>
        <p:nvSpPr>
          <p:cNvPr id="20483" name="Text Placeholder 2">
            <a:extLst>
              <a:ext uri="{FF2B5EF4-FFF2-40B4-BE49-F238E27FC236}">
                <a16:creationId xmlns:a16="http://schemas.microsoft.com/office/drawing/2014/main" id="{BCE54219-6321-6A9A-BAA7-6BFB4CFF5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5430838"/>
            <a:ext cx="9601200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0133347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Neuređeni (heap) fajlovi</a:t>
            </a:r>
            <a:endParaRPr lang="en-US" altLang="en-US" b="0" dirty="0"/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1295400" y="1844842"/>
            <a:ext cx="10319084" cy="4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Najjednostavnija DB fajl struktura ne podrazumeva nikakvo uređivanje slogova unutar fajla.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Fajlovi se šire i smanjuju, pa se prema potrebi alocijraju i dealociraju strane. 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Da bi se obezbedile operacije sa slogovima, potrebno je voditi evidenciju o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Stranama u fajlu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Slobodnom prostoru na strani / </a:t>
            </a:r>
            <a:r>
              <a:rPr lang="sr-Latn-RS" dirty="0"/>
              <a:t>slobodnim slotovima na stranama</a:t>
            </a:r>
            <a:endParaRPr lang="sr-Latn-RS" dirty="0">
              <a:latin typeface="+mn-lt"/>
            </a:endParaRP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Slogovima unutar strane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Treba voditi evideciju o: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Slobodnom prostoru unutar strane i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Stranama koje imaju slobodnog prostora</a:t>
            </a:r>
          </a:p>
        </p:txBody>
      </p:sp>
    </p:spTree>
    <p:extLst>
      <p:ext uri="{BB962C8B-B14F-4D97-AF65-F5344CB8AC3E}">
        <p14:creationId xmlns:p14="http://schemas.microsoft.com/office/powerpoint/2010/main" val="4089241960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Heap fajl implementiran kao lista</a:t>
            </a:r>
            <a:endParaRPr lang="en-US" altLang="en-US" b="0" dirty="0"/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1295400" y="1844842"/>
            <a:ext cx="10319084" cy="4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Da bi obezbedili održavanje informacija o slobodnom prostoru, heap fajl je moguće implementirati kao </a:t>
            </a:r>
            <a:r>
              <a:rPr lang="sr-Latn-RS" dirty="0">
                <a:solidFill>
                  <a:schemeClr val="accent1"/>
                </a:solidFill>
                <a:latin typeface="+mn-lt"/>
              </a:rPr>
              <a:t>dve dostruko povezane liste</a:t>
            </a:r>
            <a:r>
              <a:rPr lang="sr-Latn-RS" dirty="0">
                <a:latin typeface="+mn-lt"/>
              </a:rPr>
              <a:t>, gde je jedna </a:t>
            </a:r>
            <a:r>
              <a:rPr lang="sr-Latn-RS" dirty="0">
                <a:solidFill>
                  <a:schemeClr val="accent5"/>
                </a:solidFill>
                <a:latin typeface="+mn-lt"/>
              </a:rPr>
              <a:t>lista popunjenih strana</a:t>
            </a:r>
            <a:r>
              <a:rPr lang="sr-Latn-RS" dirty="0">
                <a:latin typeface="+mn-lt"/>
              </a:rPr>
              <a:t>, a druga </a:t>
            </a:r>
            <a:r>
              <a:rPr lang="sr-Latn-R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lista strana sa slobodnim prostorom</a:t>
            </a:r>
            <a:r>
              <a:rPr lang="sr-Latn-RS" dirty="0">
                <a:latin typeface="+mn-lt"/>
              </a:rPr>
              <a:t>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Za sve fajlove DBMS pamti informaciju o prvoj strani fajla, tzv. </a:t>
            </a:r>
            <a:r>
              <a:rPr lang="sr-Latn-RS" dirty="0">
                <a:solidFill>
                  <a:schemeClr val="accent1"/>
                </a:solidFill>
                <a:latin typeface="+mn-lt"/>
              </a:rPr>
              <a:t>header strani</a:t>
            </a:r>
            <a:r>
              <a:rPr lang="sr-Latn-RS" dirty="0">
                <a:latin typeface="+mn-lt"/>
              </a:rPr>
              <a:t>. Tako održava tabelu koja sadrži parove</a:t>
            </a:r>
          </a:p>
          <a:p>
            <a:pPr marL="223838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heap_file_name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page_Laddr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endParaRPr lang="sr-Latn-RS" dirty="0">
              <a:solidFill>
                <a:schemeClr val="accent1"/>
              </a:solidFill>
            </a:endParaRP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Mana: Ne postoji informacija na osnovu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koje bi se znalo koja tačno strana 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sadrži dovoljno prostora za upis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na primer, a da se ne proverava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strana po strana u listi onih koje imaju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slobodnog prostora.</a:t>
            </a:r>
          </a:p>
          <a:p>
            <a:pPr marL="223838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endParaRPr lang="sr-Latn-RS" dirty="0">
              <a:solidFill>
                <a:schemeClr val="accent1"/>
              </a:solidFill>
            </a:endParaRPr>
          </a:p>
          <a:p>
            <a:pPr marL="223838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endParaRPr lang="sr-Latn-RS" dirty="0">
              <a:solidFill>
                <a:schemeClr val="accent1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46557" y="3886845"/>
            <a:ext cx="5881134" cy="2108246"/>
            <a:chOff x="844550" y="1830388"/>
            <a:chExt cx="7643537" cy="274002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216150" y="2063750"/>
              <a:ext cx="1206500" cy="8255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663950" y="2063750"/>
              <a:ext cx="1206500" cy="8255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568950" y="2063750"/>
              <a:ext cx="1206500" cy="8255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16150" y="3511550"/>
              <a:ext cx="1206500" cy="8255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663950" y="3511550"/>
              <a:ext cx="1206500" cy="8255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568950" y="3511550"/>
              <a:ext cx="1206500" cy="8255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844550" y="2825750"/>
              <a:ext cx="1206500" cy="82550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973138" y="2873375"/>
              <a:ext cx="103543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Header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Page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497138" y="2187575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944938" y="2187575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 dirty="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773738" y="2185988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422524" y="3559175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870325" y="3559175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5851525" y="3557588"/>
              <a:ext cx="756599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sz="1600">
                  <a:solidFill>
                    <a:schemeClr val="tx2"/>
                  </a:solidFill>
                </a:rPr>
                <a:t>Page</a:t>
              </a:r>
            </a:p>
          </p:txBody>
        </p:sp>
        <p:sp>
          <p:nvSpPr>
            <p:cNvPr id="20" name="Arc 20"/>
            <p:cNvSpPr>
              <a:spLocks/>
            </p:cNvSpPr>
            <p:nvPr/>
          </p:nvSpPr>
          <p:spPr bwMode="auto">
            <a:xfrm>
              <a:off x="1601788" y="2439988"/>
              <a:ext cx="609600" cy="3810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4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" name="Arc 21"/>
            <p:cNvSpPr>
              <a:spLocks/>
            </p:cNvSpPr>
            <p:nvPr/>
          </p:nvSpPr>
          <p:spPr bwMode="auto">
            <a:xfrm rot="7560000">
              <a:off x="2132807" y="2818606"/>
              <a:ext cx="609600" cy="3825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1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4" y="0"/>
                    <a:pt x="21550" y="9615"/>
                    <a:pt x="21599" y="2151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4" y="0"/>
                    <a:pt x="21550" y="9615"/>
                    <a:pt x="21599" y="215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" name="Arc 22"/>
            <p:cNvSpPr>
              <a:spLocks/>
            </p:cNvSpPr>
            <p:nvPr/>
          </p:nvSpPr>
          <p:spPr bwMode="auto">
            <a:xfrm>
              <a:off x="3125788" y="18303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" name="Arc 23"/>
            <p:cNvSpPr>
              <a:spLocks/>
            </p:cNvSpPr>
            <p:nvPr/>
          </p:nvSpPr>
          <p:spPr bwMode="auto">
            <a:xfrm>
              <a:off x="3201988" y="28940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" name="Arc 24"/>
            <p:cNvSpPr>
              <a:spLocks/>
            </p:cNvSpPr>
            <p:nvPr/>
          </p:nvSpPr>
          <p:spPr bwMode="auto">
            <a:xfrm>
              <a:off x="4268788" y="18303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5" name="Arc 25"/>
            <p:cNvSpPr>
              <a:spLocks/>
            </p:cNvSpPr>
            <p:nvPr/>
          </p:nvSpPr>
          <p:spPr bwMode="auto">
            <a:xfrm>
              <a:off x="4344988" y="28940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6" name="Arc 26"/>
            <p:cNvSpPr>
              <a:spLocks/>
            </p:cNvSpPr>
            <p:nvPr/>
          </p:nvSpPr>
          <p:spPr bwMode="auto">
            <a:xfrm>
              <a:off x="5411788" y="18303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7" name="Arc 27"/>
            <p:cNvSpPr>
              <a:spLocks/>
            </p:cNvSpPr>
            <p:nvPr/>
          </p:nvSpPr>
          <p:spPr bwMode="auto">
            <a:xfrm>
              <a:off x="5487988" y="28940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" name="Arc 28"/>
            <p:cNvSpPr>
              <a:spLocks/>
            </p:cNvSpPr>
            <p:nvPr/>
          </p:nvSpPr>
          <p:spPr bwMode="auto">
            <a:xfrm>
              <a:off x="3125788" y="32781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" name="Arc 29"/>
            <p:cNvSpPr>
              <a:spLocks/>
            </p:cNvSpPr>
            <p:nvPr/>
          </p:nvSpPr>
          <p:spPr bwMode="auto">
            <a:xfrm>
              <a:off x="3201988" y="43418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5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>
                <a:solidFill>
                  <a:schemeClr val="accent5"/>
                </a:solidFill>
              </a:endParaRPr>
            </a:p>
          </p:txBody>
        </p:sp>
        <p:sp>
          <p:nvSpPr>
            <p:cNvPr id="30" name="Arc 30"/>
            <p:cNvSpPr>
              <a:spLocks/>
            </p:cNvSpPr>
            <p:nvPr/>
          </p:nvSpPr>
          <p:spPr bwMode="auto">
            <a:xfrm>
              <a:off x="4268788" y="32781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" name="Arc 31"/>
            <p:cNvSpPr>
              <a:spLocks/>
            </p:cNvSpPr>
            <p:nvPr/>
          </p:nvSpPr>
          <p:spPr bwMode="auto">
            <a:xfrm>
              <a:off x="4344988" y="43418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5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>
                <a:solidFill>
                  <a:schemeClr val="accent5"/>
                </a:solidFill>
              </a:endParaRPr>
            </a:p>
          </p:txBody>
        </p:sp>
        <p:sp>
          <p:nvSpPr>
            <p:cNvPr id="32" name="Arc 32"/>
            <p:cNvSpPr>
              <a:spLocks/>
            </p:cNvSpPr>
            <p:nvPr/>
          </p:nvSpPr>
          <p:spPr bwMode="auto">
            <a:xfrm>
              <a:off x="5335588" y="32781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" name="Arc 33"/>
            <p:cNvSpPr>
              <a:spLocks/>
            </p:cNvSpPr>
            <p:nvPr/>
          </p:nvSpPr>
          <p:spPr bwMode="auto">
            <a:xfrm>
              <a:off x="5411788" y="4341813"/>
              <a:ext cx="838200" cy="228600"/>
            </a:xfrm>
            <a:custGeom>
              <a:avLst/>
              <a:gdLst>
                <a:gd name="G0" fmla="+- 21600 0 0"/>
                <a:gd name="G1" fmla="+- 2865 0 0"/>
                <a:gd name="G2" fmla="+- 21600 0 0"/>
                <a:gd name="T0" fmla="*/ 43199 w 43200"/>
                <a:gd name="T1" fmla="*/ 2696 h 24465"/>
                <a:gd name="T2" fmla="*/ 191 w 43200"/>
                <a:gd name="T3" fmla="*/ 0 h 24465"/>
                <a:gd name="T4" fmla="*/ 21600 w 43200"/>
                <a:gd name="T5" fmla="*/ 2865 h 24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close/>
                </a:path>
              </a:pathLst>
            </a:custGeom>
            <a:noFill/>
            <a:ln w="12700" cap="rnd">
              <a:solidFill>
                <a:schemeClr val="accent5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>
                <a:solidFill>
                  <a:schemeClr val="accent5"/>
                </a:solidFill>
              </a:endParaRPr>
            </a:p>
          </p:txBody>
        </p:sp>
        <p:sp>
          <p:nvSpPr>
            <p:cNvPr id="34" name="Arc 34"/>
            <p:cNvSpPr>
              <a:spLocks/>
            </p:cNvSpPr>
            <p:nvPr/>
          </p:nvSpPr>
          <p:spPr bwMode="auto">
            <a:xfrm rot="3240000">
              <a:off x="2056607" y="3274219"/>
              <a:ext cx="609600" cy="38258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4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5" name="Arc 35"/>
            <p:cNvSpPr>
              <a:spLocks/>
            </p:cNvSpPr>
            <p:nvPr/>
          </p:nvSpPr>
          <p:spPr bwMode="auto">
            <a:xfrm>
              <a:off x="1676400" y="3657600"/>
              <a:ext cx="609600" cy="381000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5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7070725" y="3709988"/>
              <a:ext cx="1417362" cy="76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Pages with</a:t>
              </a:r>
            </a:p>
            <a:p>
              <a:r>
                <a:rPr lang="en-US" sz="1600" dirty="0">
                  <a:solidFill>
                    <a:schemeClr val="tx2"/>
                  </a:solidFill>
                </a:rPr>
                <a:t>Free Space</a:t>
              </a: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7067550" y="2263775"/>
              <a:ext cx="1304526" cy="440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Full Pages</a:t>
              </a:r>
            </a:p>
          </p:txBody>
        </p:sp>
        <p:sp>
          <p:nvSpPr>
            <p:cNvPr id="38" name="Arc 38"/>
            <p:cNvSpPr>
              <a:spLocks/>
            </p:cNvSpPr>
            <p:nvPr/>
          </p:nvSpPr>
          <p:spPr bwMode="auto">
            <a:xfrm>
              <a:off x="6554788" y="18303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39" name="Group 39"/>
            <p:cNvGrpSpPr>
              <a:grpSpLocks/>
            </p:cNvGrpSpPr>
            <p:nvPr/>
          </p:nvGrpSpPr>
          <p:grpSpPr bwMode="auto">
            <a:xfrm>
              <a:off x="7239000" y="2057400"/>
              <a:ext cx="228600" cy="152400"/>
              <a:chOff x="4560" y="1296"/>
              <a:chExt cx="144" cy="96"/>
            </a:xfrm>
          </p:grpSpPr>
          <p:sp>
            <p:nvSpPr>
              <p:cNvPr id="45" name="Line 40"/>
              <p:cNvSpPr>
                <a:spLocks noChangeShapeType="1"/>
              </p:cNvSpPr>
              <p:nvPr/>
            </p:nvSpPr>
            <p:spPr bwMode="auto">
              <a:xfrm>
                <a:off x="4560" y="129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46" name="Line 41"/>
              <p:cNvSpPr>
                <a:spLocks noChangeShapeType="1"/>
              </p:cNvSpPr>
              <p:nvPr/>
            </p:nvSpPr>
            <p:spPr bwMode="auto">
              <a:xfrm>
                <a:off x="4584" y="134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47" name="Line 42"/>
              <p:cNvSpPr>
                <a:spLocks noChangeShapeType="1"/>
              </p:cNvSpPr>
              <p:nvPr/>
            </p:nvSpPr>
            <p:spPr bwMode="auto">
              <a:xfrm>
                <a:off x="4608" y="13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40" name="Group 43"/>
            <p:cNvGrpSpPr>
              <a:grpSpLocks/>
            </p:cNvGrpSpPr>
            <p:nvPr/>
          </p:nvGrpSpPr>
          <p:grpSpPr bwMode="auto">
            <a:xfrm>
              <a:off x="7162800" y="3505200"/>
              <a:ext cx="228600" cy="152400"/>
              <a:chOff x="4512" y="2208"/>
              <a:chExt cx="144" cy="96"/>
            </a:xfrm>
          </p:grpSpPr>
          <p:sp>
            <p:nvSpPr>
              <p:cNvPr id="42" name="Line 44"/>
              <p:cNvSpPr>
                <a:spLocks noChangeShapeType="1"/>
              </p:cNvSpPr>
              <p:nvPr/>
            </p:nvSpPr>
            <p:spPr bwMode="auto">
              <a:xfrm>
                <a:off x="4512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43" name="Line 45"/>
              <p:cNvSpPr>
                <a:spLocks noChangeShapeType="1"/>
              </p:cNvSpPr>
              <p:nvPr/>
            </p:nvSpPr>
            <p:spPr bwMode="auto">
              <a:xfrm>
                <a:off x="4536" y="2256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44" name="Line 46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" name="Arc 47"/>
            <p:cNvSpPr>
              <a:spLocks/>
            </p:cNvSpPr>
            <p:nvPr/>
          </p:nvSpPr>
          <p:spPr bwMode="auto">
            <a:xfrm>
              <a:off x="6478588" y="3278188"/>
              <a:ext cx="838200" cy="22701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431 h 24143"/>
                <a:gd name="T2" fmla="*/ 43049 w 43199"/>
                <a:gd name="T3" fmla="*/ 24143 h 24143"/>
                <a:gd name="T4" fmla="*/ 21599 w 43199"/>
                <a:gd name="T5" fmla="*/ 21600 h 24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623503770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Heap fajl implementiran</a:t>
            </a:r>
            <a:r>
              <a:rPr lang="en-US" altLang="en-US" b="0" dirty="0"/>
              <a:t> </a:t>
            </a:r>
            <a:r>
              <a:rPr lang="en-US" altLang="en-US" b="0" dirty="0" err="1"/>
              <a:t>kao</a:t>
            </a:r>
            <a:r>
              <a:rPr lang="sr-Latn-RS" altLang="en-US" b="0" dirty="0"/>
              <a:t> direktorijum strana</a:t>
            </a:r>
            <a:endParaRPr lang="en-US" altLang="en-US" b="0" dirty="0"/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1295400" y="1844842"/>
            <a:ext cx="10319084" cy="4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Efikasnija od dvostruke liste.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Direktorijum je kolekcija strana. 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Svaki zapis (entry) u direktorijumu identifikuje stranu ili kolekciju strana heap fajla.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Evidencija o slobodnom prostoru se izvodi tako 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što se svakom zapisu u direktorijumu pridružuje: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bit koji ukazuje na to da li strana ima ili 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ne slobodnog prostora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broj kojim je predstavljena količina </a:t>
            </a:r>
            <a:br>
              <a:rPr lang="sr-Latn-RS" dirty="0">
                <a:latin typeface="+mn-lt"/>
              </a:rPr>
            </a:br>
            <a:r>
              <a:rPr lang="sr-Latn-RS" dirty="0">
                <a:latin typeface="+mn-lt"/>
              </a:rPr>
              <a:t>slobodnog prostora na strani</a:t>
            </a:r>
          </a:p>
        </p:txBody>
      </p:sp>
      <p:grpSp>
        <p:nvGrpSpPr>
          <p:cNvPr id="48" name="Group 6"/>
          <p:cNvGrpSpPr>
            <a:grpSpLocks/>
          </p:cNvGrpSpPr>
          <p:nvPr/>
        </p:nvGrpSpPr>
        <p:grpSpPr bwMode="auto">
          <a:xfrm>
            <a:off x="7412372" y="2962692"/>
            <a:ext cx="4233862" cy="3022601"/>
            <a:chOff x="1429" y="724"/>
            <a:chExt cx="2667" cy="1904"/>
          </a:xfrm>
        </p:grpSpPr>
        <p:grpSp>
          <p:nvGrpSpPr>
            <p:cNvPr id="49" name="Group 7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82" name="Rectangle 8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10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11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12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13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" name="Group 14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76" name="Rectangle 15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16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17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18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19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20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" name="Group 21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70" name="Rectangle 22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23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24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25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26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27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3460" y="72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31"/>
            <p:cNvSpPr>
              <a:spLocks noChangeArrowheads="1"/>
            </p:cNvSpPr>
            <p:nvPr/>
          </p:nvSpPr>
          <p:spPr bwMode="auto">
            <a:xfrm>
              <a:off x="3493" y="753"/>
              <a:ext cx="57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Page 1</a:t>
              </a:r>
            </a:p>
          </p:txBody>
        </p:sp>
        <p:sp>
          <p:nvSpPr>
            <p:cNvPr id="56" name="Rectangle 32"/>
            <p:cNvSpPr>
              <a:spLocks noChangeArrowheads="1"/>
            </p:cNvSpPr>
            <p:nvPr/>
          </p:nvSpPr>
          <p:spPr bwMode="auto">
            <a:xfrm>
              <a:off x="3493" y="1329"/>
              <a:ext cx="57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>
                  <a:solidFill>
                    <a:schemeClr val="tx2"/>
                  </a:solidFill>
                </a:rPr>
                <a:t>Page 2</a:t>
              </a:r>
            </a:p>
          </p:txBody>
        </p:sp>
        <p:sp>
          <p:nvSpPr>
            <p:cNvPr id="57" name="Rectangle 33"/>
            <p:cNvSpPr>
              <a:spLocks noChangeArrowheads="1"/>
            </p:cNvSpPr>
            <p:nvPr/>
          </p:nvSpPr>
          <p:spPr bwMode="auto">
            <a:xfrm>
              <a:off x="3494" y="2193"/>
              <a:ext cx="602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</a:rPr>
                <a:t>Data</a:t>
              </a:r>
            </a:p>
            <a:p>
              <a:r>
                <a:rPr lang="en-US">
                  <a:solidFill>
                    <a:schemeClr val="tx2"/>
                  </a:solidFill>
                </a:rPr>
                <a:t>Page N</a:t>
              </a:r>
            </a:p>
          </p:txBody>
        </p:sp>
        <p:sp>
          <p:nvSpPr>
            <p:cNvPr id="58" name="Rectangle 34"/>
            <p:cNvSpPr>
              <a:spLocks noChangeArrowheads="1"/>
            </p:cNvSpPr>
            <p:nvPr/>
          </p:nvSpPr>
          <p:spPr bwMode="auto">
            <a:xfrm>
              <a:off x="1429" y="946"/>
              <a:ext cx="61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Header</a:t>
              </a:r>
            </a:p>
            <a:p>
              <a:r>
                <a:rPr lang="en-US" dirty="0">
                  <a:solidFill>
                    <a:schemeClr val="folHlink"/>
                  </a:solidFill>
                </a:rPr>
                <a:t>Page</a:t>
              </a:r>
            </a:p>
          </p:txBody>
        </p:sp>
        <p:sp>
          <p:nvSpPr>
            <p:cNvPr id="59" name="Rectangle 35"/>
            <p:cNvSpPr>
              <a:spLocks noChangeArrowheads="1"/>
            </p:cNvSpPr>
            <p:nvPr/>
          </p:nvSpPr>
          <p:spPr bwMode="auto">
            <a:xfrm>
              <a:off x="2005" y="2434"/>
              <a:ext cx="77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chemeClr val="folHlink"/>
                  </a:solidFill>
                </a:rPr>
                <a:t>DIRECTORY</a:t>
              </a:r>
            </a:p>
          </p:txBody>
        </p:sp>
        <p:grpSp>
          <p:nvGrpSpPr>
            <p:cNvPr id="60" name="Group 36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68" name="Arc 37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51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Arc 38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1" name="Group 39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66" name="Arc 40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51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Arc 41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Arc 42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83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rc 43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Arc 44"/>
            <p:cNvSpPr>
              <a:spLocks/>
            </p:cNvSpPr>
            <p:nvPr/>
          </p:nvSpPr>
          <p:spPr bwMode="auto">
            <a:xfrm>
              <a:off x="2593" y="960"/>
              <a:ext cx="432" cy="720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rc 45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118898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10458796" cy="1143000"/>
          </a:xfrm>
        </p:spPr>
        <p:txBody>
          <a:bodyPr/>
          <a:lstStyle/>
          <a:p>
            <a:pPr eaLnBrk="1" hangingPunct="1"/>
            <a:r>
              <a:rPr lang="en-US" altLang="en-US" sz="2800" b="0" dirty="0"/>
              <a:t>Mena</a:t>
            </a:r>
            <a:r>
              <a:rPr lang="sr-Latn-RS" altLang="en-US" sz="2800" b="0" dirty="0"/>
              <a:t>džer fajlova/slogova</a:t>
            </a:r>
            <a:endParaRPr lang="en-US" altLang="en-US" sz="2800" b="0" dirty="0"/>
          </a:p>
        </p:txBody>
      </p:sp>
      <p:grpSp>
        <p:nvGrpSpPr>
          <p:cNvPr id="26" name="Group 25"/>
          <p:cNvGrpSpPr/>
          <p:nvPr/>
        </p:nvGrpSpPr>
        <p:grpSpPr>
          <a:xfrm>
            <a:off x="6893366" y="348528"/>
            <a:ext cx="4542366" cy="4030298"/>
            <a:chOff x="1677785" y="1729363"/>
            <a:chExt cx="4542366" cy="4030298"/>
          </a:xfrm>
        </p:grpSpPr>
        <p:grpSp>
          <p:nvGrpSpPr>
            <p:cNvPr id="10" name="Group 9"/>
            <p:cNvGrpSpPr/>
            <p:nvPr/>
          </p:nvGrpSpPr>
          <p:grpSpPr>
            <a:xfrm>
              <a:off x="1677785" y="2392165"/>
              <a:ext cx="4542366" cy="2599125"/>
              <a:chOff x="4533900" y="1166550"/>
              <a:chExt cx="4542366" cy="259912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894211" y="1166550"/>
                <a:ext cx="1828800" cy="304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rPr>
                  <a:t>QUERY ENGINE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16200000">
                <a:off x="4171950" y="2114551"/>
                <a:ext cx="1371600" cy="6477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rPr>
                  <a:t>CONCURRENCY CONROL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5400000">
                <a:off x="8066616" y="2114551"/>
                <a:ext cx="1371600" cy="6477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rPr>
                  <a:t>RECOVERY MANAGER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551311" y="1752600"/>
                <a:ext cx="2514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Calibri" panose="020F0502020204030204" pitchFamily="34" charset="0"/>
                  </a:rPr>
                  <a:t>FILE LAYER</a:t>
                </a:r>
                <a:br>
                  <a:rPr lang="en-US" sz="1400" dirty="0">
                    <a:latin typeface="Calibri" panose="020F0502020204030204" pitchFamily="34" charset="0"/>
                  </a:rPr>
                </a:br>
                <a:r>
                  <a:rPr lang="en-US" sz="1200" dirty="0">
                    <a:latin typeface="Calibri" panose="020F0502020204030204" pitchFamily="34" charset="0"/>
                  </a:rPr>
                  <a:t>FILES AND ACCESS METHODS</a:t>
                </a:r>
                <a:endParaRPr lang="en-US" sz="14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894211" y="2622675"/>
                <a:ext cx="18288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rPr>
                  <a:t>BUFFER MANAGER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779911" y="3308475"/>
                <a:ext cx="2057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rPr>
                  <a:t>DISK SPACE MANAGER</a:t>
                </a:r>
              </a:p>
            </p:txBody>
          </p:sp>
          <p:cxnSp>
            <p:nvCxnSpPr>
              <p:cNvPr id="19" name="Straight Arrow Connector 18"/>
              <p:cNvCxnSpPr>
                <a:stCxn id="13" idx="2"/>
                <a:endCxn id="16" idx="0"/>
              </p:cNvCxnSpPr>
              <p:nvPr/>
            </p:nvCxnSpPr>
            <p:spPr>
              <a:xfrm>
                <a:off x="6808611" y="1471350"/>
                <a:ext cx="0" cy="281250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6" idx="2"/>
                <a:endCxn id="17" idx="0"/>
              </p:cNvCxnSpPr>
              <p:nvPr/>
            </p:nvCxnSpPr>
            <p:spPr>
              <a:xfrm>
                <a:off x="6808611" y="2362200"/>
                <a:ext cx="0" cy="260475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7" idx="2"/>
                <a:endCxn id="18" idx="0"/>
              </p:cNvCxnSpPr>
              <p:nvPr/>
            </p:nvCxnSpPr>
            <p:spPr>
              <a:xfrm>
                <a:off x="6808611" y="3079875"/>
                <a:ext cx="0" cy="228600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10800000">
                <a:off x="5181600" y="2057400"/>
                <a:ext cx="349956" cy="1588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0800000">
                <a:off x="8063088" y="1981200"/>
                <a:ext cx="349956" cy="1588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/>
            <p:cNvCxnSpPr/>
            <p:nvPr/>
          </p:nvCxnSpPr>
          <p:spPr>
            <a:xfrm rot="5400000">
              <a:off x="3799302" y="2236148"/>
              <a:ext cx="304800" cy="158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3800890" y="5142888"/>
              <a:ext cx="304800" cy="158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irect Access Storage 23"/>
            <p:cNvSpPr/>
            <p:nvPr/>
          </p:nvSpPr>
          <p:spPr>
            <a:xfrm>
              <a:off x="3456709" y="5302461"/>
              <a:ext cx="990600" cy="457200"/>
            </a:xfrm>
            <a:prstGeom prst="flowChartMagneticDrum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</a:rPr>
                <a:t>DB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47316" y="1729363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</a:rPr>
                <a:t>QUERY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301144" y="2045651"/>
            <a:ext cx="482552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dirty="0"/>
              <a:t>Zahtevi za podacima bafer menadžeru stižu iz </a:t>
            </a:r>
            <a:r>
              <a:rPr lang="sr-Latn-RS" dirty="0">
                <a:solidFill>
                  <a:schemeClr val="accent1"/>
                </a:solidFill>
              </a:rPr>
              <a:t>File layer-</a:t>
            </a:r>
            <a:r>
              <a:rPr lang="sr-Latn-RS" dirty="0"/>
              <a:t>a.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dirty="0"/>
              <a:t>Sloj upravljanja fajlovima: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dirty="0"/>
              <a:t>Odlučuje o rasporedu slogova u fajlu,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dirty="0"/>
              <a:t>Održava liste strana dodeljenih fajlovima.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dirty="0"/>
              <a:t>Vodi evidenciju o slobodnom prostoru na stranama fajla. 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0186075" y="3938182"/>
            <a:ext cx="1851614" cy="2673299"/>
            <a:chOff x="9232847" y="847413"/>
            <a:chExt cx="2220884" cy="3206439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 rotWithShape="1">
            <a:blip r:embed="rId3"/>
            <a:srcRect t="28698" r="63252" b="30718"/>
            <a:stretch/>
          </p:blipFill>
          <p:spPr bwMode="auto">
            <a:xfrm>
              <a:off x="9232847" y="847413"/>
              <a:ext cx="2220884" cy="320643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31" name="Rectangle 30"/>
            <p:cNvSpPr/>
            <p:nvPr/>
          </p:nvSpPr>
          <p:spPr>
            <a:xfrm>
              <a:off x="9849476" y="2164517"/>
              <a:ext cx="1219200" cy="533400"/>
            </a:xfrm>
            <a:prstGeom prst="rect">
              <a:avLst/>
            </a:prstGeom>
            <a:solidFill>
              <a:schemeClr val="accent1"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88504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dirty="0"/>
              <a:t>File of records</a:t>
            </a:r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1295400" y="1837240"/>
            <a:ext cx="4800600" cy="435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Sve komponente koje rade sa podacima ih posmatraju u kontektstu kolekcija slogova, tj. </a:t>
            </a:r>
            <a:r>
              <a:rPr lang="sr-Latn-RS" dirty="0">
                <a:solidFill>
                  <a:schemeClr val="accent1"/>
                </a:solidFill>
                <a:latin typeface="+mn-lt"/>
              </a:rPr>
              <a:t>slogovnih fajlova</a:t>
            </a:r>
            <a:r>
              <a:rPr lang="sr-Latn-RS" dirty="0">
                <a:latin typeface="+mn-lt"/>
              </a:rPr>
              <a:t> (</a:t>
            </a:r>
            <a:r>
              <a:rPr lang="sr-Latn-RS" i="1" dirty="0">
                <a:latin typeface="+mn-lt"/>
              </a:rPr>
              <a:t>file of records</a:t>
            </a:r>
            <a:r>
              <a:rPr lang="sr-Latn-RS" dirty="0">
                <a:latin typeface="+mn-lt"/>
              </a:rPr>
              <a:t>).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Slogovni fajl obično sadrži slogove jedne tabele. 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Slog – n-torka polja (</a:t>
            </a:r>
            <a:r>
              <a:rPr lang="sr-Latn-RS" i="1" dirty="0">
                <a:latin typeface="+mn-lt"/>
              </a:rPr>
              <a:t>fields</a:t>
            </a:r>
            <a:r>
              <a:rPr lang="sr-Latn-RS" dirty="0">
                <a:latin typeface="+mn-lt"/>
              </a:rPr>
              <a:t>).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solidFill>
                  <a:schemeClr val="accent1"/>
                </a:solidFill>
                <a:latin typeface="+mn-lt"/>
              </a:rPr>
              <a:t>Slogovni fajlovi su logičke organizacione jedinice i predstavljaju kolekciju strana</a:t>
            </a:r>
            <a:r>
              <a:rPr lang="sr-Latn-RS" dirty="0">
                <a:latin typeface="+mn-lt"/>
              </a:rPr>
              <a:t>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solidFill>
                  <a:schemeClr val="accent1"/>
                </a:solidFill>
                <a:latin typeface="+mn-lt"/>
              </a:rPr>
              <a:t>Baza podataka</a:t>
            </a:r>
            <a:r>
              <a:rPr lang="sr-Latn-RS" dirty="0">
                <a:latin typeface="+mn-lt"/>
              </a:rPr>
              <a:t> čini kolekciju slogovnih fajlova.</a:t>
            </a:r>
          </a:p>
        </p:txBody>
      </p:sp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77C8B236-F798-4BA9-ADE5-FF4F4506B01D}"/>
              </a:ext>
            </a:extLst>
          </p:cNvPr>
          <p:cNvSpPr/>
          <p:nvPr/>
        </p:nvSpPr>
        <p:spPr>
          <a:xfrm>
            <a:off x="6824750" y="4091646"/>
            <a:ext cx="4921135" cy="2100607"/>
          </a:xfrm>
          <a:custGeom>
            <a:avLst/>
            <a:gdLst>
              <a:gd name="connsiteX0" fmla="*/ 0 w 10000"/>
              <a:gd name="connsiteY0" fmla="*/ 1667 h 10000"/>
              <a:gd name="connsiteX1" fmla="*/ 5000 w 10000"/>
              <a:gd name="connsiteY1" fmla="*/ 0 h 10000"/>
              <a:gd name="connsiteX2" fmla="*/ 10000 w 10000"/>
              <a:gd name="connsiteY2" fmla="*/ 1667 h 10000"/>
              <a:gd name="connsiteX3" fmla="*/ 10000 w 10000"/>
              <a:gd name="connsiteY3" fmla="*/ 8333 h 10000"/>
              <a:gd name="connsiteX4" fmla="*/ 5000 w 10000"/>
              <a:gd name="connsiteY4" fmla="*/ 10000 h 10000"/>
              <a:gd name="connsiteX5" fmla="*/ 0 w 10000"/>
              <a:gd name="connsiteY5" fmla="*/ 8333 h 10000"/>
              <a:gd name="connsiteX6" fmla="*/ 0 w 10000"/>
              <a:gd name="connsiteY6" fmla="*/ 1667 h 10000"/>
              <a:gd name="connsiteX0" fmla="*/ 10000 w 10000"/>
              <a:gd name="connsiteY0" fmla="*/ 1667 h 10000"/>
              <a:gd name="connsiteX1" fmla="*/ 5000 w 10000"/>
              <a:gd name="connsiteY1" fmla="*/ 3334 h 10000"/>
              <a:gd name="connsiteX2" fmla="*/ 0 w 10000"/>
              <a:gd name="connsiteY2" fmla="*/ 1667 h 10000"/>
              <a:gd name="connsiteX0" fmla="*/ 0 w 10000"/>
              <a:gd name="connsiteY0" fmla="*/ 1667 h 10000"/>
              <a:gd name="connsiteX1" fmla="*/ 5000 w 10000"/>
              <a:gd name="connsiteY1" fmla="*/ 0 h 10000"/>
              <a:gd name="connsiteX2" fmla="*/ 10000 w 10000"/>
              <a:gd name="connsiteY2" fmla="*/ 1667 h 10000"/>
              <a:gd name="connsiteX3" fmla="*/ 10000 w 10000"/>
              <a:gd name="connsiteY3" fmla="*/ 8333 h 10000"/>
              <a:gd name="connsiteX4" fmla="*/ 5000 w 10000"/>
              <a:gd name="connsiteY4" fmla="*/ 10000 h 10000"/>
              <a:gd name="connsiteX5" fmla="*/ 0 w 10000"/>
              <a:gd name="connsiteY5" fmla="*/ 8333 h 10000"/>
              <a:gd name="connsiteX6" fmla="*/ 0 w 10000"/>
              <a:gd name="connsiteY6" fmla="*/ 1667 h 10000"/>
              <a:gd name="connsiteX0" fmla="*/ 0 w 10000"/>
              <a:gd name="connsiteY0" fmla="*/ 1667 h 10000"/>
              <a:gd name="connsiteX1" fmla="*/ 5000 w 10000"/>
              <a:gd name="connsiteY1" fmla="*/ 0 h 10000"/>
              <a:gd name="connsiteX2" fmla="*/ 10000 w 10000"/>
              <a:gd name="connsiteY2" fmla="*/ 1667 h 10000"/>
              <a:gd name="connsiteX3" fmla="*/ 10000 w 10000"/>
              <a:gd name="connsiteY3" fmla="*/ 8333 h 10000"/>
              <a:gd name="connsiteX4" fmla="*/ 5000 w 10000"/>
              <a:gd name="connsiteY4" fmla="*/ 10000 h 10000"/>
              <a:gd name="connsiteX5" fmla="*/ 0 w 10000"/>
              <a:gd name="connsiteY5" fmla="*/ 8333 h 10000"/>
              <a:gd name="connsiteX6" fmla="*/ 0 w 10000"/>
              <a:gd name="connsiteY6" fmla="*/ 1667 h 10000"/>
              <a:gd name="connsiteX0" fmla="*/ 10000 w 10000"/>
              <a:gd name="connsiteY0" fmla="*/ 1667 h 10000"/>
              <a:gd name="connsiteX1" fmla="*/ 5169 w 10000"/>
              <a:gd name="connsiteY1" fmla="*/ 2577 h 10000"/>
              <a:gd name="connsiteX2" fmla="*/ 0 w 10000"/>
              <a:gd name="connsiteY2" fmla="*/ 1667 h 10000"/>
              <a:gd name="connsiteX0" fmla="*/ 0 w 10000"/>
              <a:gd name="connsiteY0" fmla="*/ 1667 h 10000"/>
              <a:gd name="connsiteX1" fmla="*/ 5000 w 10000"/>
              <a:gd name="connsiteY1" fmla="*/ 0 h 10000"/>
              <a:gd name="connsiteX2" fmla="*/ 10000 w 10000"/>
              <a:gd name="connsiteY2" fmla="*/ 1667 h 10000"/>
              <a:gd name="connsiteX3" fmla="*/ 10000 w 10000"/>
              <a:gd name="connsiteY3" fmla="*/ 8333 h 10000"/>
              <a:gd name="connsiteX4" fmla="*/ 5000 w 10000"/>
              <a:gd name="connsiteY4" fmla="*/ 10000 h 10000"/>
              <a:gd name="connsiteX5" fmla="*/ 0 w 10000"/>
              <a:gd name="connsiteY5" fmla="*/ 8333 h 10000"/>
              <a:gd name="connsiteX6" fmla="*/ 0 w 10000"/>
              <a:gd name="connsiteY6" fmla="*/ 166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 stroke="0" extrusionOk="0">
                <a:moveTo>
                  <a:pt x="0" y="1667"/>
                </a:moveTo>
                <a:cubicBezTo>
                  <a:pt x="0" y="746"/>
                  <a:pt x="2239" y="0"/>
                  <a:pt x="5000" y="0"/>
                </a:cubicBezTo>
                <a:cubicBezTo>
                  <a:pt x="7761" y="0"/>
                  <a:pt x="10000" y="746"/>
                  <a:pt x="10000" y="1667"/>
                </a:cubicBezTo>
                <a:lnTo>
                  <a:pt x="10000" y="8333"/>
                </a:lnTo>
                <a:cubicBezTo>
                  <a:pt x="10000" y="9254"/>
                  <a:pt x="7761" y="10000"/>
                  <a:pt x="5000" y="10000"/>
                </a:cubicBezTo>
                <a:cubicBezTo>
                  <a:pt x="2239" y="10000"/>
                  <a:pt x="0" y="9254"/>
                  <a:pt x="0" y="8333"/>
                </a:cubicBezTo>
                <a:lnTo>
                  <a:pt x="0" y="1667"/>
                </a:lnTo>
                <a:close/>
              </a:path>
              <a:path w="10000" h="10000" fill="none" extrusionOk="0">
                <a:moveTo>
                  <a:pt x="10000" y="1667"/>
                </a:moveTo>
                <a:cubicBezTo>
                  <a:pt x="10000" y="2588"/>
                  <a:pt x="7930" y="2577"/>
                  <a:pt x="5169" y="2577"/>
                </a:cubicBezTo>
                <a:cubicBezTo>
                  <a:pt x="2408" y="2577"/>
                  <a:pt x="0" y="2588"/>
                  <a:pt x="0" y="1667"/>
                </a:cubicBezTo>
              </a:path>
              <a:path w="10000" h="10000" fill="none">
                <a:moveTo>
                  <a:pt x="0" y="1667"/>
                </a:moveTo>
                <a:cubicBezTo>
                  <a:pt x="0" y="746"/>
                  <a:pt x="2239" y="0"/>
                  <a:pt x="5000" y="0"/>
                </a:cubicBezTo>
                <a:cubicBezTo>
                  <a:pt x="7761" y="0"/>
                  <a:pt x="10000" y="746"/>
                  <a:pt x="10000" y="1667"/>
                </a:cubicBezTo>
                <a:lnTo>
                  <a:pt x="10000" y="8333"/>
                </a:lnTo>
                <a:cubicBezTo>
                  <a:pt x="10000" y="9254"/>
                  <a:pt x="7761" y="10000"/>
                  <a:pt x="5000" y="10000"/>
                </a:cubicBezTo>
                <a:cubicBezTo>
                  <a:pt x="2239" y="10000"/>
                  <a:pt x="0" y="9254"/>
                  <a:pt x="0" y="8333"/>
                </a:cubicBezTo>
                <a:lnTo>
                  <a:pt x="0" y="166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283A02C6-EBD3-42D4-971E-CD02E3C5D498}"/>
              </a:ext>
            </a:extLst>
          </p:cNvPr>
          <p:cNvSpPr/>
          <p:nvPr/>
        </p:nvSpPr>
        <p:spPr>
          <a:xfrm>
            <a:off x="8024556" y="4852601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B1</a:t>
            </a:r>
            <a:endParaRPr lang="en-US" dirty="0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4014260E-A7CD-4358-9CE5-275905D92F81}"/>
              </a:ext>
            </a:extLst>
          </p:cNvPr>
          <p:cNvSpPr/>
          <p:nvPr/>
        </p:nvSpPr>
        <p:spPr>
          <a:xfrm>
            <a:off x="8024556" y="5412325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B3</a:t>
            </a:r>
            <a:endParaRPr lang="en-US" dirty="0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D6CDBA04-FD09-4A65-B73F-69E0798747A4}"/>
              </a:ext>
            </a:extLst>
          </p:cNvPr>
          <p:cNvSpPr/>
          <p:nvPr/>
        </p:nvSpPr>
        <p:spPr>
          <a:xfrm>
            <a:off x="9138461" y="5412325"/>
            <a:ext cx="1014153" cy="49876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B4</a:t>
            </a:r>
            <a:endParaRPr lang="en-US" dirty="0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E9D752D2-ACAE-408D-9E1E-CBAFB539AD89}"/>
              </a:ext>
            </a:extLst>
          </p:cNvPr>
          <p:cNvSpPr/>
          <p:nvPr/>
        </p:nvSpPr>
        <p:spPr>
          <a:xfrm>
            <a:off x="9138461" y="4852601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B2</a:t>
            </a:r>
            <a:endParaRPr lang="en-US" dirty="0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77AEF3C3-909C-454B-ABBC-923B35E5D178}"/>
              </a:ext>
            </a:extLst>
          </p:cNvPr>
          <p:cNvSpPr/>
          <p:nvPr/>
        </p:nvSpPr>
        <p:spPr>
          <a:xfrm>
            <a:off x="6824750" y="1997679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P1</a:t>
            </a:r>
            <a:endParaRPr lang="en-US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409A370C-88F8-40BD-989B-67BCAD87CBFC}"/>
              </a:ext>
            </a:extLst>
          </p:cNvPr>
          <p:cNvSpPr/>
          <p:nvPr/>
        </p:nvSpPr>
        <p:spPr>
          <a:xfrm>
            <a:off x="8085513" y="1997679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P2</a:t>
            </a:r>
            <a:endParaRPr lang="en-US" dirty="0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926262B7-7E20-4755-BF48-A726991556B4}"/>
              </a:ext>
            </a:extLst>
          </p:cNvPr>
          <p:cNvSpPr/>
          <p:nvPr/>
        </p:nvSpPr>
        <p:spPr>
          <a:xfrm>
            <a:off x="9346276" y="1997679"/>
            <a:ext cx="1014153" cy="49876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P3</a:t>
            </a:r>
            <a:endParaRPr lang="en-US" dirty="0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849808A7-0049-4044-A0FC-826E743AEE8A}"/>
              </a:ext>
            </a:extLst>
          </p:cNvPr>
          <p:cNvSpPr/>
          <p:nvPr/>
        </p:nvSpPr>
        <p:spPr>
          <a:xfrm>
            <a:off x="10629204" y="2008762"/>
            <a:ext cx="1014153" cy="49876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P4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49A0AD-B69E-4180-9B3C-3B309C55124C}"/>
              </a:ext>
            </a:extLst>
          </p:cNvPr>
          <p:cNvSpPr txBox="1"/>
          <p:nvPr/>
        </p:nvSpPr>
        <p:spPr>
          <a:xfrm>
            <a:off x="6816436" y="1461406"/>
            <a:ext cx="1776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Studenti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610E09-0A80-48E0-89C8-40E09764B025}"/>
              </a:ext>
            </a:extLst>
          </p:cNvPr>
          <p:cNvSpPr txBox="1"/>
          <p:nvPr/>
        </p:nvSpPr>
        <p:spPr>
          <a:xfrm>
            <a:off x="10595953" y="1448428"/>
            <a:ext cx="1213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chemeClr val="accent5">
                    <a:lumMod val="75000"/>
                  </a:schemeClr>
                </a:solidFill>
              </a:rPr>
              <a:t>Predmeti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67C50F-6F85-493B-97C9-15A134606D2E}"/>
              </a:ext>
            </a:extLst>
          </p:cNvPr>
          <p:cNvSpPr txBox="1"/>
          <p:nvPr/>
        </p:nvSpPr>
        <p:spPr>
          <a:xfrm>
            <a:off x="7729446" y="2970879"/>
            <a:ext cx="2899758" cy="646331"/>
          </a:xfrm>
          <a:prstGeom prst="rect">
            <a:avLst/>
          </a:prstGeom>
          <a:noFill/>
          <a:ln>
            <a:solidFill>
              <a:schemeClr val="tx1">
                <a:lumMod val="25000"/>
                <a:lumOff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Disk space manager / Stirage mager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CA3612-3D3B-44C8-867A-2263A739B10D}"/>
              </a:ext>
            </a:extLst>
          </p:cNvPr>
          <p:cNvSpPr/>
          <p:nvPr/>
        </p:nvSpPr>
        <p:spPr>
          <a:xfrm>
            <a:off x="7838903" y="4781412"/>
            <a:ext cx="3397137" cy="126822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6B3331-6151-4C79-9C24-BDA4552C6584}"/>
              </a:ext>
            </a:extLst>
          </p:cNvPr>
          <p:cNvSpPr txBox="1"/>
          <p:nvPr/>
        </p:nvSpPr>
        <p:spPr>
          <a:xfrm>
            <a:off x="7216834" y="4868630"/>
            <a:ext cx="88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chemeClr val="bg1"/>
                </a:solidFill>
              </a:rPr>
              <a:t>OS File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5163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DBMS kontekst</a:t>
            </a:r>
            <a:endParaRPr lang="en-US" altLang="en-US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268191" y="220579"/>
            <a:ext cx="4205925" cy="585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 bwMode="auto">
          <a:xfrm>
            <a:off x="7450446" y="2774855"/>
            <a:ext cx="1066800" cy="437228"/>
          </a:xfrm>
          <a:prstGeom prst="rect">
            <a:avLst/>
          </a:prstGeom>
          <a:solidFill>
            <a:srgbClr val="FF9900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168316" y="2049379"/>
            <a:ext cx="3124200" cy="3810000"/>
            <a:chOff x="2880" y="1339"/>
            <a:chExt cx="2064" cy="2531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3169" y="1339"/>
              <a:ext cx="140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Query Optimization</a:t>
              </a:r>
            </a:p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and Execution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3120" y="1862"/>
              <a:ext cx="146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Relational Operators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035" y="2183"/>
              <a:ext cx="17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Files and Access Methods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069" y="2550"/>
              <a:ext cx="160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dirty="0"/>
                <a:t>Buffer Management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906" y="2881"/>
              <a:ext cx="2015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dirty="0"/>
                <a:t>Disk Space Management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896" y="1343"/>
              <a:ext cx="2030" cy="1809"/>
            </a:xfrm>
            <a:prstGeom prst="rect">
              <a:avLst/>
            </a:prstGeom>
            <a:noFill/>
            <a:ln w="508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2880" y="1824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880" y="2160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2880" y="2448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880" y="2832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4"/>
            <p:cNvSpPr>
              <a:spLocks noChangeArrowheads="1"/>
            </p:cNvSpPr>
            <p:nvPr/>
          </p:nvSpPr>
          <p:spPr bwMode="auto">
            <a:xfrm>
              <a:off x="3560" y="3464"/>
              <a:ext cx="656" cy="70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3550" y="3497"/>
              <a:ext cx="2" cy="36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4224" y="3514"/>
              <a:ext cx="0" cy="32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7"/>
            <p:cNvSpPr>
              <a:spLocks noChangeArrowheads="1"/>
            </p:cNvSpPr>
            <p:nvPr/>
          </p:nvSpPr>
          <p:spPr bwMode="auto">
            <a:xfrm>
              <a:off x="3560" y="3800"/>
              <a:ext cx="656" cy="70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3733" y="3585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rgbClr val="280049"/>
                  </a:solidFill>
                </a:rPr>
                <a:t>DB</a:t>
              </a: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840" y="3168"/>
              <a:ext cx="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889801" y="3246873"/>
            <a:ext cx="3560135" cy="547188"/>
          </a:xfrm>
          <a:prstGeom prst="rect">
            <a:avLst/>
          </a:prstGeom>
          <a:noFill/>
          <a:ln w="25400">
            <a:solidFill>
              <a:srgbClr val="FFC000"/>
            </a:solidFill>
            <a:prstDash val="sysDot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009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Održavanje slogovnih fajlova</a:t>
            </a:r>
            <a:endParaRPr lang="en-US" altLang="en-US" b="0" dirty="0"/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1295400" y="1876926"/>
            <a:ext cx="10319084" cy="436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Menadžer fajlova (index/file/record manager) formira i održava fajl kao kolekciju strana, u kojima se nalaze slogovi.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Svaka strana 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je kolekcija slotova, od kojih svaki sadrži po jedan slog</a:t>
            </a:r>
          </a:p>
          <a:p>
            <a:pPr marL="685800" lvl="1" indent="-228600" eaLnBrk="1" hangingPunct="1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svaka strana u fajlu je iste veličine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lang="sr-Latn-RS" dirty="0">
                <a:latin typeface="+mn-lt"/>
              </a:rPr>
              <a:t>Svaki slog (n-torka, record) se identifikuje sledećim parom</a:t>
            </a:r>
          </a:p>
          <a:p>
            <a:pPr marL="223838" algn="ctr" eaLnBrk="1" hangingPunct="1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  <a:buSzPct val="100000"/>
              <a:defRPr/>
            </a:pPr>
            <a:r>
              <a:rPr lang="sr-Latn-RS" dirty="0">
                <a:solidFill>
                  <a:schemeClr val="accent1"/>
                </a:solidFill>
                <a:latin typeface="+mn-lt"/>
              </a:rPr>
              <a:t>(pageID, slot number)</a:t>
            </a:r>
          </a:p>
          <a:p>
            <a:pPr marL="223838" eaLnBrk="1" hangingPunct="1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  <a:buSzPct val="100000"/>
              <a:defRPr/>
            </a:pPr>
            <a:r>
              <a:rPr lang="sr-Latn-RS" dirty="0">
                <a:latin typeface="+mn-lt"/>
              </a:rPr>
              <a:t>Koji se naziva identifikatorom sloga, </a:t>
            </a:r>
            <a:r>
              <a:rPr lang="sr-Latn-RS" dirty="0">
                <a:solidFill>
                  <a:schemeClr val="accent1"/>
                </a:solidFill>
                <a:latin typeface="+mn-lt"/>
              </a:rPr>
              <a:t>record id (RID)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C0FE1AB-A4AD-99B8-7D60-2EAE3C53E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2701" y="2691623"/>
            <a:ext cx="2492731" cy="319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56470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295400" y="2541588"/>
            <a:ext cx="9601200" cy="2743200"/>
          </a:xfrm>
        </p:spPr>
        <p:txBody>
          <a:bodyPr>
            <a:normAutofit/>
          </a:bodyPr>
          <a:lstStyle/>
          <a:p>
            <a:pPr eaLnBrk="1" hangingPunct="1"/>
            <a:r>
              <a:rPr lang="sr-Latn-RS" altLang="en-US" sz="4800" b="0" dirty="0"/>
              <a:t>Organizacija slogova u fajlu</a:t>
            </a:r>
            <a:endParaRPr lang="en-US" altLang="en-US" sz="4800" b="0" dirty="0"/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0838"/>
            <a:ext cx="9601200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Latn-RS" altLang="en-US" dirty="0"/>
              <a:t>Organizacija fajlova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87272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Uređenje slogova u fajlu	</a:t>
            </a:r>
            <a:endParaRPr lang="en-US" altLang="en-US" b="0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1295399" y="1925217"/>
            <a:ext cx="10143931" cy="319542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Heap file organizacija.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Sekvencijalna fajl organizacija.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Organizacija fajlova sa </a:t>
            </a:r>
            <a:r>
              <a:rPr lang="sr-Latn-RS" altLang="en-US" dirty="0" err="1"/>
              <a:t>višetabelarnim</a:t>
            </a:r>
            <a:r>
              <a:rPr lang="sr-Latn-RS" altLang="en-US" dirty="0"/>
              <a:t> </a:t>
            </a:r>
            <a:r>
              <a:rPr lang="sr-Latn-RS" altLang="en-US" dirty="0" err="1"/>
              <a:t>klasterisanjem</a:t>
            </a:r>
            <a:r>
              <a:rPr lang="sr-Latn-RS" altLang="en-US" dirty="0"/>
              <a:t> (</a:t>
            </a:r>
            <a:r>
              <a:rPr lang="sr-Latn-RS" altLang="en-US" i="1" dirty="0" err="1"/>
              <a:t>Multitable</a:t>
            </a:r>
            <a:r>
              <a:rPr lang="sr-Latn-RS" altLang="en-US" i="1" dirty="0"/>
              <a:t> </a:t>
            </a:r>
            <a:r>
              <a:rPr lang="sr-Latn-RS" altLang="en-US" i="1" dirty="0" err="1"/>
              <a:t>clustering</a:t>
            </a:r>
            <a:r>
              <a:rPr lang="sr-Latn-RS" altLang="en-US" i="1" dirty="0"/>
              <a:t> file </a:t>
            </a:r>
            <a:r>
              <a:rPr lang="sr-Latn-RS" altLang="en-US" i="1" dirty="0" err="1"/>
              <a:t>organization</a:t>
            </a:r>
            <a:r>
              <a:rPr lang="sr-Latn-RS" altLang="en-US" dirty="0"/>
              <a:t>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en-US" dirty="0"/>
              <a:t>Organizacija fajlova zasnovana na B+-stablu </a:t>
            </a:r>
            <a:r>
              <a:rPr lang="sr-Latn-RS" altLang="en-US" dirty="0"/>
              <a:t>(</a:t>
            </a:r>
            <a:r>
              <a:rPr lang="sr-Latn-RS" altLang="en-US" i="1" dirty="0"/>
              <a:t>B+-</a:t>
            </a:r>
            <a:r>
              <a:rPr lang="sr-Latn-RS" altLang="en-US" i="1" dirty="0" err="1"/>
              <a:t>tree</a:t>
            </a:r>
            <a:r>
              <a:rPr lang="sr-Latn-RS" altLang="en-US" i="1" dirty="0"/>
              <a:t> file</a:t>
            </a:r>
            <a:r>
              <a:rPr lang="sr-Latn-RS" altLang="en-US" dirty="0"/>
              <a:t>)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 err="1"/>
              <a:t>Hash</a:t>
            </a:r>
            <a:r>
              <a:rPr lang="sr-Latn-RS" altLang="en-US" dirty="0"/>
              <a:t> fajl organizacija.</a:t>
            </a:r>
          </a:p>
          <a:p>
            <a:pPr marL="0" indent="0" eaLnBrk="1" hangingPunct="1">
              <a:buNone/>
            </a:pPr>
            <a:endParaRPr lang="sr-Latn-RS" altLang="en-US" dirty="0"/>
          </a:p>
        </p:txBody>
      </p:sp>
    </p:spTree>
    <p:extLst>
      <p:ext uri="{BB962C8B-B14F-4D97-AF65-F5344CB8AC3E}">
        <p14:creationId xmlns:p14="http://schemas.microsoft.com/office/powerpoint/2010/main" val="396786997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Heap fajl</a:t>
            </a:r>
            <a:endParaRPr lang="en-US" altLang="en-US" b="0" dirty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1295399" y="1925217"/>
            <a:ext cx="10143931" cy="319542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Neuređen fajl. Bilo koji slog može biti smešten bilo gde u fajlu gde postoji dovoljno prostora za njega. Ne postoji nikakav redosled zapisa.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Najčešće jedan fajl po relaciji.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Fajl menadžer vodi evidenciju o stranama alociranim za dati fajl.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dirty="0"/>
              <a:t>Moguće preuzimanje svih slogova, kao i pojedinačnih na osnovu navedenog RIDa.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sr-Latn-R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sr-Latn-RS" altLang="en-US" dirty="0"/>
          </a:p>
        </p:txBody>
      </p:sp>
    </p:spTree>
    <p:extLst>
      <p:ext uri="{BB962C8B-B14F-4D97-AF65-F5344CB8AC3E}">
        <p14:creationId xmlns:p14="http://schemas.microsoft.com/office/powerpoint/2010/main" val="396070193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dirty="0"/>
              <a:t>Fajlovi sa sekvencijalnom organizacijom	</a:t>
            </a:r>
            <a:endParaRPr lang="en-US" altLang="en-US" b="0" dirty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1295399" y="2074842"/>
            <a:ext cx="10143931" cy="389369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Slogovi uređeni prema vrednosti nekog atributa/ključa. Najčešće vezani u pointersku listu.</a:t>
            </a:r>
          </a:p>
          <a:p>
            <a:pPr marL="233363" indent="-233363"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>
                <a:solidFill>
                  <a:schemeClr val="accent1"/>
                </a:solidFill>
              </a:rPr>
              <a:t>Pretraga</a:t>
            </a:r>
            <a:r>
              <a:rPr lang="sr-Latn-RS" altLang="en-US" sz="1600" dirty="0"/>
              <a:t> - sekvencijalna  </a:t>
            </a:r>
          </a:p>
          <a:p>
            <a:pPr marL="233363" indent="0" eaLnBrk="1" hangingPunct="1">
              <a:spcBef>
                <a:spcPts val="600"/>
              </a:spcBef>
              <a:buNone/>
            </a:pPr>
            <a:r>
              <a:rPr lang="sr-Latn-RS" alt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Najjednostavniji način pretrage. Dobar u slučaju </a:t>
            </a:r>
            <a:br>
              <a:rPr lang="sr-Latn-RS" alt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r-Latn-RS" alt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da aplikacija koristi bazu koristi najčešće pristupa </a:t>
            </a:r>
            <a:br>
              <a:rPr lang="sr-Latn-RS" alt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r-Latn-RS" alt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svim ili skoro svim podcima u relaciji.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Brisanje – izbacivanje iz liste.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Dodavanje – locirati poziciju za smeštanje</a:t>
            </a:r>
          </a:p>
          <a:p>
            <a:pPr marL="914400" lvl="1" indent="-166688"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Slobodna pozicija</a:t>
            </a:r>
          </a:p>
          <a:p>
            <a:pPr marL="914400" lvl="1" indent="-166688"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Overflow blok</a:t>
            </a:r>
          </a:p>
          <a:p>
            <a:pPr marL="274637" lvl="1" indent="0" eaLnBrk="1" hangingPunct="1">
              <a:buNone/>
            </a:pPr>
            <a:r>
              <a:rPr lang="sr-Latn-RS" altLang="en-US" sz="1600" dirty="0"/>
              <a:t>i ažuriranje liste.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Povremena reorganizacija fajla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sr-Latn-RS" altLang="en-US" sz="1600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6122" y="2759825"/>
            <a:ext cx="4122466" cy="302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908152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b="0" i="1" dirty="0" err="1"/>
              <a:t>Multitable</a:t>
            </a:r>
            <a:r>
              <a:rPr lang="sr-Latn-RS" altLang="en-US" b="0" dirty="0"/>
              <a:t> </a:t>
            </a:r>
            <a:r>
              <a:rPr lang="sr-Latn-RS" altLang="en-US" b="0" dirty="0" err="1"/>
              <a:t>klasterovana</a:t>
            </a:r>
            <a:r>
              <a:rPr lang="sr-Latn-RS" altLang="en-US" b="0" dirty="0"/>
              <a:t> fajl organizacija</a:t>
            </a:r>
            <a:endParaRPr lang="en-US" altLang="en-US" b="0" dirty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1295400" y="2074842"/>
            <a:ext cx="3841866" cy="401007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Klasterovana organizacija se primenjuje na organizaciju slogova iz više međusobno vezanih relacija smeštenih u isti fajl slogova - </a:t>
            </a:r>
            <a:r>
              <a:rPr lang="sr-Latn-RS" altLang="en-US" sz="1600" i="1" dirty="0">
                <a:solidFill>
                  <a:schemeClr val="accent1"/>
                </a:solidFill>
              </a:rPr>
              <a:t>multitable clustering </a:t>
            </a:r>
            <a:r>
              <a:rPr lang="sr-Latn-RS" altLang="en-US" sz="1600" i="1" dirty="0"/>
              <a:t>file organization</a:t>
            </a:r>
            <a:r>
              <a:rPr lang="sr-Latn-RS" altLang="en-US" sz="1600" dirty="0"/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RS" altLang="en-US" sz="1600" dirty="0"/>
              <a:t>Vezani slogovi se smeštaju u isti blok, pa se jednom U/I operacijom dohvataju vezani slogovi.</a:t>
            </a:r>
          </a:p>
        </p:txBody>
      </p:sp>
      <p:pic>
        <p:nvPicPr>
          <p:cNvPr id="6" name="Picture 4" descr="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2885" y="1900438"/>
            <a:ext cx="4149674" cy="93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0" y="2108104"/>
            <a:ext cx="1171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department</a:t>
            </a:r>
          </a:p>
        </p:txBody>
      </p:sp>
      <p:pic>
        <p:nvPicPr>
          <p:cNvPr id="8" name="Picture 5" descr="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32885" y="3014325"/>
            <a:ext cx="3945972" cy="11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2885" y="4332680"/>
            <a:ext cx="4270941" cy="162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70803" y="3194653"/>
            <a:ext cx="9995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instructor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386244" y="4332680"/>
            <a:ext cx="1997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/>
              <a:t>multitable</a:t>
            </a:r>
            <a:r>
              <a:rPr lang="en-US" sz="1600" dirty="0"/>
              <a:t> clustering</a:t>
            </a:r>
          </a:p>
          <a:p>
            <a:pPr algn="r"/>
            <a:r>
              <a:rPr lang="en-US" sz="1600" dirty="0"/>
              <a:t>of department and </a:t>
            </a:r>
          </a:p>
          <a:p>
            <a:r>
              <a:rPr lang="en-US" sz="1600" dirty="0"/>
              <a:t>instructor</a:t>
            </a:r>
          </a:p>
        </p:txBody>
      </p:sp>
    </p:spTree>
    <p:extLst>
      <p:ext uri="{BB962C8B-B14F-4D97-AF65-F5344CB8AC3E}">
        <p14:creationId xmlns:p14="http://schemas.microsoft.com/office/powerpoint/2010/main" val="385205414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180</TotalTime>
  <Words>916</Words>
  <Application>Microsoft Office PowerPoint</Application>
  <PresentationFormat>Widescreen</PresentationFormat>
  <Paragraphs>159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Wingdings</vt:lpstr>
      <vt:lpstr>Diamond Grid 16x9</vt:lpstr>
      <vt:lpstr>DBMS ‘virtuelni’ fajlovi</vt:lpstr>
      <vt:lpstr>File of records</vt:lpstr>
      <vt:lpstr>DBMS kontekst</vt:lpstr>
      <vt:lpstr>Održavanje slogovnih fajlova</vt:lpstr>
      <vt:lpstr>Organizacija slogova u fajlu</vt:lpstr>
      <vt:lpstr>Uređenje slogova u fajlu </vt:lpstr>
      <vt:lpstr>Heap fajl</vt:lpstr>
      <vt:lpstr>Fajlovi sa sekvencijalnom organizacijom </vt:lpstr>
      <vt:lpstr>Multitable klasterovana fajl organizacija</vt:lpstr>
      <vt:lpstr>Multitable klasterovana fajl organizacija</vt:lpstr>
      <vt:lpstr>Organizacija fajlova zasnovana na B+-stablu</vt:lpstr>
      <vt:lpstr>Hash fajl organizacija </vt:lpstr>
      <vt:lpstr>Heap file arhitektura</vt:lpstr>
      <vt:lpstr>Neuređeni (heap) fajlovi</vt:lpstr>
      <vt:lpstr>Heap fajl implementiran kao lista</vt:lpstr>
      <vt:lpstr>Heap fajl implementiran kao direktorijum strana</vt:lpstr>
      <vt:lpstr>Menadžer fajlova/slogova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Ana Kaplarević</cp:lastModifiedBy>
  <cp:revision>3</cp:revision>
  <dcterms:created xsi:type="dcterms:W3CDTF">2016-10-14T14:05:42Z</dcterms:created>
  <dcterms:modified xsi:type="dcterms:W3CDTF">2025-06-05T21:05:36Z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